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684" r:id="rId2"/>
  </p:sldMasterIdLst>
  <p:notesMasterIdLst>
    <p:notesMasterId r:id="rId58"/>
  </p:notesMasterIdLst>
  <p:sldIdLst>
    <p:sldId id="2094" r:id="rId3"/>
    <p:sldId id="2073" r:id="rId4"/>
    <p:sldId id="2072" r:id="rId5"/>
    <p:sldId id="2074" r:id="rId6"/>
    <p:sldId id="2090" r:id="rId7"/>
    <p:sldId id="2129" r:id="rId8"/>
    <p:sldId id="2133" r:id="rId9"/>
    <p:sldId id="2132" r:id="rId10"/>
    <p:sldId id="257" r:id="rId11"/>
    <p:sldId id="2126" r:id="rId12"/>
    <p:sldId id="263" r:id="rId13"/>
    <p:sldId id="264" r:id="rId14"/>
    <p:sldId id="2136" r:id="rId15"/>
    <p:sldId id="261" r:id="rId16"/>
    <p:sldId id="258" r:id="rId17"/>
    <p:sldId id="259" r:id="rId18"/>
    <p:sldId id="2117" r:id="rId19"/>
    <p:sldId id="290" r:id="rId20"/>
    <p:sldId id="2089" r:id="rId21"/>
    <p:sldId id="2128" r:id="rId22"/>
    <p:sldId id="2192" r:id="rId23"/>
    <p:sldId id="2188" r:id="rId24"/>
    <p:sldId id="2189" r:id="rId25"/>
    <p:sldId id="2190" r:id="rId26"/>
    <p:sldId id="2191" r:id="rId27"/>
    <p:sldId id="2112" r:id="rId28"/>
    <p:sldId id="2100" r:id="rId29"/>
    <p:sldId id="2070" r:id="rId30"/>
    <p:sldId id="2076" r:id="rId31"/>
    <p:sldId id="2078" r:id="rId32"/>
    <p:sldId id="2109" r:id="rId33"/>
    <p:sldId id="2110" r:id="rId34"/>
    <p:sldId id="2111" r:id="rId35"/>
    <p:sldId id="2099" r:id="rId36"/>
    <p:sldId id="2098" r:id="rId37"/>
    <p:sldId id="2075" r:id="rId38"/>
    <p:sldId id="2045" r:id="rId39"/>
    <p:sldId id="2166" r:id="rId40"/>
    <p:sldId id="2158" r:id="rId41"/>
    <p:sldId id="2159" r:id="rId42"/>
    <p:sldId id="2161" r:id="rId43"/>
    <p:sldId id="2163" r:id="rId44"/>
    <p:sldId id="2157" r:id="rId45"/>
    <p:sldId id="2185" r:id="rId46"/>
    <p:sldId id="2170" r:id="rId47"/>
    <p:sldId id="2165" r:id="rId48"/>
    <p:sldId id="2121" r:id="rId49"/>
    <p:sldId id="2162" r:id="rId50"/>
    <p:sldId id="2127" r:id="rId51"/>
    <p:sldId id="2113" r:id="rId52"/>
    <p:sldId id="2101" r:id="rId53"/>
    <p:sldId id="2114" r:id="rId54"/>
    <p:sldId id="2115" r:id="rId55"/>
    <p:sldId id="265" r:id="rId56"/>
    <p:sldId id="266"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DFDF"/>
    <a:srgbClr val="DF9B9B"/>
    <a:srgbClr val="9DBFCB"/>
    <a:srgbClr val="963434"/>
    <a:srgbClr val="DEBE12"/>
    <a:srgbClr val="8FB73B"/>
    <a:srgbClr val="EAEFF7"/>
    <a:srgbClr val="004260"/>
    <a:srgbClr val="000000"/>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483" autoAdjust="0"/>
    <p:restoredTop sz="84262" autoAdjust="0"/>
  </p:normalViewPr>
  <p:slideViewPr>
    <p:cSldViewPr snapToGrid="0">
      <p:cViewPr varScale="1">
        <p:scale>
          <a:sx n="180" d="100"/>
          <a:sy n="180" d="100"/>
        </p:scale>
        <p:origin x="1152" y="144"/>
      </p:cViewPr>
      <p:guideLst>
        <p:guide orient="horz" pos="1620"/>
        <p:guide pos="2880"/>
      </p:guideLst>
    </p:cSldViewPr>
  </p:slideViewPr>
  <p:outlineViewPr>
    <p:cViewPr>
      <p:scale>
        <a:sx n="33" d="100"/>
        <a:sy n="33" d="100"/>
      </p:scale>
      <p:origin x="0" y="-32358"/>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C60C22-35F8-411A-9C06-0772FE27B090}" type="datetimeFigureOut">
              <a:rPr lang="de-DE" smtClean="0"/>
              <a:t>03.12.2024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2D10BF-3BD8-47A1-BCF1-F5D8D96808AA}" type="slidenum">
              <a:rPr lang="de-DE" smtClean="0"/>
              <a:t>‹Nr.›</a:t>
            </a:fld>
            <a:endParaRPr lang="de-DE"/>
          </a:p>
        </p:txBody>
      </p:sp>
    </p:spTree>
    <p:extLst>
      <p:ext uri="{BB962C8B-B14F-4D97-AF65-F5344CB8AC3E}">
        <p14:creationId xmlns:p14="http://schemas.microsoft.com/office/powerpoint/2010/main" val="376202824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CEEB884-831B-7C45-A6A0-340425A98FB3}" type="slidenum">
              <a:rPr lang="de-DE" smtClean="0"/>
              <a:t>10</a:t>
            </a:fld>
            <a:endParaRPr lang="de-DE"/>
          </a:p>
        </p:txBody>
      </p:sp>
    </p:spTree>
    <p:extLst>
      <p:ext uri="{BB962C8B-B14F-4D97-AF65-F5344CB8AC3E}">
        <p14:creationId xmlns:p14="http://schemas.microsoft.com/office/powerpoint/2010/main" val="3478167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Innovation; Anpassung zur Zielgruppe; </a:t>
            </a:r>
            <a:r>
              <a:rPr lang="de-DE" dirty="0" err="1"/>
              <a:t>nützlichkeit</a:t>
            </a:r>
            <a:r>
              <a:rPr lang="de-DE" dirty="0"/>
              <a:t> des </a:t>
            </a:r>
            <a:r>
              <a:rPr lang="de-DE" dirty="0" err="1"/>
              <a:t>angebots</a:t>
            </a:r>
            <a:r>
              <a:rPr lang="de-DE" dirty="0"/>
              <a:t> für die Zielgruppe/das Ziel, </a:t>
            </a:r>
            <a:r>
              <a:rPr lang="de-DE" dirty="0" err="1"/>
              <a:t>passung</a:t>
            </a:r>
            <a:r>
              <a:rPr lang="de-DE" dirty="0"/>
              <a:t> von </a:t>
            </a:r>
            <a:r>
              <a:rPr lang="de-DE" dirty="0" err="1"/>
              <a:t>Lenrzielen</a:t>
            </a:r>
            <a:r>
              <a:rPr lang="de-DE" dirty="0"/>
              <a:t> und Produkt</a:t>
            </a:r>
          </a:p>
        </p:txBody>
      </p:sp>
      <p:sp>
        <p:nvSpPr>
          <p:cNvPr id="4" name="Foliennummernplatzhalter 3"/>
          <p:cNvSpPr>
            <a:spLocks noGrp="1"/>
          </p:cNvSpPr>
          <p:nvPr>
            <p:ph type="sldNum" sz="quarter" idx="5"/>
          </p:nvPr>
        </p:nvSpPr>
        <p:spPr/>
        <p:txBody>
          <a:bodyPr/>
          <a:lstStyle/>
          <a:p>
            <a:fld id="{3CEEB884-831B-7C45-A6A0-340425A98FB3}" type="slidenum">
              <a:rPr lang="de-DE" smtClean="0"/>
              <a:t>12</a:t>
            </a:fld>
            <a:endParaRPr lang="de-DE"/>
          </a:p>
        </p:txBody>
      </p:sp>
    </p:spTree>
    <p:extLst>
      <p:ext uri="{BB962C8B-B14F-4D97-AF65-F5344CB8AC3E}">
        <p14:creationId xmlns:p14="http://schemas.microsoft.com/office/powerpoint/2010/main" val="163179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Wenn Chat GPT genutzt, dann Erläuterung welche Teile und die genutzte Prompts</a:t>
            </a:r>
          </a:p>
          <a:p>
            <a:endParaRPr lang="de-DE"/>
          </a:p>
          <a:p>
            <a:r>
              <a:rPr lang="de-DE"/>
              <a:t>Keine persönliche Meinung/Motivation, aber z.B. persönliche Erfahrung als Ergänzung</a:t>
            </a:r>
          </a:p>
        </p:txBody>
      </p:sp>
      <p:sp>
        <p:nvSpPr>
          <p:cNvPr id="4" name="Foliennummernplatzhalter 3"/>
          <p:cNvSpPr>
            <a:spLocks noGrp="1"/>
          </p:cNvSpPr>
          <p:nvPr>
            <p:ph type="sldNum" sz="quarter" idx="5"/>
          </p:nvPr>
        </p:nvSpPr>
        <p:spPr/>
        <p:txBody>
          <a:bodyPr/>
          <a:lstStyle/>
          <a:p>
            <a:fld id="{3CEEB884-831B-7C45-A6A0-340425A98FB3}" type="slidenum">
              <a:rPr lang="de-DE" smtClean="0"/>
              <a:t>14</a:t>
            </a:fld>
            <a:endParaRPr lang="de-DE"/>
          </a:p>
        </p:txBody>
      </p:sp>
    </p:spTree>
    <p:extLst>
      <p:ext uri="{BB962C8B-B14F-4D97-AF65-F5344CB8AC3E}">
        <p14:creationId xmlns:p14="http://schemas.microsoft.com/office/powerpoint/2010/main" val="299178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CEEB884-831B-7C45-A6A0-340425A98FB3}" type="slidenum">
              <a:rPr lang="de-DE" smtClean="0"/>
              <a:t>15</a:t>
            </a:fld>
            <a:endParaRPr lang="de-DE"/>
          </a:p>
        </p:txBody>
      </p:sp>
    </p:spTree>
    <p:extLst>
      <p:ext uri="{BB962C8B-B14F-4D97-AF65-F5344CB8AC3E}">
        <p14:creationId xmlns:p14="http://schemas.microsoft.com/office/powerpoint/2010/main" val="3519125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Themen auf den folgenden Slides nochmal im Detail aufgeführt -&gt; keine </a:t>
            </a:r>
            <a:endParaRPr lang="en-GB" dirty="0"/>
          </a:p>
        </p:txBody>
      </p:sp>
      <p:sp>
        <p:nvSpPr>
          <p:cNvPr id="4" name="Foliennummernplatzhalter 3"/>
          <p:cNvSpPr>
            <a:spLocks noGrp="1"/>
          </p:cNvSpPr>
          <p:nvPr>
            <p:ph type="sldNum" sz="quarter" idx="5"/>
          </p:nvPr>
        </p:nvSpPr>
        <p:spPr/>
        <p:txBody>
          <a:bodyPr/>
          <a:lstStyle/>
          <a:p>
            <a:fld id="{AF2D10BF-3BD8-47A1-BCF1-F5D8D96808AA}" type="slidenum">
              <a:rPr lang="de-DE" smtClean="0"/>
              <a:t>28</a:t>
            </a:fld>
            <a:endParaRPr lang="de-DE"/>
          </a:p>
        </p:txBody>
      </p:sp>
    </p:spTree>
    <p:extLst>
      <p:ext uri="{BB962C8B-B14F-4D97-AF65-F5344CB8AC3E}">
        <p14:creationId xmlns:p14="http://schemas.microsoft.com/office/powerpoint/2010/main" val="191265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dirty="0">
                <a:effectLst/>
              </a:rPr>
              <a:t>•Lernziele und -inhalte für ein digitales Lernangebot formulieren</a:t>
            </a:r>
          </a:p>
          <a:p>
            <a:pPr rtl="0"/>
            <a:r>
              <a:rPr lang="de-DE" dirty="0">
                <a:effectLst/>
              </a:rPr>
              <a:t>•Ein digitales Lernangebot didaktisch sinnvoll einbetten und dessen Vor- und Nachteile diskutieren</a:t>
            </a:r>
          </a:p>
          <a:p>
            <a:pPr rtl="0"/>
            <a:r>
              <a:rPr lang="de-DE" dirty="0">
                <a:effectLst/>
              </a:rPr>
              <a:t>•Grundlagen des Mediendesigns anwenden</a:t>
            </a:r>
          </a:p>
          <a:p>
            <a:pPr rtl="0"/>
            <a:r>
              <a:rPr lang="de-DE" dirty="0">
                <a:effectLst/>
              </a:rPr>
              <a:t>•Hemmschwellen im Umgang mit digitalen Lernmedien abbauen</a:t>
            </a:r>
          </a:p>
          <a:p>
            <a:pPr rtl="0"/>
            <a:r>
              <a:rPr lang="de-DE" dirty="0">
                <a:effectLst/>
              </a:rPr>
              <a:t>•Nutzung digitaler Medien kritisch hinterfragen</a:t>
            </a:r>
          </a:p>
          <a:p>
            <a:endParaRPr lang="de-DE" dirty="0"/>
          </a:p>
        </p:txBody>
      </p:sp>
      <p:sp>
        <p:nvSpPr>
          <p:cNvPr id="4" name="Foliennummernplatzhalter 3"/>
          <p:cNvSpPr>
            <a:spLocks noGrp="1"/>
          </p:cNvSpPr>
          <p:nvPr>
            <p:ph type="sldNum" sz="quarter" idx="5"/>
          </p:nvPr>
        </p:nvSpPr>
        <p:spPr/>
        <p:txBody>
          <a:bodyPr/>
          <a:lstStyle/>
          <a:p>
            <a:fld id="{3CEEB884-831B-7C45-A6A0-340425A98FB3}" type="slidenum">
              <a:rPr lang="de-DE" smtClean="0"/>
              <a:t>54</a:t>
            </a:fld>
            <a:endParaRPr lang="de-DE"/>
          </a:p>
        </p:txBody>
      </p:sp>
    </p:spTree>
    <p:extLst>
      <p:ext uri="{BB962C8B-B14F-4D97-AF65-F5344CB8AC3E}">
        <p14:creationId xmlns:p14="http://schemas.microsoft.com/office/powerpoint/2010/main" val="3404129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Titel 1"/>
          <p:cNvSpPr>
            <a:spLocks noGrp="1"/>
          </p:cNvSpPr>
          <p:nvPr>
            <p:ph type="title"/>
          </p:nvPr>
        </p:nvSpPr>
        <p:spPr/>
        <p:txBody>
          <a:bodyPr/>
          <a:lstStyle>
            <a:lvl1pPr algn="ctr">
              <a:defRPr/>
            </a:lvl1pPr>
          </a:lstStyle>
          <a:p>
            <a:r>
              <a:rPr lang="de-DE"/>
              <a:t>Mastertitelformat bearbeiten</a:t>
            </a:r>
            <a:endParaRPr lang="de-DE" dirty="0"/>
          </a:p>
        </p:txBody>
      </p:sp>
      <p:sp>
        <p:nvSpPr>
          <p:cNvPr id="10" name="Bildplatzhalter 2"/>
          <p:cNvSpPr>
            <a:spLocks noGrp="1" noChangeAspect="1"/>
          </p:cNvSpPr>
          <p:nvPr>
            <p:ph type="pic" idx="1"/>
          </p:nvPr>
        </p:nvSpPr>
        <p:spPr>
          <a:xfrm>
            <a:off x="2170415" y="1951449"/>
            <a:ext cx="4803169" cy="113441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11" name="Untertitel 3"/>
          <p:cNvSpPr>
            <a:spLocks noGrp="1"/>
          </p:cNvSpPr>
          <p:nvPr>
            <p:ph type="body" sz="half" idx="13" hasCustomPrompt="1"/>
          </p:nvPr>
        </p:nvSpPr>
        <p:spPr>
          <a:xfrm>
            <a:off x="468000" y="3443909"/>
            <a:ext cx="8443528" cy="427632"/>
          </a:xfrm>
        </p:spPr>
        <p:txBody>
          <a:bodyPr>
            <a:noAutofit/>
          </a:bodyPr>
          <a:lstStyle>
            <a:lvl1pPr marL="0" indent="0" algn="ctr">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Untertitel durch Klicken bearbeiten</a:t>
            </a:r>
          </a:p>
        </p:txBody>
      </p:sp>
      <p:sp>
        <p:nvSpPr>
          <p:cNvPr id="12" name="Textplatzhalter 4"/>
          <p:cNvSpPr>
            <a:spLocks noGrp="1"/>
          </p:cNvSpPr>
          <p:nvPr>
            <p:ph type="body" sz="half" idx="2" hasCustomPrompt="1"/>
          </p:nvPr>
        </p:nvSpPr>
        <p:spPr>
          <a:xfrm>
            <a:off x="468000" y="4088368"/>
            <a:ext cx="8443528" cy="370046"/>
          </a:xfrm>
        </p:spPr>
        <p:txBody>
          <a:bodyPr>
            <a:noAutofit/>
          </a:bodyPr>
          <a:lstStyle>
            <a:lvl1pPr marL="0" indent="0" algn="ctr">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 durch Klicken bearbeiten</a:t>
            </a:r>
          </a:p>
        </p:txBody>
      </p:sp>
    </p:spTree>
    <p:extLst>
      <p:ext uri="{BB962C8B-B14F-4D97-AF65-F5344CB8AC3E}">
        <p14:creationId xmlns:p14="http://schemas.microsoft.com/office/powerpoint/2010/main" val="996444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73413" y="-521232"/>
            <a:ext cx="8426746" cy="358942"/>
          </a:xfrm>
          <a:prstGeom prst="rect">
            <a:avLst/>
          </a:prstGeom>
        </p:spPr>
        <p:txBody>
          <a:bodyPr vert="horz" lIns="91440" tIns="45720" rIns="91440" bIns="45720" rtlCol="0" anchor="ctr">
            <a:noAutofit/>
          </a:bodyPr>
          <a:lstStyle>
            <a:lvl1pPr>
              <a:defRPr/>
            </a:lvl1pPr>
          </a:lstStyle>
          <a:p>
            <a:r>
              <a:rPr lang="de-DE" dirty="0"/>
              <a:t>Nicht sichtbaren Folientitel durch Klicken bearbeiten</a:t>
            </a:r>
            <a:endParaRPr lang="en-US" dirty="0"/>
          </a:p>
        </p:txBody>
      </p:sp>
    </p:spTree>
    <p:extLst>
      <p:ext uri="{BB962C8B-B14F-4D97-AF65-F5344CB8AC3E}">
        <p14:creationId xmlns:p14="http://schemas.microsoft.com/office/powerpoint/2010/main" val="790663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152000"/>
            <a:ext cx="3092636" cy="1193868"/>
          </a:xfrm>
        </p:spPr>
        <p:txBody>
          <a:bodyPr anchor="b"/>
          <a:lstStyle>
            <a:lvl1pPr>
              <a:defRPr sz="2400"/>
            </a:lvl1pPr>
          </a:lstStyle>
          <a:p>
            <a:r>
              <a:rPr lang="de-DE" dirty="0"/>
              <a:t>Folientitel durch Klicken bearbeiten</a:t>
            </a:r>
            <a:endParaRPr lang="en-US" dirty="0"/>
          </a:p>
        </p:txBody>
      </p:sp>
      <p:sp>
        <p:nvSpPr>
          <p:cNvPr id="4" name="Textplatzhalter 2"/>
          <p:cNvSpPr>
            <a:spLocks noGrp="1"/>
          </p:cNvSpPr>
          <p:nvPr>
            <p:ph type="body" sz="half" idx="2" hasCustomPrompt="1"/>
          </p:nvPr>
        </p:nvSpPr>
        <p:spPr>
          <a:xfrm>
            <a:off x="468000" y="2412000"/>
            <a:ext cx="3092636" cy="2405976"/>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 durch Klicken bearbeiten</a:t>
            </a:r>
          </a:p>
        </p:txBody>
      </p:sp>
      <p:sp>
        <p:nvSpPr>
          <p:cNvPr id="8" name="Inhaltsplatzhalter 3"/>
          <p:cNvSpPr>
            <a:spLocks noGrp="1"/>
          </p:cNvSpPr>
          <p:nvPr>
            <p:ph sz="half" idx="13" hasCustomPrompt="1"/>
          </p:nvPr>
        </p:nvSpPr>
        <p:spPr>
          <a:xfrm>
            <a:off x="3672001" y="1152000"/>
            <a:ext cx="5231970" cy="3679572"/>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85779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152000"/>
            <a:ext cx="3112091" cy="1200150"/>
          </a:xfrm>
        </p:spPr>
        <p:txBody>
          <a:bodyPr anchor="b"/>
          <a:lstStyle>
            <a:lvl1pPr>
              <a:defRPr sz="2400"/>
            </a:lvl1pPr>
          </a:lstStyle>
          <a:p>
            <a:r>
              <a:rPr lang="de-DE" dirty="0"/>
              <a:t>Folientitel durch Klicken bearbeiten</a:t>
            </a:r>
            <a:endParaRPr lang="en-US" dirty="0"/>
          </a:p>
        </p:txBody>
      </p:sp>
      <p:sp>
        <p:nvSpPr>
          <p:cNvPr id="4" name="Textplatzhalter 2"/>
          <p:cNvSpPr>
            <a:spLocks noGrp="1"/>
          </p:cNvSpPr>
          <p:nvPr>
            <p:ph type="body" sz="half" idx="2" hasCustomPrompt="1"/>
          </p:nvPr>
        </p:nvSpPr>
        <p:spPr>
          <a:xfrm>
            <a:off x="468000" y="2412000"/>
            <a:ext cx="3112091" cy="2386520"/>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 durch Klicken bearbeiten</a:t>
            </a:r>
          </a:p>
        </p:txBody>
      </p:sp>
      <p:sp>
        <p:nvSpPr>
          <p:cNvPr id="3" name="Bildplatzhalter 3"/>
          <p:cNvSpPr>
            <a:spLocks noGrp="1" noChangeAspect="1"/>
          </p:cNvSpPr>
          <p:nvPr>
            <p:ph type="pic" idx="1"/>
          </p:nvPr>
        </p:nvSpPr>
        <p:spPr>
          <a:xfrm>
            <a:off x="3672000" y="1152000"/>
            <a:ext cx="5231970" cy="365841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Tree>
    <p:extLst>
      <p:ext uri="{BB962C8B-B14F-4D97-AF65-F5344CB8AC3E}">
        <p14:creationId xmlns:p14="http://schemas.microsoft.com/office/powerpoint/2010/main" val="657790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6928" y="1152000"/>
            <a:ext cx="8437042" cy="1200150"/>
          </a:xfrm>
        </p:spPr>
        <p:txBody>
          <a:bodyPr anchor="b"/>
          <a:lstStyle>
            <a:lvl1pPr algn="ctr">
              <a:defRPr sz="2400" baseline="0"/>
            </a:lvl1pPr>
          </a:lstStyle>
          <a:p>
            <a:r>
              <a:rPr lang="de-DE" dirty="0"/>
              <a:t>Feedback, Fragen, Diskussion</a:t>
            </a:r>
            <a:br>
              <a:rPr lang="de-DE" dirty="0"/>
            </a:br>
            <a:r>
              <a:rPr lang="de-DE" dirty="0"/>
              <a:t>(durch Klicken bearbeiten)</a:t>
            </a:r>
            <a:endParaRPr lang="en-US" dirty="0"/>
          </a:p>
        </p:txBody>
      </p:sp>
      <p:sp>
        <p:nvSpPr>
          <p:cNvPr id="3" name="Bildplatzhalter 2"/>
          <p:cNvSpPr>
            <a:spLocks noGrp="1" noChangeAspect="1"/>
          </p:cNvSpPr>
          <p:nvPr>
            <p:ph type="pic" idx="1" hasCustomPrompt="1"/>
          </p:nvPr>
        </p:nvSpPr>
        <p:spPr>
          <a:xfrm>
            <a:off x="468000" y="2412000"/>
            <a:ext cx="8430558" cy="2381742"/>
          </a:xfrm>
        </p:spPr>
        <p:txBody>
          <a:bodyPr anchor="t">
            <a:normAutofit/>
          </a:bodyPr>
          <a:lstStyle>
            <a:lvl1pPr marL="0" indent="0">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a:t>Bild/Foto durch Klicken auf Symbol hinzufügen</a:t>
            </a:r>
            <a:endParaRPr lang="en-US" dirty="0"/>
          </a:p>
        </p:txBody>
      </p:sp>
    </p:spTree>
    <p:extLst>
      <p:ext uri="{BB962C8B-B14F-4D97-AF65-F5344CB8AC3E}">
        <p14:creationId xmlns:p14="http://schemas.microsoft.com/office/powerpoint/2010/main" val="1876118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6928" y="1152000"/>
            <a:ext cx="6547826" cy="1200150"/>
          </a:xfrm>
        </p:spPr>
        <p:txBody>
          <a:bodyPr anchor="b"/>
          <a:lstStyle>
            <a:lvl1pPr>
              <a:defRPr sz="2400" baseline="0"/>
            </a:lvl1pPr>
          </a:lstStyle>
          <a:p>
            <a:r>
              <a:rPr lang="de-DE" dirty="0"/>
              <a:t>Kontakt</a:t>
            </a:r>
            <a:br>
              <a:rPr lang="de-DE" dirty="0"/>
            </a:br>
            <a:r>
              <a:rPr lang="de-DE" dirty="0"/>
              <a:t>(durch Klicken bearbeiten)</a:t>
            </a:r>
            <a:endParaRPr lang="en-US" dirty="0"/>
          </a:p>
        </p:txBody>
      </p:sp>
      <p:sp>
        <p:nvSpPr>
          <p:cNvPr id="4" name="Textplatzhalter 2"/>
          <p:cNvSpPr>
            <a:spLocks noGrp="1"/>
          </p:cNvSpPr>
          <p:nvPr>
            <p:ph type="body" sz="half" idx="2" hasCustomPrompt="1"/>
          </p:nvPr>
        </p:nvSpPr>
        <p:spPr>
          <a:xfrm>
            <a:off x="466928" y="2412000"/>
            <a:ext cx="6547826" cy="2386520"/>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Name</a:t>
            </a:r>
          </a:p>
          <a:p>
            <a:pPr lvl="0"/>
            <a:r>
              <a:rPr lang="de-DE" dirty="0"/>
              <a:t>Adresse</a:t>
            </a:r>
          </a:p>
          <a:p>
            <a:pPr lvl="0"/>
            <a:r>
              <a:rPr lang="de-DE" dirty="0"/>
              <a:t>Mail</a:t>
            </a:r>
          </a:p>
          <a:p>
            <a:pPr lvl="0"/>
            <a:r>
              <a:rPr lang="de-DE" dirty="0"/>
              <a:t>Telefon</a:t>
            </a:r>
            <a:br>
              <a:rPr lang="de-DE" dirty="0"/>
            </a:br>
            <a:r>
              <a:rPr lang="de-DE" dirty="0"/>
              <a:t>(durch Klicken bearbeiten)</a:t>
            </a:r>
          </a:p>
        </p:txBody>
      </p:sp>
      <p:sp>
        <p:nvSpPr>
          <p:cNvPr id="3" name="Bildplatzhalter 3"/>
          <p:cNvSpPr>
            <a:spLocks noGrp="1" noChangeAspect="1"/>
          </p:cNvSpPr>
          <p:nvPr>
            <p:ph type="pic" idx="1" hasCustomPrompt="1"/>
          </p:nvPr>
        </p:nvSpPr>
        <p:spPr>
          <a:xfrm>
            <a:off x="7092000" y="2412000"/>
            <a:ext cx="1810839" cy="2381742"/>
          </a:xfrm>
        </p:spPr>
        <p:txBody>
          <a:bodyPr anchor="t">
            <a:normAutofit/>
          </a:bodyPr>
          <a:lstStyle>
            <a:lvl1pPr marL="0" indent="0">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a:t>Bild/Foto durch Klicken auf Symbol hinzufügen</a:t>
            </a:r>
            <a:endParaRPr lang="en-US" dirty="0"/>
          </a:p>
        </p:txBody>
      </p:sp>
      <p:sp>
        <p:nvSpPr>
          <p:cNvPr id="8" name="Bildplatzhalter Logo 4"/>
          <p:cNvSpPr>
            <a:spLocks noGrp="1" noChangeAspect="1"/>
          </p:cNvSpPr>
          <p:nvPr>
            <p:ph type="pic" idx="13" hasCustomPrompt="1"/>
          </p:nvPr>
        </p:nvSpPr>
        <p:spPr>
          <a:xfrm>
            <a:off x="7092000" y="1152000"/>
            <a:ext cx="1804489" cy="1200150"/>
          </a:xfrm>
        </p:spPr>
        <p:txBody>
          <a:bodyPr anchor="t">
            <a:normAutofit/>
          </a:bodyPr>
          <a:lstStyle>
            <a:lvl1pPr marL="0" indent="0">
              <a:buNone/>
              <a:defRPr sz="18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a:t>Logo durch Klicken auf Symbol hinzufügen</a:t>
            </a:r>
            <a:endParaRPr lang="en-US" dirty="0"/>
          </a:p>
        </p:txBody>
      </p:sp>
    </p:spTree>
    <p:extLst>
      <p:ext uri="{BB962C8B-B14F-4D97-AF65-F5344CB8AC3E}">
        <p14:creationId xmlns:p14="http://schemas.microsoft.com/office/powerpoint/2010/main" val="39867535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leer) - Neues Palais (Foto)">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468000" y="-521232"/>
            <a:ext cx="8426746" cy="358942"/>
          </a:xfrm>
          <a:prstGeom prst="rect">
            <a:avLst/>
          </a:prstGeom>
        </p:spPr>
        <p:txBody>
          <a:bodyPr vert="horz" lIns="91440" tIns="45720" rIns="91440" bIns="45720" rtlCol="0" anchor="ctr">
            <a:noAutofit/>
          </a:bodyPr>
          <a:lstStyle>
            <a:lvl1pPr>
              <a:defRPr/>
            </a:lvl1pPr>
          </a:lstStyle>
          <a:p>
            <a:r>
              <a:rPr lang="de-DE" dirty="0"/>
              <a:t>Leere Titelfolie - Durch Klicken bearbeiten</a:t>
            </a:r>
            <a:endParaRPr lang="en-US" dirty="0"/>
          </a:p>
        </p:txBody>
      </p:sp>
      <p:pic>
        <p:nvPicPr>
          <p:cNvPr id="5" name="Grafik 2" descr="Foto Neues Palais Haus 11 (Karla Fritze)" title="Foto Neues Palais Haus 11 (Karla Fritze)"/>
          <p:cNvPicPr>
            <a:picLocks noChangeAspect="1"/>
          </p:cNvPicPr>
          <p:nvPr userDrawn="1"/>
        </p:nvPicPr>
        <p:blipFill>
          <a:blip r:embed="rId2"/>
          <a:stretch>
            <a:fillRect/>
          </a:stretch>
        </p:blipFill>
        <p:spPr>
          <a:xfrm>
            <a:off x="-397" y="0"/>
            <a:ext cx="9144793" cy="4955628"/>
          </a:xfrm>
          <a:prstGeom prst="rect">
            <a:avLst/>
          </a:prstGeom>
        </p:spPr>
      </p:pic>
      <p:pic>
        <p:nvPicPr>
          <p:cNvPr id="6" name="Grafik Logo 3" descr="Logo Universität Potsdam" title="Logo Universität Potsdam"/>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528" y="267494"/>
            <a:ext cx="881493" cy="982235"/>
          </a:xfrm>
          <a:prstGeom prst="rect">
            <a:avLst/>
          </a:prstGeom>
        </p:spPr>
      </p:pic>
      <p:sp>
        <p:nvSpPr>
          <p:cNvPr id="8" name="Textplatzhalter 4"/>
          <p:cNvSpPr txBox="1"/>
          <p:nvPr userDrawn="1"/>
        </p:nvSpPr>
        <p:spPr>
          <a:xfrm>
            <a:off x="7978112" y="4671134"/>
            <a:ext cx="922047" cy="215444"/>
          </a:xfrm>
          <a:prstGeom prst="rect">
            <a:avLst/>
          </a:prstGeom>
          <a:noFill/>
        </p:spPr>
        <p:txBody>
          <a:bodyPr wrap="none" rtlCol="0">
            <a:spAutoFit/>
          </a:bodyPr>
          <a:lstStyle/>
          <a:p>
            <a:r>
              <a:rPr lang="de-DE" sz="800" dirty="0">
                <a:solidFill>
                  <a:schemeClr val="bg2"/>
                </a:solidFill>
              </a:rPr>
              <a:t>Foto (Karla Fritze)</a:t>
            </a:r>
          </a:p>
        </p:txBody>
      </p:sp>
    </p:spTree>
    <p:extLst>
      <p:ext uri="{BB962C8B-B14F-4D97-AF65-F5344CB8AC3E}">
        <p14:creationId xmlns:p14="http://schemas.microsoft.com/office/powerpoint/2010/main" val="1626918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emenwechsel - Neues Palais (Foto)">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000" y="3852000"/>
            <a:ext cx="8443527" cy="438370"/>
          </a:xfrm>
        </p:spPr>
        <p:txBody>
          <a:bodyPr anchor="t">
            <a:noAutofit/>
          </a:bodyPr>
          <a:lstStyle>
            <a:lvl1pPr algn="l">
              <a:defRPr sz="2400"/>
            </a:lvl1pPr>
          </a:lstStyle>
          <a:p>
            <a:r>
              <a:rPr lang="de-DE" dirty="0"/>
              <a:t>Folientitel durch Klicken bearbeiten</a:t>
            </a:r>
            <a:endParaRPr lang="en-US" dirty="0"/>
          </a:p>
        </p:txBody>
      </p:sp>
      <p:sp>
        <p:nvSpPr>
          <p:cNvPr id="12" name="Textplatzhalter 2"/>
          <p:cNvSpPr>
            <a:spLocks noGrp="1"/>
          </p:cNvSpPr>
          <p:nvPr>
            <p:ph type="body" sz="half" idx="2"/>
          </p:nvPr>
        </p:nvSpPr>
        <p:spPr>
          <a:xfrm>
            <a:off x="473412" y="4408390"/>
            <a:ext cx="8443528" cy="370046"/>
          </a:xfrm>
        </p:spPr>
        <p:txBody>
          <a:bodyPr>
            <a:no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pic>
        <p:nvPicPr>
          <p:cNvPr id="9" name="Grafik 3" descr="Foto Neues Palais Haus 9 (Karla Fritze)" title="Foto Neues Palais Haus 9 (Karla Fritze)"/>
          <p:cNvPicPr>
            <a:picLocks noChangeAspect="1"/>
          </p:cNvPicPr>
          <p:nvPr userDrawn="1"/>
        </p:nvPicPr>
        <p:blipFill rotWithShape="1">
          <a:blip r:embed="rId2" cstate="print">
            <a:extLst>
              <a:ext uri="{28A0092B-C50C-407E-A947-70E740481C1C}">
                <a14:useLocalDpi xmlns:a14="http://schemas.microsoft.com/office/drawing/2010/main" val="0"/>
              </a:ext>
            </a:extLst>
          </a:blip>
          <a:srcRect t="26053" r="6278" b="26629"/>
          <a:stretch/>
        </p:blipFill>
        <p:spPr>
          <a:xfrm>
            <a:off x="-4520" y="1059583"/>
            <a:ext cx="9145561" cy="2736304"/>
          </a:xfrm>
          <a:prstGeom prst="rect">
            <a:avLst/>
          </a:prstGeom>
        </p:spPr>
      </p:pic>
      <p:sp>
        <p:nvSpPr>
          <p:cNvPr id="8" name="Textplatzhalter 4"/>
          <p:cNvSpPr txBox="1"/>
          <p:nvPr userDrawn="1"/>
        </p:nvSpPr>
        <p:spPr>
          <a:xfrm>
            <a:off x="7978112" y="4671134"/>
            <a:ext cx="922047" cy="215444"/>
          </a:xfrm>
          <a:prstGeom prst="rect">
            <a:avLst/>
          </a:prstGeom>
          <a:noFill/>
        </p:spPr>
        <p:txBody>
          <a:bodyPr wrap="none" rtlCol="0">
            <a:spAutoFit/>
          </a:bodyPr>
          <a:lstStyle/>
          <a:p>
            <a:r>
              <a:rPr lang="de-DE" sz="800" dirty="0">
                <a:solidFill>
                  <a:schemeClr val="bg2"/>
                </a:solidFill>
              </a:rPr>
              <a:t>Foto (Karla Fritze)</a:t>
            </a:r>
          </a:p>
        </p:txBody>
      </p:sp>
    </p:spTree>
    <p:extLst>
      <p:ext uri="{BB962C8B-B14F-4D97-AF65-F5344CB8AC3E}">
        <p14:creationId xmlns:p14="http://schemas.microsoft.com/office/powerpoint/2010/main" val="2767712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uppierung - Standorte Universität Potsdam (Fotos)">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468000" y="-521232"/>
            <a:ext cx="8426746" cy="358942"/>
          </a:xfrm>
          <a:prstGeom prst="rect">
            <a:avLst/>
          </a:prstGeom>
        </p:spPr>
        <p:txBody>
          <a:bodyPr vert="horz" lIns="91440" tIns="45720" rIns="91440" bIns="45720" rtlCol="0" anchor="ctr">
            <a:noAutofit/>
          </a:bodyPr>
          <a:lstStyle>
            <a:lvl1pPr>
              <a:defRPr/>
            </a:lvl1pPr>
          </a:lstStyle>
          <a:p>
            <a:r>
              <a:rPr lang="de-DE" dirty="0"/>
              <a:t>Nicht sichtbaren Folientitel durch Klicken bearbeiten</a:t>
            </a:r>
            <a:endParaRPr lang="en-US" dirty="0"/>
          </a:p>
        </p:txBody>
      </p:sp>
      <p:pic>
        <p:nvPicPr>
          <p:cNvPr id="10" name="Grafik 2" descr="Foto Neues Palais (Karla Fritze)" title="Foto Neues Palais (Karla Fritze)"/>
          <p:cNvPicPr>
            <a:picLocks noChangeAspect="1"/>
          </p:cNvPicPr>
          <p:nvPr userDrawn="1"/>
        </p:nvPicPr>
        <p:blipFill rotWithShape="1">
          <a:blip r:embed="rId2" cstate="print">
            <a:extLst>
              <a:ext uri="{28A0092B-C50C-407E-A947-70E740481C1C}">
                <a14:useLocalDpi xmlns:a14="http://schemas.microsoft.com/office/drawing/2010/main" val="0"/>
              </a:ext>
            </a:extLst>
          </a:blip>
          <a:srcRect r="2920" b="12187"/>
          <a:stretch/>
        </p:blipFill>
        <p:spPr>
          <a:xfrm>
            <a:off x="0" y="1059582"/>
            <a:ext cx="3040380" cy="1753280"/>
          </a:xfrm>
          <a:prstGeom prst="rect">
            <a:avLst/>
          </a:prstGeom>
        </p:spPr>
      </p:pic>
      <p:sp>
        <p:nvSpPr>
          <p:cNvPr id="12" name="Textplatzhalter 3"/>
          <p:cNvSpPr>
            <a:spLocks noGrp="1"/>
          </p:cNvSpPr>
          <p:nvPr>
            <p:ph type="body" sz="half" idx="2"/>
          </p:nvPr>
        </p:nvSpPr>
        <p:spPr>
          <a:xfrm>
            <a:off x="468000" y="2878258"/>
            <a:ext cx="2305636" cy="1903291"/>
          </a:xfrm>
        </p:spPr>
        <p:txBody>
          <a:bodyPr>
            <a:norm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pic>
        <p:nvPicPr>
          <p:cNvPr id="11" name="Grafik 4" descr="Foto Griebnitzsee (Karla Fritze)" title="Foto Griebnitzsee (Karla Fritze)"/>
          <p:cNvPicPr>
            <a:picLocks noChangeAspect="1"/>
          </p:cNvPicPr>
          <p:nvPr userDrawn="1"/>
        </p:nvPicPr>
        <p:blipFill rotWithShape="1">
          <a:blip r:embed="rId3" cstate="print">
            <a:extLst>
              <a:ext uri="{28A0092B-C50C-407E-A947-70E740481C1C}">
                <a14:useLocalDpi xmlns:a14="http://schemas.microsoft.com/office/drawing/2010/main" val="0"/>
              </a:ext>
            </a:extLst>
          </a:blip>
          <a:srcRect b="6353"/>
          <a:stretch/>
        </p:blipFill>
        <p:spPr>
          <a:xfrm>
            <a:off x="3114328" y="1059582"/>
            <a:ext cx="2812878" cy="1753280"/>
          </a:xfrm>
          <a:prstGeom prst="rect">
            <a:avLst/>
          </a:prstGeom>
        </p:spPr>
      </p:pic>
      <p:sp>
        <p:nvSpPr>
          <p:cNvPr id="15" name="Textplatzhalter 5"/>
          <p:cNvSpPr>
            <a:spLocks noGrp="1"/>
          </p:cNvSpPr>
          <p:nvPr>
            <p:ph type="body" sz="half" idx="13"/>
          </p:nvPr>
        </p:nvSpPr>
        <p:spPr>
          <a:xfrm>
            <a:off x="3114328" y="2878258"/>
            <a:ext cx="2305636" cy="1903291"/>
          </a:xfrm>
        </p:spPr>
        <p:txBody>
          <a:bodyPr>
            <a:norm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pic>
        <p:nvPicPr>
          <p:cNvPr id="8" name="Grafik 6" descr="Foto Golm (Karla Fritze)" title="Foto Golm (Karla Fritze)"/>
          <p:cNvPicPr>
            <a:picLocks noChangeAspect="1"/>
          </p:cNvPicPr>
          <p:nvPr userDrawn="1"/>
        </p:nvPicPr>
        <p:blipFill rotWithShape="1">
          <a:blip r:embed="rId4" cstate="print">
            <a:extLst>
              <a:ext uri="{28A0092B-C50C-407E-A947-70E740481C1C}">
                <a14:useLocalDpi xmlns:a14="http://schemas.microsoft.com/office/drawing/2010/main" val="0"/>
              </a:ext>
            </a:extLst>
          </a:blip>
          <a:srcRect l="8186"/>
          <a:stretch/>
        </p:blipFill>
        <p:spPr>
          <a:xfrm>
            <a:off x="6004560" y="1059582"/>
            <a:ext cx="3145180" cy="1753280"/>
          </a:xfrm>
          <a:prstGeom prst="rect">
            <a:avLst/>
          </a:prstGeom>
        </p:spPr>
      </p:pic>
      <p:sp>
        <p:nvSpPr>
          <p:cNvPr id="16" name="Textplatzhalter 7"/>
          <p:cNvSpPr>
            <a:spLocks noGrp="1"/>
          </p:cNvSpPr>
          <p:nvPr>
            <p:ph type="body" sz="half" idx="14"/>
          </p:nvPr>
        </p:nvSpPr>
        <p:spPr>
          <a:xfrm>
            <a:off x="6013450" y="2878257"/>
            <a:ext cx="2305636" cy="1903291"/>
          </a:xfrm>
        </p:spPr>
        <p:txBody>
          <a:bodyPr>
            <a:norm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14" name="Textplatzhalter 8"/>
          <p:cNvSpPr txBox="1"/>
          <p:nvPr userDrawn="1"/>
        </p:nvSpPr>
        <p:spPr>
          <a:xfrm>
            <a:off x="7978112" y="4671134"/>
            <a:ext cx="922047" cy="215444"/>
          </a:xfrm>
          <a:prstGeom prst="rect">
            <a:avLst/>
          </a:prstGeom>
          <a:noFill/>
        </p:spPr>
        <p:txBody>
          <a:bodyPr wrap="none" rtlCol="0">
            <a:spAutoFit/>
          </a:bodyPr>
          <a:lstStyle/>
          <a:p>
            <a:r>
              <a:rPr lang="de-DE" sz="800" dirty="0">
                <a:solidFill>
                  <a:schemeClr val="bg2"/>
                </a:solidFill>
              </a:rPr>
              <a:t>Foto (Karla Fritze)</a:t>
            </a:r>
          </a:p>
        </p:txBody>
      </p:sp>
    </p:spTree>
    <p:extLst>
      <p:ext uri="{BB962C8B-B14F-4D97-AF65-F5344CB8AC3E}">
        <p14:creationId xmlns:p14="http://schemas.microsoft.com/office/powerpoint/2010/main" val="283768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152000"/>
            <a:ext cx="8426746" cy="358942"/>
          </a:xfrm>
        </p:spPr>
        <p:txBody>
          <a:bodyPr/>
          <a:lstStyle>
            <a:lvl1pPr>
              <a:defRPr/>
            </a:lvl1pPr>
          </a:lstStyle>
          <a:p>
            <a:r>
              <a:rPr lang="de-DE" dirty="0"/>
              <a:t>Folientitel durch Klicken bearbeiten</a:t>
            </a:r>
            <a:endParaRPr lang="en-US" dirty="0"/>
          </a:p>
        </p:txBody>
      </p:sp>
      <p:sp>
        <p:nvSpPr>
          <p:cNvPr id="3" name="Vertikal Textplatzhalter 2"/>
          <p:cNvSpPr>
            <a:spLocks noGrp="1"/>
          </p:cNvSpPr>
          <p:nvPr>
            <p:ph type="body" orient="vert" idx="1" hasCustomPrompt="1"/>
          </p:nvPr>
        </p:nvSpPr>
        <p:spPr>
          <a:xfrm>
            <a:off x="468000" y="1584000"/>
            <a:ext cx="8426747" cy="3199753"/>
          </a:xfrm>
        </p:spPr>
        <p:txBody>
          <a:bodyPr vert="eaVert"/>
          <a:lstStyle>
            <a:lvl1pPr>
              <a:defRPr baseline="0"/>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199296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 Titel 1"/>
          <p:cNvSpPr>
            <a:spLocks noGrp="1"/>
          </p:cNvSpPr>
          <p:nvPr>
            <p:ph type="title" orient="vert" hasCustomPrompt="1"/>
          </p:nvPr>
        </p:nvSpPr>
        <p:spPr>
          <a:xfrm>
            <a:off x="7344000" y="1152000"/>
            <a:ext cx="1549859" cy="3625174"/>
          </a:xfrm>
        </p:spPr>
        <p:txBody>
          <a:bodyPr vert="eaVert" anchor="t"/>
          <a:lstStyle>
            <a:lvl1pPr>
              <a:defRPr/>
            </a:lvl1pPr>
          </a:lstStyle>
          <a:p>
            <a:r>
              <a:rPr lang="de-DE"/>
              <a:t>Folientitel </a:t>
            </a:r>
            <a:r>
              <a:rPr lang="de-DE" dirty="0"/>
              <a:t>durch Klicken bearbeiten</a:t>
            </a:r>
            <a:endParaRPr lang="en-US" dirty="0"/>
          </a:p>
        </p:txBody>
      </p:sp>
      <p:sp>
        <p:nvSpPr>
          <p:cNvPr id="3" name="Vertikal Textplatzhalter 2"/>
          <p:cNvSpPr>
            <a:spLocks noGrp="1"/>
          </p:cNvSpPr>
          <p:nvPr>
            <p:ph type="body" orient="vert" idx="1" hasCustomPrompt="1"/>
          </p:nvPr>
        </p:nvSpPr>
        <p:spPr>
          <a:xfrm>
            <a:off x="468000" y="1152000"/>
            <a:ext cx="6770452" cy="3625174"/>
          </a:xfrm>
        </p:spPr>
        <p:txBody>
          <a:bodyPr vert="eaVert"/>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235296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152000"/>
            <a:ext cx="8426747" cy="358942"/>
          </a:xfrm>
        </p:spPr>
        <p:txBody>
          <a:bodyPr/>
          <a:lstStyle>
            <a:lvl1pPr>
              <a:defRPr/>
            </a:lvl1pPr>
          </a:lstStyle>
          <a:p>
            <a:r>
              <a:rPr lang="de-DE" dirty="0"/>
              <a:t>Folientitel durch Klicken bearbeiten</a:t>
            </a:r>
            <a:endParaRPr lang="en-US" dirty="0"/>
          </a:p>
        </p:txBody>
      </p:sp>
      <p:sp>
        <p:nvSpPr>
          <p:cNvPr id="3" name="Inhaltsplatzhalter 2"/>
          <p:cNvSpPr>
            <a:spLocks noGrp="1"/>
          </p:cNvSpPr>
          <p:nvPr>
            <p:ph idx="1" hasCustomPrompt="1"/>
          </p:nvPr>
        </p:nvSpPr>
        <p:spPr>
          <a:xfrm>
            <a:off x="468000" y="1584000"/>
            <a:ext cx="8426748" cy="3193268"/>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761206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000" y="1080000"/>
            <a:ext cx="8443527" cy="678180"/>
          </a:xfrm>
        </p:spPr>
        <p:txBody>
          <a:bodyPr anchor="t">
            <a:noAutofit/>
          </a:bodyPr>
          <a:lstStyle>
            <a:lvl1pPr algn="ctr">
              <a:defRPr sz="3200"/>
            </a:lvl1pPr>
          </a:lstStyle>
          <a:p>
            <a:r>
              <a:rPr lang="de-DE" dirty="0"/>
              <a:t>Folientitel durch Klicken bearbeiten</a:t>
            </a:r>
            <a:endParaRPr lang="en-US" dirty="0"/>
          </a:p>
        </p:txBody>
      </p:sp>
      <p:sp>
        <p:nvSpPr>
          <p:cNvPr id="10" name="Bildplatzhalter 2"/>
          <p:cNvSpPr>
            <a:spLocks noGrp="1" noChangeAspect="1"/>
          </p:cNvSpPr>
          <p:nvPr>
            <p:ph type="pic" idx="1"/>
          </p:nvPr>
        </p:nvSpPr>
        <p:spPr>
          <a:xfrm>
            <a:off x="468000" y="1944000"/>
            <a:ext cx="8443528" cy="113441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a:t>Bild durch Klicken auf Symbol hinzufügen</a:t>
            </a:r>
            <a:endParaRPr lang="en-US" dirty="0"/>
          </a:p>
        </p:txBody>
      </p:sp>
      <p:sp>
        <p:nvSpPr>
          <p:cNvPr id="11" name="Untertitel 3"/>
          <p:cNvSpPr>
            <a:spLocks noGrp="1"/>
          </p:cNvSpPr>
          <p:nvPr>
            <p:ph type="body" sz="half" idx="13" hasCustomPrompt="1"/>
          </p:nvPr>
        </p:nvSpPr>
        <p:spPr>
          <a:xfrm>
            <a:off x="468000" y="3443909"/>
            <a:ext cx="8443528" cy="427632"/>
          </a:xfrm>
        </p:spPr>
        <p:txBody>
          <a:bodyPr>
            <a:noAutofit/>
          </a:bodyPr>
          <a:lstStyle>
            <a:lvl1pPr marL="0" indent="0" algn="ctr">
              <a:buNone/>
              <a:defRPr sz="2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Untertitel durch Klicken bearbeiten</a:t>
            </a:r>
          </a:p>
        </p:txBody>
      </p:sp>
      <p:sp>
        <p:nvSpPr>
          <p:cNvPr id="12" name="Textplatzhalter 4"/>
          <p:cNvSpPr>
            <a:spLocks noGrp="1"/>
          </p:cNvSpPr>
          <p:nvPr>
            <p:ph type="body" sz="half" idx="2" hasCustomPrompt="1"/>
          </p:nvPr>
        </p:nvSpPr>
        <p:spPr>
          <a:xfrm>
            <a:off x="468000" y="4140000"/>
            <a:ext cx="8443528" cy="370046"/>
          </a:xfrm>
        </p:spPr>
        <p:txBody>
          <a:bodyPr>
            <a:noAutofit/>
          </a:bodyPr>
          <a:lstStyle>
            <a:lvl1pPr marL="0" indent="0" algn="ctr">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 durch Klicken bearbeiten</a:t>
            </a:r>
          </a:p>
        </p:txBody>
      </p:sp>
    </p:spTree>
    <p:extLst>
      <p:ext uri="{BB962C8B-B14F-4D97-AF65-F5344CB8AC3E}">
        <p14:creationId xmlns:p14="http://schemas.microsoft.com/office/powerpoint/2010/main" val="524485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60000"/>
            <a:ext cx="8426747" cy="358942"/>
          </a:xfrm>
        </p:spPr>
        <p:txBody>
          <a:bodyPr/>
          <a:lstStyle>
            <a:lvl1pPr>
              <a:defRPr/>
            </a:lvl1pPr>
          </a:lstStyle>
          <a:p>
            <a:r>
              <a:rPr lang="de-DE" dirty="0"/>
              <a:t>Folientitel durch Klicken bearbeiten</a:t>
            </a:r>
            <a:endParaRPr lang="en-US" dirty="0"/>
          </a:p>
        </p:txBody>
      </p:sp>
      <p:sp>
        <p:nvSpPr>
          <p:cNvPr id="3" name="Inhaltsplatzhalter 2"/>
          <p:cNvSpPr>
            <a:spLocks noGrp="1"/>
          </p:cNvSpPr>
          <p:nvPr>
            <p:ph idx="1" hasCustomPrompt="1"/>
          </p:nvPr>
        </p:nvSpPr>
        <p:spPr>
          <a:xfrm>
            <a:off x="468000" y="720000"/>
            <a:ext cx="8426748" cy="4168731"/>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ußzeilenplatzhalter 3"/>
          <p:cNvSpPr>
            <a:spLocks noGrp="1"/>
          </p:cNvSpPr>
          <p:nvPr>
            <p:ph type="ftr" sz="quarter" idx="11"/>
          </p:nvPr>
        </p:nvSpPr>
        <p:spPr>
          <a:xfrm>
            <a:off x="360355" y="4889183"/>
            <a:ext cx="5407653" cy="273844"/>
          </a:xfrm>
          <a:prstGeom prst="rect">
            <a:avLst/>
          </a:prstGeom>
        </p:spPr>
        <p:txBody>
          <a:bodyPr/>
          <a:lstStyle/>
          <a:p>
            <a:r>
              <a:rPr lang="de-DE"/>
              <a:t>Universität Potsdam</a:t>
            </a:r>
            <a:endParaRPr lang="de-DE" dirty="0"/>
          </a:p>
        </p:txBody>
      </p:sp>
      <p:sp>
        <p:nvSpPr>
          <p:cNvPr id="7" name="Datumsplatzhalter 4"/>
          <p:cNvSpPr>
            <a:spLocks noGrp="1"/>
          </p:cNvSpPr>
          <p:nvPr>
            <p:ph type="dt" sz="half" idx="10"/>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9" name="Foliennummernplatzhalter 5"/>
          <p:cNvSpPr>
            <a:spLocks noGrp="1"/>
          </p:cNvSpPr>
          <p:nvPr>
            <p:ph type="sldNum" sz="quarter" idx="12"/>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26649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Inhalt (nummerie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60000"/>
            <a:ext cx="8433232" cy="358942"/>
          </a:xfrm>
        </p:spPr>
        <p:txBody>
          <a:bodyPr/>
          <a:lstStyle>
            <a:lvl1pPr>
              <a:defRPr/>
            </a:lvl1pPr>
          </a:lstStyle>
          <a:p>
            <a:r>
              <a:rPr lang="de-DE" dirty="0"/>
              <a:t>Folientitel durch Klicken bearbeiten</a:t>
            </a:r>
            <a:endParaRPr lang="en-US" dirty="0"/>
          </a:p>
        </p:txBody>
      </p:sp>
      <p:sp>
        <p:nvSpPr>
          <p:cNvPr id="8" name="Inhaltsplatzhalter 2"/>
          <p:cNvSpPr>
            <a:spLocks noGrp="1"/>
          </p:cNvSpPr>
          <p:nvPr>
            <p:ph sz="quarter" idx="13" hasCustomPrompt="1"/>
          </p:nvPr>
        </p:nvSpPr>
        <p:spPr>
          <a:xfrm>
            <a:off x="468000" y="720000"/>
            <a:ext cx="8437360" cy="4166288"/>
          </a:xfrm>
        </p:spPr>
        <p:txBody>
          <a:bodyPr/>
          <a:lstStyle>
            <a:lvl1pPr marL="457200" indent="-457200">
              <a:buFont typeface="+mj-lt"/>
              <a:buAutoNum type="arabicPeriod"/>
              <a:defRPr/>
            </a:lvl1pPr>
            <a:lvl2pPr marL="685800" indent="-342900">
              <a:buFont typeface="+mj-lt"/>
              <a:buAutoNum type="alphaLcParenR"/>
              <a:defRPr/>
            </a:lvl2pPr>
            <a:lvl3pPr marL="1028700" indent="-342900">
              <a:buFont typeface="+mj-lt"/>
              <a:buAutoNum type="romanLcPeriod"/>
              <a:defRPr/>
            </a:lvl3pPr>
            <a:lvl4pPr marL="1371600" indent="-342900">
              <a:buFont typeface="+mj-lt"/>
              <a:buAutoNum type="arabicParenBoth"/>
              <a:defRPr/>
            </a:lvl4pPr>
            <a:lvl5pPr marL="1714500" indent="-342900">
              <a:buFont typeface="+mj-lt"/>
              <a:buAutoNum type="alphaLcPeriod"/>
              <a:defRPr/>
            </a:lvl5pPr>
          </a:lstStyle>
          <a:p>
            <a:pPr lvl="0"/>
            <a:r>
              <a:rPr lang="de-DE" dirty="0"/>
              <a:t>Nummerierte Liste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ußzeilenplatzhalter 3"/>
          <p:cNvSpPr>
            <a:spLocks noGrp="1"/>
          </p:cNvSpPr>
          <p:nvPr>
            <p:ph type="ftr" sz="quarter" idx="15"/>
          </p:nvPr>
        </p:nvSpPr>
        <p:spPr>
          <a:xfrm>
            <a:off x="360355" y="4889183"/>
            <a:ext cx="5407653" cy="273844"/>
          </a:xfrm>
          <a:prstGeom prst="rect">
            <a:avLst/>
          </a:prstGeom>
        </p:spPr>
        <p:txBody>
          <a:bodyPr/>
          <a:lstStyle/>
          <a:p>
            <a:r>
              <a:rPr lang="de-DE"/>
              <a:t>Universität Potsdam</a:t>
            </a:r>
            <a:endParaRPr lang="de-DE" dirty="0"/>
          </a:p>
        </p:txBody>
      </p:sp>
      <p:sp>
        <p:nvSpPr>
          <p:cNvPr id="3" name="Datumsplatzhalter 4"/>
          <p:cNvSpPr>
            <a:spLocks noGrp="1"/>
          </p:cNvSpPr>
          <p:nvPr>
            <p:ph type="dt" sz="half" idx="14"/>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9" name="Foliennummernplatzhalter 5"/>
          <p:cNvSpPr>
            <a:spLocks noGrp="1"/>
          </p:cNvSpPr>
          <p:nvPr>
            <p:ph type="sldNum" sz="quarter" idx="16"/>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441170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Themenwechs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6928" y="1080000"/>
            <a:ext cx="8437042" cy="2281485"/>
          </a:xfrm>
        </p:spPr>
        <p:txBody>
          <a:bodyPr anchor="b"/>
          <a:lstStyle>
            <a:lvl1pPr>
              <a:defRPr sz="4500"/>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466928" y="3420000"/>
            <a:ext cx="8437042" cy="1317970"/>
          </a:xfrm>
        </p:spPr>
        <p:txBody>
          <a:bodyPr>
            <a:normAutofit/>
          </a:bodyPr>
          <a:lstStyle>
            <a:lvl1pPr marL="0" indent="0">
              <a:buNone/>
              <a:defRPr sz="21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Text durch Klicken bearbeiten</a:t>
            </a:r>
          </a:p>
        </p:txBody>
      </p:sp>
      <p:sp>
        <p:nvSpPr>
          <p:cNvPr id="8" name="Fußzeilenplatzhalter 3"/>
          <p:cNvSpPr>
            <a:spLocks noGrp="1"/>
          </p:cNvSpPr>
          <p:nvPr>
            <p:ph type="ftr" sz="quarter" idx="11"/>
          </p:nvPr>
        </p:nvSpPr>
        <p:spPr>
          <a:xfrm>
            <a:off x="360355" y="4889183"/>
            <a:ext cx="5407653" cy="273844"/>
          </a:xfrm>
          <a:prstGeom prst="rect">
            <a:avLst/>
          </a:prstGeom>
        </p:spPr>
        <p:txBody>
          <a:bodyPr/>
          <a:lstStyle/>
          <a:p>
            <a:r>
              <a:rPr lang="de-DE"/>
              <a:t>Universität Potsdam</a:t>
            </a:r>
            <a:endParaRPr lang="de-DE" dirty="0"/>
          </a:p>
        </p:txBody>
      </p:sp>
      <p:sp>
        <p:nvSpPr>
          <p:cNvPr id="7" name="Datumsplatzhalter 4"/>
          <p:cNvSpPr>
            <a:spLocks noGrp="1"/>
          </p:cNvSpPr>
          <p:nvPr>
            <p:ph type="dt" sz="half" idx="10"/>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9" name="Foliennummernplatzhalter 5"/>
          <p:cNvSpPr>
            <a:spLocks noGrp="1"/>
          </p:cNvSpPr>
          <p:nvPr>
            <p:ph type="sldNum" sz="quarter" idx="12"/>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454395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emenwechsel mit Grafi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000" y="3780000"/>
            <a:ext cx="8443527" cy="438370"/>
          </a:xfrm>
        </p:spPr>
        <p:txBody>
          <a:bodyPr anchor="t">
            <a:noAutofit/>
          </a:bodyPr>
          <a:lstStyle>
            <a:lvl1pPr algn="l">
              <a:defRPr sz="2400"/>
            </a:lvl1pPr>
          </a:lstStyle>
          <a:p>
            <a:r>
              <a:rPr lang="de-DE" dirty="0"/>
              <a:t>Folientitel durch Klicken bearbeiten</a:t>
            </a:r>
            <a:endParaRPr lang="en-US" dirty="0"/>
          </a:p>
        </p:txBody>
      </p:sp>
      <p:sp>
        <p:nvSpPr>
          <p:cNvPr id="12" name="Textplatzhalter 2"/>
          <p:cNvSpPr>
            <a:spLocks noGrp="1"/>
          </p:cNvSpPr>
          <p:nvPr>
            <p:ph type="body" sz="half" idx="2" hasCustomPrompt="1"/>
          </p:nvPr>
        </p:nvSpPr>
        <p:spPr>
          <a:xfrm>
            <a:off x="468000" y="4356000"/>
            <a:ext cx="8443528" cy="370046"/>
          </a:xfrm>
        </p:spPr>
        <p:txBody>
          <a:bodyPr>
            <a:no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 durch Klicken bearbeiten</a:t>
            </a:r>
          </a:p>
        </p:txBody>
      </p:sp>
      <p:sp>
        <p:nvSpPr>
          <p:cNvPr id="8" name="Bildplatzhalter 3"/>
          <p:cNvSpPr>
            <a:spLocks noGrp="1" noChangeAspect="1"/>
          </p:cNvSpPr>
          <p:nvPr>
            <p:ph type="pic" idx="1"/>
          </p:nvPr>
        </p:nvSpPr>
        <p:spPr>
          <a:xfrm>
            <a:off x="468000" y="1080000"/>
            <a:ext cx="8443527" cy="257909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7" name="Fußzeilenplatzhalter 4"/>
          <p:cNvSpPr>
            <a:spLocks noGrp="1"/>
          </p:cNvSpPr>
          <p:nvPr>
            <p:ph type="ftr" sz="quarter" idx="11"/>
          </p:nvPr>
        </p:nvSpPr>
        <p:spPr>
          <a:xfrm>
            <a:off x="360355" y="4889183"/>
            <a:ext cx="5407653" cy="273844"/>
          </a:xfrm>
          <a:prstGeom prst="rect">
            <a:avLst/>
          </a:prstGeom>
        </p:spPr>
        <p:txBody>
          <a:bodyPr/>
          <a:lstStyle/>
          <a:p>
            <a:r>
              <a:rPr lang="de-DE"/>
              <a:t>Universität Potsdam</a:t>
            </a:r>
            <a:endParaRPr lang="de-DE" dirty="0"/>
          </a:p>
        </p:txBody>
      </p:sp>
      <p:sp>
        <p:nvSpPr>
          <p:cNvPr id="3" name="Datumsplatzhalter 5"/>
          <p:cNvSpPr>
            <a:spLocks noGrp="1"/>
          </p:cNvSpPr>
          <p:nvPr>
            <p:ph type="dt" sz="half" idx="10"/>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9" name="Foliennummernplatzhalter 6"/>
          <p:cNvSpPr>
            <a:spLocks noGrp="1"/>
          </p:cNvSpPr>
          <p:nvPr>
            <p:ph type="sldNum" sz="quarter" idx="12"/>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909287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9999"/>
            <a:ext cx="8426746" cy="360000"/>
          </a:xfrm>
        </p:spPr>
        <p:txBody>
          <a:bodyPr/>
          <a:lstStyle>
            <a:lvl1pPr>
              <a:defRPr/>
            </a:lvl1pPr>
          </a:lstStyle>
          <a:p>
            <a:r>
              <a:rPr lang="de-DE" dirty="0"/>
              <a:t>Folientitel durch Klicken bearbeiten</a:t>
            </a:r>
            <a:endParaRPr lang="en-US" dirty="0"/>
          </a:p>
        </p:txBody>
      </p:sp>
      <p:sp>
        <p:nvSpPr>
          <p:cNvPr id="3" name="Inhaltsplatzhalter 2"/>
          <p:cNvSpPr>
            <a:spLocks noGrp="1"/>
          </p:cNvSpPr>
          <p:nvPr>
            <p:ph sz="half" idx="1" hasCustomPrompt="1"/>
          </p:nvPr>
        </p:nvSpPr>
        <p:spPr>
          <a:xfrm>
            <a:off x="468000" y="720000"/>
            <a:ext cx="4041437" cy="4140000"/>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hasCustomPrompt="1"/>
          </p:nvPr>
        </p:nvSpPr>
        <p:spPr>
          <a:xfrm>
            <a:off x="4644000" y="720000"/>
            <a:ext cx="4271009" cy="4140000"/>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Fußzeilenplatzhalter 4"/>
          <p:cNvSpPr>
            <a:spLocks noGrp="1"/>
          </p:cNvSpPr>
          <p:nvPr>
            <p:ph type="ftr" sz="quarter" idx="11"/>
          </p:nvPr>
        </p:nvSpPr>
        <p:spPr>
          <a:xfrm>
            <a:off x="360355" y="4889183"/>
            <a:ext cx="5407653" cy="273844"/>
          </a:xfrm>
          <a:prstGeom prst="rect">
            <a:avLst/>
          </a:prstGeom>
        </p:spPr>
        <p:txBody>
          <a:bodyPr/>
          <a:lstStyle/>
          <a:p>
            <a:r>
              <a:rPr lang="de-DE"/>
              <a:t>Universität Potsdam</a:t>
            </a:r>
            <a:endParaRPr lang="de-DE" dirty="0"/>
          </a:p>
        </p:txBody>
      </p:sp>
      <p:sp>
        <p:nvSpPr>
          <p:cNvPr id="8" name="Datumsplatzhalter 6"/>
          <p:cNvSpPr>
            <a:spLocks noGrp="1"/>
          </p:cNvSpPr>
          <p:nvPr>
            <p:ph type="dt" sz="half" idx="10"/>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10" name="Foliennummernplatzhalter 7"/>
          <p:cNvSpPr>
            <a:spLocks noGrp="1"/>
          </p:cNvSpPr>
          <p:nvPr>
            <p:ph type="sldNum" sz="quarter" idx="12"/>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596588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60000"/>
            <a:ext cx="8430556" cy="358942"/>
          </a:xfrm>
        </p:spPr>
        <p:txBody>
          <a:bodyPr/>
          <a:lstStyle>
            <a:lvl1pPr>
              <a:defRPr/>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468000" y="720000"/>
            <a:ext cx="4024769" cy="617934"/>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 durch Klicken bearbeiten</a:t>
            </a:r>
          </a:p>
        </p:txBody>
      </p:sp>
      <p:sp>
        <p:nvSpPr>
          <p:cNvPr id="4" name="Inhaltsplatzhalter 3"/>
          <p:cNvSpPr>
            <a:spLocks noGrp="1"/>
          </p:cNvSpPr>
          <p:nvPr>
            <p:ph sz="half" idx="2" hasCustomPrompt="1"/>
          </p:nvPr>
        </p:nvSpPr>
        <p:spPr>
          <a:xfrm>
            <a:off x="468000" y="1368000"/>
            <a:ext cx="4024769" cy="3416377"/>
          </a:xfrm>
        </p:spPr>
        <p:txBody>
          <a:bodyPr/>
          <a:lstStyle>
            <a:lvl1pPr>
              <a:defRPr/>
            </a:lvl1pPr>
          </a:lstStyle>
          <a:p>
            <a:pPr lvl="0"/>
            <a:r>
              <a:rPr lang="de-DE" dirty="0"/>
              <a:t>Liste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hasCustomPrompt="1"/>
          </p:nvPr>
        </p:nvSpPr>
        <p:spPr>
          <a:xfrm>
            <a:off x="4644000" y="720000"/>
            <a:ext cx="4274820" cy="617934"/>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 durch Klicken bearbeiten</a:t>
            </a:r>
          </a:p>
        </p:txBody>
      </p:sp>
      <p:sp>
        <p:nvSpPr>
          <p:cNvPr id="6" name="Inhaltsplatzhalter 5"/>
          <p:cNvSpPr>
            <a:spLocks noGrp="1"/>
          </p:cNvSpPr>
          <p:nvPr>
            <p:ph sz="quarter" idx="4" hasCustomPrompt="1"/>
          </p:nvPr>
        </p:nvSpPr>
        <p:spPr>
          <a:xfrm>
            <a:off x="4644000" y="1368000"/>
            <a:ext cx="4274820" cy="3416377"/>
          </a:xfrm>
        </p:spPr>
        <p:txBody>
          <a:bodyPr/>
          <a:lstStyle>
            <a:lvl1pPr>
              <a:defRPr/>
            </a:lvl1pPr>
          </a:lstStyle>
          <a:p>
            <a:pPr lvl="0"/>
            <a:r>
              <a:rPr lang="de-DE" dirty="0"/>
              <a:t>Liste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1" name="Fußzeilenplatzhalter 6"/>
          <p:cNvSpPr>
            <a:spLocks noGrp="1"/>
          </p:cNvSpPr>
          <p:nvPr>
            <p:ph type="ftr" sz="quarter" idx="11"/>
          </p:nvPr>
        </p:nvSpPr>
        <p:spPr>
          <a:xfrm>
            <a:off x="360355" y="4889183"/>
            <a:ext cx="5407653" cy="273844"/>
          </a:xfrm>
          <a:prstGeom prst="rect">
            <a:avLst/>
          </a:prstGeom>
        </p:spPr>
        <p:txBody>
          <a:bodyPr/>
          <a:lstStyle/>
          <a:p>
            <a:r>
              <a:rPr lang="de-DE"/>
              <a:t>Universität Potsdam</a:t>
            </a:r>
            <a:endParaRPr lang="de-DE" dirty="0"/>
          </a:p>
        </p:txBody>
      </p:sp>
      <p:sp>
        <p:nvSpPr>
          <p:cNvPr id="10" name="Datumsplatzhalter 7"/>
          <p:cNvSpPr>
            <a:spLocks noGrp="1"/>
          </p:cNvSpPr>
          <p:nvPr>
            <p:ph type="dt" sz="half" idx="10"/>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12" name="Foliennummernplatzhalter 8"/>
          <p:cNvSpPr>
            <a:spLocks noGrp="1"/>
          </p:cNvSpPr>
          <p:nvPr>
            <p:ph type="sldNum" sz="quarter" idx="12"/>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3835122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uppierung">
    <p:spTree>
      <p:nvGrpSpPr>
        <p:cNvPr id="1" name=""/>
        <p:cNvGrpSpPr/>
        <p:nvPr/>
      </p:nvGrpSpPr>
      <p:grpSpPr>
        <a:xfrm>
          <a:off x="0" y="0"/>
          <a:ext cx="0" cy="0"/>
          <a:chOff x="0" y="0"/>
          <a:chExt cx="0" cy="0"/>
        </a:xfrm>
      </p:grpSpPr>
      <p:sp>
        <p:nvSpPr>
          <p:cNvPr id="24" name="Titel 1"/>
          <p:cNvSpPr>
            <a:spLocks noGrp="1"/>
          </p:cNvSpPr>
          <p:nvPr>
            <p:ph type="title" hasCustomPrompt="1"/>
          </p:nvPr>
        </p:nvSpPr>
        <p:spPr>
          <a:xfrm>
            <a:off x="468000" y="360000"/>
            <a:ext cx="8426746" cy="358942"/>
          </a:xfrm>
        </p:spPr>
        <p:txBody>
          <a:bodyPr/>
          <a:lstStyle>
            <a:lvl1pPr>
              <a:defRPr/>
            </a:lvl1pPr>
          </a:lstStyle>
          <a:p>
            <a:r>
              <a:rPr lang="de-DE" dirty="0"/>
              <a:t>Folientitel durch Klicken bearbeiten</a:t>
            </a:r>
            <a:endParaRPr lang="en-US" dirty="0"/>
          </a:p>
        </p:txBody>
      </p:sp>
      <p:sp>
        <p:nvSpPr>
          <p:cNvPr id="12" name="Textplatzhalter 2"/>
          <p:cNvSpPr>
            <a:spLocks noGrp="1"/>
          </p:cNvSpPr>
          <p:nvPr>
            <p:ph type="body" sz="half" idx="2"/>
          </p:nvPr>
        </p:nvSpPr>
        <p:spPr>
          <a:xfrm>
            <a:off x="468000" y="1908000"/>
            <a:ext cx="2305636" cy="2846880"/>
          </a:xfrm>
        </p:spPr>
        <p:txBody>
          <a:bodyPr>
            <a:norm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Textmasterformat bearbeiten</a:t>
            </a:r>
          </a:p>
        </p:txBody>
      </p:sp>
      <p:sp>
        <p:nvSpPr>
          <p:cNvPr id="21" name="Bildplatzhalter 3"/>
          <p:cNvSpPr>
            <a:spLocks noGrp="1" noChangeAspect="1"/>
          </p:cNvSpPr>
          <p:nvPr>
            <p:ph type="pic" idx="1"/>
          </p:nvPr>
        </p:nvSpPr>
        <p:spPr>
          <a:xfrm>
            <a:off x="468000" y="720000"/>
            <a:ext cx="2305637" cy="1160884"/>
          </a:xfrm>
        </p:spPr>
        <p:txBody>
          <a:bodyPr anchor="t">
            <a:normAutofit/>
          </a:bodyPr>
          <a:lstStyle>
            <a:lvl1pPr marL="0" indent="0">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a:t>Bild durch Klicken auf Symbol hinzufügen</a:t>
            </a:r>
            <a:endParaRPr lang="en-US" dirty="0"/>
          </a:p>
        </p:txBody>
      </p:sp>
      <p:sp>
        <p:nvSpPr>
          <p:cNvPr id="15" name="Textplatzhalter 4"/>
          <p:cNvSpPr>
            <a:spLocks noGrp="1"/>
          </p:cNvSpPr>
          <p:nvPr>
            <p:ph type="body" sz="half" idx="13"/>
          </p:nvPr>
        </p:nvSpPr>
        <p:spPr>
          <a:xfrm>
            <a:off x="3114328" y="1908000"/>
            <a:ext cx="2305636" cy="2846880"/>
          </a:xfrm>
        </p:spPr>
        <p:txBody>
          <a:bodyPr>
            <a:norm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22" name="Bildplatzhalter 5"/>
          <p:cNvSpPr>
            <a:spLocks noGrp="1" noChangeAspect="1"/>
          </p:cNvSpPr>
          <p:nvPr>
            <p:ph type="pic" idx="15"/>
          </p:nvPr>
        </p:nvSpPr>
        <p:spPr>
          <a:xfrm>
            <a:off x="3114327" y="720000"/>
            <a:ext cx="2305637" cy="1160884"/>
          </a:xfrm>
        </p:spPr>
        <p:txBody>
          <a:bodyPr anchor="t">
            <a:normAutofit/>
          </a:bodyPr>
          <a:lstStyle>
            <a:lvl1pPr marL="0" indent="0">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a:t>Bild durch Klicken auf Symbol hinzufügen</a:t>
            </a:r>
            <a:endParaRPr lang="en-US" dirty="0"/>
          </a:p>
        </p:txBody>
      </p:sp>
      <p:sp>
        <p:nvSpPr>
          <p:cNvPr id="16" name="Textplatzhalter 6"/>
          <p:cNvSpPr>
            <a:spLocks noGrp="1"/>
          </p:cNvSpPr>
          <p:nvPr>
            <p:ph type="body" sz="half" idx="14"/>
          </p:nvPr>
        </p:nvSpPr>
        <p:spPr>
          <a:xfrm>
            <a:off x="6013450" y="1908000"/>
            <a:ext cx="2305636" cy="2846880"/>
          </a:xfrm>
        </p:spPr>
        <p:txBody>
          <a:bodyPr>
            <a:norm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Textmasterformat bearbeiten</a:t>
            </a:r>
          </a:p>
        </p:txBody>
      </p:sp>
      <p:sp>
        <p:nvSpPr>
          <p:cNvPr id="23" name="Bildplatzhalter 7"/>
          <p:cNvSpPr>
            <a:spLocks noGrp="1" noChangeAspect="1"/>
          </p:cNvSpPr>
          <p:nvPr>
            <p:ph type="pic" idx="16"/>
          </p:nvPr>
        </p:nvSpPr>
        <p:spPr>
          <a:xfrm>
            <a:off x="6013449" y="720000"/>
            <a:ext cx="2305637" cy="1160884"/>
          </a:xfrm>
        </p:spPr>
        <p:txBody>
          <a:bodyPr anchor="t">
            <a:normAutofit/>
          </a:bodyPr>
          <a:lstStyle>
            <a:lvl1pPr marL="0" indent="0">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a:t>Bild durch Klicken auf Symbol hinzufügen</a:t>
            </a:r>
            <a:endParaRPr lang="en-US" dirty="0"/>
          </a:p>
        </p:txBody>
      </p:sp>
      <p:sp>
        <p:nvSpPr>
          <p:cNvPr id="3" name="Fußzeilenplatzhalter 8"/>
          <p:cNvSpPr>
            <a:spLocks noGrp="1"/>
          </p:cNvSpPr>
          <p:nvPr>
            <p:ph type="ftr" sz="quarter" idx="18"/>
          </p:nvPr>
        </p:nvSpPr>
        <p:spPr>
          <a:xfrm>
            <a:off x="360355" y="4889183"/>
            <a:ext cx="5407653" cy="273844"/>
          </a:xfrm>
          <a:prstGeom prst="rect">
            <a:avLst/>
          </a:prstGeom>
        </p:spPr>
        <p:txBody>
          <a:bodyPr/>
          <a:lstStyle/>
          <a:p>
            <a:r>
              <a:rPr lang="de-DE"/>
              <a:t>Universität Potsdam</a:t>
            </a:r>
            <a:endParaRPr lang="de-DE" dirty="0"/>
          </a:p>
        </p:txBody>
      </p:sp>
      <p:sp>
        <p:nvSpPr>
          <p:cNvPr id="2" name="Datumsplatzhalter 9"/>
          <p:cNvSpPr>
            <a:spLocks noGrp="1"/>
          </p:cNvSpPr>
          <p:nvPr>
            <p:ph type="dt" sz="half" idx="17"/>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7" name="Foliennummernplatzhalter 10"/>
          <p:cNvSpPr>
            <a:spLocks noGrp="1"/>
          </p:cNvSpPr>
          <p:nvPr>
            <p:ph type="sldNum" sz="quarter" idx="19"/>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231202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9999"/>
            <a:ext cx="8426746" cy="360000"/>
          </a:xfrm>
        </p:spPr>
        <p:txBody>
          <a:bodyPr/>
          <a:lstStyle>
            <a:lvl1pPr>
              <a:defRPr/>
            </a:lvl1pPr>
          </a:lstStyle>
          <a:p>
            <a:r>
              <a:rPr lang="de-DE" dirty="0"/>
              <a:t>Folientitel durch Klicken bearbeiten</a:t>
            </a:r>
            <a:endParaRPr lang="en-US" dirty="0"/>
          </a:p>
        </p:txBody>
      </p:sp>
      <p:sp>
        <p:nvSpPr>
          <p:cNvPr id="7" name="Fußzeilenplatzhalter 2"/>
          <p:cNvSpPr>
            <a:spLocks noGrp="1"/>
          </p:cNvSpPr>
          <p:nvPr>
            <p:ph type="ftr" sz="quarter" idx="11"/>
          </p:nvPr>
        </p:nvSpPr>
        <p:spPr>
          <a:xfrm>
            <a:off x="360355" y="4889183"/>
            <a:ext cx="5407653" cy="273844"/>
          </a:xfrm>
          <a:prstGeom prst="rect">
            <a:avLst/>
          </a:prstGeom>
        </p:spPr>
        <p:txBody>
          <a:bodyPr/>
          <a:lstStyle/>
          <a:p>
            <a:r>
              <a:rPr lang="de-DE"/>
              <a:t>Universität Potsdam</a:t>
            </a:r>
            <a:endParaRPr lang="de-DE" dirty="0"/>
          </a:p>
        </p:txBody>
      </p:sp>
      <p:sp>
        <p:nvSpPr>
          <p:cNvPr id="6" name="Datumsplatzhalter 3"/>
          <p:cNvSpPr>
            <a:spLocks noGrp="1"/>
          </p:cNvSpPr>
          <p:nvPr>
            <p:ph type="dt" sz="half" idx="10"/>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8" name="Foliennummernplatzhalter 4"/>
          <p:cNvSpPr>
            <a:spLocks noGrp="1"/>
          </p:cNvSpPr>
          <p:nvPr>
            <p:ph type="sldNum" sz="quarter" idx="12"/>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852779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Titel 1"/>
          <p:cNvSpPr>
            <a:spLocks noGrp="1"/>
          </p:cNvSpPr>
          <p:nvPr>
            <p:ph type="title" hasCustomPrompt="1"/>
          </p:nvPr>
        </p:nvSpPr>
        <p:spPr>
          <a:xfrm>
            <a:off x="468000" y="-521232"/>
            <a:ext cx="8426746" cy="358942"/>
          </a:xfrm>
          <a:prstGeom prst="rect">
            <a:avLst/>
          </a:prstGeom>
        </p:spPr>
        <p:txBody>
          <a:bodyPr vert="horz" lIns="91440" tIns="45720" rIns="91440" bIns="45720" rtlCol="0" anchor="ctr">
            <a:noAutofit/>
          </a:bodyPr>
          <a:lstStyle>
            <a:lvl1pPr>
              <a:defRPr/>
            </a:lvl1pPr>
          </a:lstStyle>
          <a:p>
            <a:r>
              <a:rPr lang="de-DE" dirty="0"/>
              <a:t>Nicht sichtbaren Folientitel durch Klicken bearbeiten</a:t>
            </a:r>
            <a:endParaRPr lang="en-US" dirty="0"/>
          </a:p>
        </p:txBody>
      </p:sp>
      <p:sp>
        <p:nvSpPr>
          <p:cNvPr id="7" name="Fußzeilenplatzhalter 2"/>
          <p:cNvSpPr>
            <a:spLocks noGrp="1"/>
          </p:cNvSpPr>
          <p:nvPr>
            <p:ph type="ftr" sz="quarter" idx="11"/>
          </p:nvPr>
        </p:nvSpPr>
        <p:spPr>
          <a:xfrm>
            <a:off x="360355" y="4889183"/>
            <a:ext cx="5407653" cy="273844"/>
          </a:xfrm>
          <a:prstGeom prst="rect">
            <a:avLst/>
          </a:prstGeom>
        </p:spPr>
        <p:txBody>
          <a:bodyPr/>
          <a:lstStyle/>
          <a:p>
            <a:r>
              <a:rPr lang="de-DE"/>
              <a:t>Universität Potsdam</a:t>
            </a:r>
            <a:endParaRPr lang="de-DE" dirty="0"/>
          </a:p>
        </p:txBody>
      </p:sp>
      <p:sp>
        <p:nvSpPr>
          <p:cNvPr id="6" name="Datumsplatzhalter 3"/>
          <p:cNvSpPr>
            <a:spLocks noGrp="1"/>
          </p:cNvSpPr>
          <p:nvPr>
            <p:ph type="dt" sz="half" idx="10"/>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8" name="Foliennummernplatzhalter 4"/>
          <p:cNvSpPr>
            <a:spLocks noGrp="1"/>
          </p:cNvSpPr>
          <p:nvPr>
            <p:ph type="sldNum" sz="quarter" idx="12"/>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713646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nummerier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152000"/>
            <a:ext cx="8433232" cy="358942"/>
          </a:xfrm>
        </p:spPr>
        <p:txBody>
          <a:bodyPr/>
          <a:lstStyle>
            <a:lvl1pPr>
              <a:defRPr/>
            </a:lvl1pPr>
          </a:lstStyle>
          <a:p>
            <a:r>
              <a:rPr lang="de-DE" dirty="0"/>
              <a:t>Folientitel durch Klicken bearbeiten</a:t>
            </a:r>
            <a:endParaRPr lang="en-US" dirty="0"/>
          </a:p>
        </p:txBody>
      </p:sp>
      <p:sp>
        <p:nvSpPr>
          <p:cNvPr id="8" name="Inhaltsplatzhalter 2"/>
          <p:cNvSpPr>
            <a:spLocks noGrp="1"/>
          </p:cNvSpPr>
          <p:nvPr>
            <p:ph sz="quarter" idx="13" hasCustomPrompt="1"/>
          </p:nvPr>
        </p:nvSpPr>
        <p:spPr>
          <a:xfrm>
            <a:off x="468000" y="1584000"/>
            <a:ext cx="8437360" cy="3197361"/>
          </a:xfrm>
        </p:spPr>
        <p:txBody>
          <a:bodyPr/>
          <a:lstStyle>
            <a:lvl1pPr marL="457200" indent="-457200">
              <a:buFont typeface="+mj-lt"/>
              <a:buAutoNum type="arabicPeriod"/>
              <a:defRPr/>
            </a:lvl1pPr>
            <a:lvl2pPr marL="685800" indent="-342900">
              <a:buFont typeface="+mj-lt"/>
              <a:buAutoNum type="alphaLcParenR"/>
              <a:defRPr/>
            </a:lvl2pPr>
            <a:lvl3pPr marL="1028700" indent="-342900">
              <a:buFont typeface="+mj-lt"/>
              <a:buAutoNum type="romanLcPeriod"/>
              <a:defRPr/>
            </a:lvl3pPr>
            <a:lvl4pPr marL="1371600" indent="-342900">
              <a:buFont typeface="+mj-lt"/>
              <a:buAutoNum type="arabicParenBoth"/>
              <a:defRPr/>
            </a:lvl4pPr>
            <a:lvl5pPr marL="1714500" indent="-342900">
              <a:buFont typeface="+mj-lt"/>
              <a:buAutoNum type="alphaLcPeriod"/>
              <a:defRPr/>
            </a:lvl5pPr>
          </a:lstStyle>
          <a:p>
            <a:pPr lvl="0"/>
            <a:r>
              <a:rPr lang="de-DE" dirty="0"/>
              <a:t>Nummerierte Liste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51555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alt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60000"/>
            <a:ext cx="3092636" cy="1193868"/>
          </a:xfrm>
        </p:spPr>
        <p:txBody>
          <a:bodyPr anchor="b"/>
          <a:lstStyle>
            <a:lvl1pPr>
              <a:defRPr sz="2400"/>
            </a:lvl1pPr>
          </a:lstStyle>
          <a:p>
            <a:r>
              <a:rPr lang="de-DE" dirty="0"/>
              <a:t>Folientitel durch Klicken bearbeiten</a:t>
            </a:r>
            <a:endParaRPr lang="en-US" dirty="0"/>
          </a:p>
        </p:txBody>
      </p:sp>
      <p:sp>
        <p:nvSpPr>
          <p:cNvPr id="4" name="Textplatzhalter 2"/>
          <p:cNvSpPr>
            <a:spLocks noGrp="1"/>
          </p:cNvSpPr>
          <p:nvPr>
            <p:ph type="body" sz="half" idx="2" hasCustomPrompt="1"/>
          </p:nvPr>
        </p:nvSpPr>
        <p:spPr>
          <a:xfrm>
            <a:off x="468000" y="1584000"/>
            <a:ext cx="3092636" cy="3276000"/>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 durch Klicken bearbeiten</a:t>
            </a:r>
          </a:p>
        </p:txBody>
      </p:sp>
      <p:sp>
        <p:nvSpPr>
          <p:cNvPr id="8" name="Inhaltsplatzhalter 3"/>
          <p:cNvSpPr>
            <a:spLocks noGrp="1"/>
          </p:cNvSpPr>
          <p:nvPr>
            <p:ph sz="half" idx="13" hasCustomPrompt="1"/>
          </p:nvPr>
        </p:nvSpPr>
        <p:spPr>
          <a:xfrm>
            <a:off x="3672000" y="360000"/>
            <a:ext cx="5246371" cy="4500000"/>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Fußzeilenplatzhalter 4"/>
          <p:cNvSpPr>
            <a:spLocks noGrp="1"/>
          </p:cNvSpPr>
          <p:nvPr>
            <p:ph type="ftr" sz="quarter" idx="15"/>
          </p:nvPr>
        </p:nvSpPr>
        <p:spPr>
          <a:xfrm>
            <a:off x="360355" y="4889183"/>
            <a:ext cx="5407653" cy="273844"/>
          </a:xfrm>
          <a:prstGeom prst="rect">
            <a:avLst/>
          </a:prstGeom>
        </p:spPr>
        <p:txBody>
          <a:bodyPr/>
          <a:lstStyle/>
          <a:p>
            <a:r>
              <a:rPr lang="de-DE"/>
              <a:t>Universität Potsdam</a:t>
            </a:r>
            <a:endParaRPr lang="de-DE" dirty="0"/>
          </a:p>
        </p:txBody>
      </p:sp>
      <p:sp>
        <p:nvSpPr>
          <p:cNvPr id="3" name="Datumsplatzhalter 5"/>
          <p:cNvSpPr>
            <a:spLocks noGrp="1"/>
          </p:cNvSpPr>
          <p:nvPr>
            <p:ph type="dt" sz="half" idx="14"/>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10" name="Foliennummernplatzhalter 6"/>
          <p:cNvSpPr>
            <a:spLocks noGrp="1"/>
          </p:cNvSpPr>
          <p:nvPr>
            <p:ph type="sldNum" sz="quarter" idx="16"/>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07073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60000"/>
            <a:ext cx="3112091" cy="1200150"/>
          </a:xfrm>
        </p:spPr>
        <p:txBody>
          <a:bodyPr anchor="b"/>
          <a:lstStyle>
            <a:lvl1pPr>
              <a:defRPr sz="2400"/>
            </a:lvl1pPr>
          </a:lstStyle>
          <a:p>
            <a:r>
              <a:rPr lang="de-DE" dirty="0"/>
              <a:t>Folientitel durch Klicken bearbeiten</a:t>
            </a:r>
            <a:endParaRPr lang="en-US" dirty="0"/>
          </a:p>
        </p:txBody>
      </p:sp>
      <p:sp>
        <p:nvSpPr>
          <p:cNvPr id="4" name="Textplatzhalter 2"/>
          <p:cNvSpPr>
            <a:spLocks noGrp="1"/>
          </p:cNvSpPr>
          <p:nvPr>
            <p:ph type="body" sz="half" idx="2" hasCustomPrompt="1"/>
          </p:nvPr>
        </p:nvSpPr>
        <p:spPr>
          <a:xfrm>
            <a:off x="468000" y="1584000"/>
            <a:ext cx="3112091" cy="3276000"/>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 durch Klicken bearbeiten</a:t>
            </a:r>
          </a:p>
        </p:txBody>
      </p:sp>
      <p:sp>
        <p:nvSpPr>
          <p:cNvPr id="3" name="Bildplatzhalter 3"/>
          <p:cNvSpPr>
            <a:spLocks noGrp="1" noChangeAspect="1"/>
          </p:cNvSpPr>
          <p:nvPr>
            <p:ph type="pic" idx="1"/>
          </p:nvPr>
        </p:nvSpPr>
        <p:spPr>
          <a:xfrm>
            <a:off x="3672001" y="360000"/>
            <a:ext cx="5120569" cy="45000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9" name="Fußzeilenplatzhalter 4"/>
          <p:cNvSpPr>
            <a:spLocks noGrp="1"/>
          </p:cNvSpPr>
          <p:nvPr>
            <p:ph type="ftr" sz="quarter" idx="11"/>
          </p:nvPr>
        </p:nvSpPr>
        <p:spPr>
          <a:xfrm>
            <a:off x="360355" y="4889183"/>
            <a:ext cx="5407653" cy="273844"/>
          </a:xfrm>
          <a:prstGeom prst="rect">
            <a:avLst/>
          </a:prstGeom>
        </p:spPr>
        <p:txBody>
          <a:bodyPr/>
          <a:lstStyle/>
          <a:p>
            <a:r>
              <a:rPr lang="de-DE"/>
              <a:t>Universität Potsdam</a:t>
            </a:r>
            <a:endParaRPr lang="de-DE" dirty="0"/>
          </a:p>
        </p:txBody>
      </p:sp>
      <p:sp>
        <p:nvSpPr>
          <p:cNvPr id="8" name="Datumsplatzhalter 5"/>
          <p:cNvSpPr>
            <a:spLocks noGrp="1"/>
          </p:cNvSpPr>
          <p:nvPr>
            <p:ph type="dt" sz="half" idx="10"/>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10" name="Foliennummernplatzhalter 6"/>
          <p:cNvSpPr>
            <a:spLocks noGrp="1"/>
          </p:cNvSpPr>
          <p:nvPr>
            <p:ph type="sldNum" sz="quarter" idx="12"/>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2371605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eedback">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6928" y="1116000"/>
            <a:ext cx="8437042" cy="1200150"/>
          </a:xfrm>
        </p:spPr>
        <p:txBody>
          <a:bodyPr anchor="b"/>
          <a:lstStyle>
            <a:lvl1pPr algn="ctr">
              <a:defRPr sz="2400" baseline="0"/>
            </a:lvl1pPr>
          </a:lstStyle>
          <a:p>
            <a:r>
              <a:rPr lang="de-DE" dirty="0"/>
              <a:t>Feedback, Fragen, Diskussion</a:t>
            </a:r>
            <a:br>
              <a:rPr lang="de-DE" dirty="0"/>
            </a:br>
            <a:r>
              <a:rPr lang="de-DE" dirty="0"/>
              <a:t>(durch Klicken bearbeiten)</a:t>
            </a:r>
            <a:endParaRPr lang="en-US" dirty="0"/>
          </a:p>
        </p:txBody>
      </p:sp>
      <p:sp>
        <p:nvSpPr>
          <p:cNvPr id="3" name="Bildplatzhalter 2"/>
          <p:cNvSpPr>
            <a:spLocks noGrp="1" noChangeAspect="1"/>
          </p:cNvSpPr>
          <p:nvPr>
            <p:ph type="pic" idx="1" hasCustomPrompt="1"/>
          </p:nvPr>
        </p:nvSpPr>
        <p:spPr>
          <a:xfrm>
            <a:off x="468000" y="2412000"/>
            <a:ext cx="8430558" cy="2381742"/>
          </a:xfrm>
        </p:spPr>
        <p:txBody>
          <a:bodyPr anchor="t">
            <a:normAutofit/>
          </a:bodyPr>
          <a:lstStyle>
            <a:lvl1pPr marL="0" indent="0">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a:t>Bild/Foto durch Klicken auf Symbol hinzufügen</a:t>
            </a:r>
            <a:endParaRPr lang="en-US" dirty="0"/>
          </a:p>
        </p:txBody>
      </p:sp>
      <p:sp>
        <p:nvSpPr>
          <p:cNvPr id="8" name="Fußzeilenplatzhalter 3"/>
          <p:cNvSpPr>
            <a:spLocks noGrp="1"/>
          </p:cNvSpPr>
          <p:nvPr>
            <p:ph type="ftr" sz="quarter" idx="11"/>
          </p:nvPr>
        </p:nvSpPr>
        <p:spPr>
          <a:xfrm>
            <a:off x="360355" y="4889183"/>
            <a:ext cx="5407653" cy="273844"/>
          </a:xfrm>
          <a:prstGeom prst="rect">
            <a:avLst/>
          </a:prstGeom>
        </p:spPr>
        <p:txBody>
          <a:bodyPr/>
          <a:lstStyle/>
          <a:p>
            <a:r>
              <a:rPr lang="de-DE"/>
              <a:t>Universität Potsdam</a:t>
            </a:r>
            <a:endParaRPr lang="de-DE" dirty="0"/>
          </a:p>
        </p:txBody>
      </p:sp>
      <p:sp>
        <p:nvSpPr>
          <p:cNvPr id="4" name="Datumsplatzhalter 4"/>
          <p:cNvSpPr>
            <a:spLocks noGrp="1"/>
          </p:cNvSpPr>
          <p:nvPr>
            <p:ph type="dt" sz="half" idx="10"/>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9" name="Foliennummernplatzhalter 5"/>
          <p:cNvSpPr>
            <a:spLocks noGrp="1"/>
          </p:cNvSpPr>
          <p:nvPr>
            <p:ph type="sldNum" sz="quarter" idx="12"/>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460383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6928" y="1116000"/>
            <a:ext cx="6547826" cy="1200150"/>
          </a:xfrm>
        </p:spPr>
        <p:txBody>
          <a:bodyPr anchor="b"/>
          <a:lstStyle>
            <a:lvl1pPr>
              <a:defRPr sz="2400" baseline="0"/>
            </a:lvl1pPr>
          </a:lstStyle>
          <a:p>
            <a:r>
              <a:rPr lang="de-DE" dirty="0"/>
              <a:t>Kontakt</a:t>
            </a:r>
            <a:br>
              <a:rPr lang="de-DE" dirty="0"/>
            </a:br>
            <a:r>
              <a:rPr lang="de-DE" dirty="0"/>
              <a:t>(durch Klicken bearbeiten)</a:t>
            </a:r>
            <a:endParaRPr lang="en-US" dirty="0"/>
          </a:p>
        </p:txBody>
      </p:sp>
      <p:sp>
        <p:nvSpPr>
          <p:cNvPr id="4" name="Textplatzhalter 2"/>
          <p:cNvSpPr>
            <a:spLocks noGrp="1"/>
          </p:cNvSpPr>
          <p:nvPr>
            <p:ph type="body" sz="half" idx="2" hasCustomPrompt="1"/>
          </p:nvPr>
        </p:nvSpPr>
        <p:spPr>
          <a:xfrm>
            <a:off x="466928" y="2412000"/>
            <a:ext cx="6547826" cy="2386520"/>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Name</a:t>
            </a:r>
          </a:p>
          <a:p>
            <a:pPr lvl="0"/>
            <a:r>
              <a:rPr lang="de-DE" dirty="0"/>
              <a:t>Adresse</a:t>
            </a:r>
          </a:p>
          <a:p>
            <a:pPr lvl="0"/>
            <a:r>
              <a:rPr lang="de-DE" dirty="0"/>
              <a:t>Mail</a:t>
            </a:r>
          </a:p>
          <a:p>
            <a:pPr lvl="0"/>
            <a:r>
              <a:rPr lang="de-DE" dirty="0"/>
              <a:t>Telefon</a:t>
            </a:r>
            <a:br>
              <a:rPr lang="de-DE" dirty="0"/>
            </a:br>
            <a:r>
              <a:rPr lang="de-DE" dirty="0"/>
              <a:t>(durch Klicken bearbeiten)</a:t>
            </a:r>
          </a:p>
        </p:txBody>
      </p:sp>
      <p:sp>
        <p:nvSpPr>
          <p:cNvPr id="3" name="Bildplatzhalter 3"/>
          <p:cNvSpPr>
            <a:spLocks noGrp="1" noChangeAspect="1"/>
          </p:cNvSpPr>
          <p:nvPr>
            <p:ph type="pic" idx="1" hasCustomPrompt="1"/>
          </p:nvPr>
        </p:nvSpPr>
        <p:spPr>
          <a:xfrm>
            <a:off x="7128000" y="2412000"/>
            <a:ext cx="1810839" cy="2381742"/>
          </a:xfrm>
        </p:spPr>
        <p:txBody>
          <a:bodyPr anchor="t">
            <a:normAutofit/>
          </a:bodyPr>
          <a:lstStyle>
            <a:lvl1pPr marL="0" indent="0">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a:t>Bild/Foto durch Klicken auf Symbol hinzufügen</a:t>
            </a:r>
            <a:endParaRPr lang="en-US" dirty="0"/>
          </a:p>
        </p:txBody>
      </p:sp>
      <p:sp>
        <p:nvSpPr>
          <p:cNvPr id="8" name="Bildplatzhalter Logo 4"/>
          <p:cNvSpPr>
            <a:spLocks noGrp="1" noChangeAspect="1"/>
          </p:cNvSpPr>
          <p:nvPr>
            <p:ph type="pic" idx="13" hasCustomPrompt="1"/>
          </p:nvPr>
        </p:nvSpPr>
        <p:spPr>
          <a:xfrm>
            <a:off x="7128000" y="1116000"/>
            <a:ext cx="1804489" cy="1200150"/>
          </a:xfrm>
        </p:spPr>
        <p:txBody>
          <a:bodyPr anchor="t">
            <a:normAutofit/>
          </a:bodyPr>
          <a:lstStyle>
            <a:lvl1pPr marL="0" indent="0">
              <a:buNone/>
              <a:defRPr sz="18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dirty="0"/>
              <a:t>Logo durch Klicken auf Symbol hinzufügen</a:t>
            </a:r>
            <a:endParaRPr lang="en-US" dirty="0"/>
          </a:p>
        </p:txBody>
      </p:sp>
      <p:sp>
        <p:nvSpPr>
          <p:cNvPr id="10" name="Fußzeilenplatzhalter 5"/>
          <p:cNvSpPr>
            <a:spLocks noGrp="1"/>
          </p:cNvSpPr>
          <p:nvPr>
            <p:ph type="ftr" sz="quarter" idx="15"/>
          </p:nvPr>
        </p:nvSpPr>
        <p:spPr>
          <a:xfrm>
            <a:off x="360355" y="4889183"/>
            <a:ext cx="5407653" cy="273844"/>
          </a:xfrm>
          <a:prstGeom prst="rect">
            <a:avLst/>
          </a:prstGeom>
        </p:spPr>
        <p:txBody>
          <a:bodyPr/>
          <a:lstStyle/>
          <a:p>
            <a:r>
              <a:rPr lang="de-DE"/>
              <a:t>Universität Potsdam</a:t>
            </a:r>
            <a:endParaRPr lang="de-DE" dirty="0"/>
          </a:p>
        </p:txBody>
      </p:sp>
      <p:sp>
        <p:nvSpPr>
          <p:cNvPr id="9" name="Datumsplatzhalter 6"/>
          <p:cNvSpPr>
            <a:spLocks noGrp="1"/>
          </p:cNvSpPr>
          <p:nvPr>
            <p:ph type="dt" sz="half" idx="14"/>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11" name="Foliennummernplatzhalter 7"/>
          <p:cNvSpPr>
            <a:spLocks noGrp="1"/>
          </p:cNvSpPr>
          <p:nvPr>
            <p:ph type="sldNum" sz="quarter" idx="16"/>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633326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60000"/>
            <a:ext cx="8426746" cy="358942"/>
          </a:xfrm>
        </p:spPr>
        <p:txBody>
          <a:bodyPr/>
          <a:lstStyle>
            <a:lvl1pPr>
              <a:defRPr/>
            </a:lvl1pPr>
          </a:lstStyle>
          <a:p>
            <a:r>
              <a:rPr lang="de-DE" dirty="0"/>
              <a:t>Folientitel durch Klicken bearbeiten</a:t>
            </a:r>
            <a:endParaRPr lang="en-US" dirty="0"/>
          </a:p>
        </p:txBody>
      </p:sp>
      <p:sp>
        <p:nvSpPr>
          <p:cNvPr id="3" name="Vertikal Textplatzhalter 2"/>
          <p:cNvSpPr>
            <a:spLocks noGrp="1"/>
          </p:cNvSpPr>
          <p:nvPr>
            <p:ph type="body" orient="vert" idx="1" hasCustomPrompt="1"/>
          </p:nvPr>
        </p:nvSpPr>
        <p:spPr>
          <a:xfrm>
            <a:off x="468000" y="720000"/>
            <a:ext cx="8426747" cy="4140000"/>
          </a:xfrm>
        </p:spPr>
        <p:txBody>
          <a:bodyPr vert="eaVert"/>
          <a:lstStyle>
            <a:lvl1pPr>
              <a:defRPr baseline="0"/>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ußzeilenplatzhalter 3"/>
          <p:cNvSpPr>
            <a:spLocks noGrp="1"/>
          </p:cNvSpPr>
          <p:nvPr>
            <p:ph type="ftr" sz="quarter" idx="11"/>
          </p:nvPr>
        </p:nvSpPr>
        <p:spPr>
          <a:xfrm>
            <a:off x="360355" y="4889183"/>
            <a:ext cx="5407653" cy="273844"/>
          </a:xfrm>
          <a:prstGeom prst="rect">
            <a:avLst/>
          </a:prstGeom>
        </p:spPr>
        <p:txBody>
          <a:bodyPr/>
          <a:lstStyle/>
          <a:p>
            <a:r>
              <a:rPr lang="de-DE"/>
              <a:t>Universität Potsdam</a:t>
            </a:r>
            <a:endParaRPr lang="de-DE" dirty="0"/>
          </a:p>
        </p:txBody>
      </p:sp>
      <p:sp>
        <p:nvSpPr>
          <p:cNvPr id="7" name="Datumsplatzhalter 4"/>
          <p:cNvSpPr>
            <a:spLocks noGrp="1"/>
          </p:cNvSpPr>
          <p:nvPr>
            <p:ph type="dt" sz="half" idx="10"/>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9" name="Foliennummernplatzhalter 5"/>
          <p:cNvSpPr>
            <a:spLocks noGrp="1"/>
          </p:cNvSpPr>
          <p:nvPr>
            <p:ph type="sldNum" sz="quarter" idx="12"/>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2561260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 Titel 1"/>
          <p:cNvSpPr>
            <a:spLocks noGrp="1"/>
          </p:cNvSpPr>
          <p:nvPr>
            <p:ph type="title" orient="vert" hasCustomPrompt="1"/>
          </p:nvPr>
        </p:nvSpPr>
        <p:spPr>
          <a:xfrm>
            <a:off x="7354111" y="360000"/>
            <a:ext cx="1549859" cy="4500000"/>
          </a:xfrm>
        </p:spPr>
        <p:txBody>
          <a:bodyPr vert="eaVert" anchor="t"/>
          <a:lstStyle>
            <a:lvl1pPr>
              <a:defRPr/>
            </a:lvl1pPr>
          </a:lstStyle>
          <a:p>
            <a:r>
              <a:rPr lang="de-DE"/>
              <a:t>Folientitel </a:t>
            </a:r>
            <a:r>
              <a:rPr lang="de-DE" dirty="0"/>
              <a:t>durch Klicken bearbeiten</a:t>
            </a:r>
            <a:endParaRPr lang="en-US" dirty="0"/>
          </a:p>
        </p:txBody>
      </p:sp>
      <p:sp>
        <p:nvSpPr>
          <p:cNvPr id="3" name="Vertikal Textplatzhalter 2"/>
          <p:cNvSpPr>
            <a:spLocks noGrp="1"/>
          </p:cNvSpPr>
          <p:nvPr>
            <p:ph type="body" orient="vert" idx="1" hasCustomPrompt="1"/>
          </p:nvPr>
        </p:nvSpPr>
        <p:spPr>
          <a:xfrm>
            <a:off x="468000" y="360000"/>
            <a:ext cx="6770452" cy="4500000"/>
          </a:xfrm>
        </p:spPr>
        <p:txBody>
          <a:bodyPr vert="eaVert"/>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Fußzeilenplatzhalter 3"/>
          <p:cNvSpPr>
            <a:spLocks noGrp="1"/>
          </p:cNvSpPr>
          <p:nvPr>
            <p:ph type="ftr" sz="quarter" idx="11"/>
          </p:nvPr>
        </p:nvSpPr>
        <p:spPr>
          <a:xfrm>
            <a:off x="360355" y="4889183"/>
            <a:ext cx="5407653" cy="273844"/>
          </a:xfrm>
          <a:prstGeom prst="rect">
            <a:avLst/>
          </a:prstGeom>
        </p:spPr>
        <p:txBody>
          <a:bodyPr/>
          <a:lstStyle/>
          <a:p>
            <a:r>
              <a:rPr lang="de-DE"/>
              <a:t>Universität Potsdam</a:t>
            </a:r>
            <a:endParaRPr lang="de-DE" dirty="0"/>
          </a:p>
        </p:txBody>
      </p:sp>
      <p:sp>
        <p:nvSpPr>
          <p:cNvPr id="7" name="Datumsplatzhalter 4"/>
          <p:cNvSpPr>
            <a:spLocks noGrp="1"/>
          </p:cNvSpPr>
          <p:nvPr>
            <p:ph type="dt" sz="half" idx="10"/>
          </p:nvPr>
        </p:nvSpPr>
        <p:spPr>
          <a:xfrm>
            <a:off x="6013450" y="4892069"/>
            <a:ext cx="1678940" cy="273844"/>
          </a:xfrm>
          <a:prstGeom prst="rect">
            <a:avLst/>
          </a:prstGeom>
        </p:spPr>
        <p:txBody>
          <a:bodyPr/>
          <a:lstStyle/>
          <a:p>
            <a:fld id="{777C7D63-CEFF-4DC6-8D61-6CFF5DE97AA3}" type="datetime1">
              <a:rPr lang="de-DE" smtClean="0"/>
              <a:pPr/>
              <a:t>03.12.2024</a:t>
            </a:fld>
            <a:endParaRPr lang="de-DE" dirty="0"/>
          </a:p>
        </p:txBody>
      </p:sp>
      <p:sp>
        <p:nvSpPr>
          <p:cNvPr id="9" name="Foliennummernplatzhalter 5"/>
          <p:cNvSpPr>
            <a:spLocks noGrp="1"/>
          </p:cNvSpPr>
          <p:nvPr>
            <p:ph type="sldNum" sz="quarter" idx="12"/>
          </p:nvPr>
        </p:nvSpPr>
        <p:spPr>
          <a:xfrm>
            <a:off x="7932420" y="4886578"/>
            <a:ext cx="971550" cy="273844"/>
          </a:xfrm>
          <a:prstGeom prst="rect">
            <a:avLst/>
          </a:prstGeom>
        </p:spPr>
        <p:txBody>
          <a:body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142196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hemenwechs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6928" y="1152000"/>
            <a:ext cx="8437042" cy="2281485"/>
          </a:xfrm>
        </p:spPr>
        <p:txBody>
          <a:bodyPr anchor="b"/>
          <a:lstStyle>
            <a:lvl1pPr>
              <a:defRPr sz="4500"/>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466928" y="3456000"/>
            <a:ext cx="8437042" cy="1317970"/>
          </a:xfrm>
        </p:spPr>
        <p:txBody>
          <a:bodyPr>
            <a:normAutofit/>
          </a:bodyPr>
          <a:lstStyle>
            <a:lvl1pPr marL="0" indent="0">
              <a:buNone/>
              <a:defRPr sz="21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dirty="0"/>
              <a:t>Text durch Klicken bearbeiten</a:t>
            </a:r>
          </a:p>
        </p:txBody>
      </p:sp>
    </p:spTree>
    <p:extLst>
      <p:ext uri="{BB962C8B-B14F-4D97-AF65-F5344CB8AC3E}">
        <p14:creationId xmlns:p14="http://schemas.microsoft.com/office/powerpoint/2010/main" val="3597528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enwechsel mit Grafik">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68000" y="3852000"/>
            <a:ext cx="8443527" cy="438370"/>
          </a:xfrm>
        </p:spPr>
        <p:txBody>
          <a:bodyPr anchor="t">
            <a:noAutofit/>
          </a:bodyPr>
          <a:lstStyle>
            <a:lvl1pPr algn="l">
              <a:defRPr sz="2400"/>
            </a:lvl1pPr>
          </a:lstStyle>
          <a:p>
            <a:r>
              <a:rPr lang="de-DE" dirty="0"/>
              <a:t>Folientitel durch Klicken bearbeiten</a:t>
            </a:r>
            <a:endParaRPr lang="en-US" dirty="0"/>
          </a:p>
        </p:txBody>
      </p:sp>
      <p:sp>
        <p:nvSpPr>
          <p:cNvPr id="12" name="Textplatzhalter 2"/>
          <p:cNvSpPr>
            <a:spLocks noGrp="1"/>
          </p:cNvSpPr>
          <p:nvPr>
            <p:ph type="body" sz="half" idx="2" hasCustomPrompt="1"/>
          </p:nvPr>
        </p:nvSpPr>
        <p:spPr>
          <a:xfrm>
            <a:off x="468000" y="4428000"/>
            <a:ext cx="8443528" cy="370046"/>
          </a:xfrm>
        </p:spPr>
        <p:txBody>
          <a:bodyPr>
            <a:no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dirty="0"/>
              <a:t>Text durch Klicken bearbeiten</a:t>
            </a:r>
          </a:p>
        </p:txBody>
      </p:sp>
      <p:sp>
        <p:nvSpPr>
          <p:cNvPr id="8" name="Bildplatzhalter 3"/>
          <p:cNvSpPr>
            <a:spLocks noGrp="1" noChangeAspect="1"/>
          </p:cNvSpPr>
          <p:nvPr>
            <p:ph type="pic" idx="1"/>
          </p:nvPr>
        </p:nvSpPr>
        <p:spPr>
          <a:xfrm>
            <a:off x="468000" y="1152000"/>
            <a:ext cx="8443527" cy="257909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Tree>
    <p:extLst>
      <p:ext uri="{BB962C8B-B14F-4D97-AF65-F5344CB8AC3E}">
        <p14:creationId xmlns:p14="http://schemas.microsoft.com/office/powerpoint/2010/main" val="186883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e-DE" dirty="0"/>
              <a:t>Folientitel durch Klicken bearbeiten</a:t>
            </a:r>
            <a:endParaRPr lang="en-US" dirty="0"/>
          </a:p>
        </p:txBody>
      </p:sp>
      <p:sp>
        <p:nvSpPr>
          <p:cNvPr id="3" name="Inhaltsplatzhalter 2"/>
          <p:cNvSpPr>
            <a:spLocks noGrp="1"/>
          </p:cNvSpPr>
          <p:nvPr>
            <p:ph sz="half" idx="1" hasCustomPrompt="1"/>
          </p:nvPr>
        </p:nvSpPr>
        <p:spPr>
          <a:xfrm>
            <a:off x="468000" y="1582366"/>
            <a:ext cx="4041437" cy="3177702"/>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Inhaltsplatzhalter 3"/>
          <p:cNvSpPr>
            <a:spLocks noGrp="1"/>
          </p:cNvSpPr>
          <p:nvPr>
            <p:ph sz="half" idx="2" hasCustomPrompt="1"/>
          </p:nvPr>
        </p:nvSpPr>
        <p:spPr>
          <a:xfrm>
            <a:off x="4629149" y="1582365"/>
            <a:ext cx="4271009" cy="3177703"/>
          </a:xfrm>
        </p:spPr>
        <p:txBody>
          <a:bodyPr/>
          <a:lstStyle>
            <a:lvl1pPr>
              <a:defRPr/>
            </a:lvl1pPr>
          </a:lstStyle>
          <a:p>
            <a:pPr lvl="0"/>
            <a:r>
              <a:rPr lang="de-DE" dirty="0"/>
              <a:t>Liste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3419065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152000"/>
            <a:ext cx="8430556" cy="358942"/>
          </a:xfrm>
        </p:spPr>
        <p:txBody>
          <a:bodyPr/>
          <a:lstStyle>
            <a:lvl1pPr>
              <a:defRPr/>
            </a:lvl1pPr>
          </a:lstStyle>
          <a:p>
            <a:r>
              <a:rPr lang="de-DE" dirty="0"/>
              <a:t>Folientitel durch Klicken bearbeiten</a:t>
            </a:r>
            <a:endParaRPr lang="en-US" dirty="0"/>
          </a:p>
        </p:txBody>
      </p:sp>
      <p:sp>
        <p:nvSpPr>
          <p:cNvPr id="3" name="Textplatzhalter 2"/>
          <p:cNvSpPr>
            <a:spLocks noGrp="1"/>
          </p:cNvSpPr>
          <p:nvPr>
            <p:ph type="body" idx="1" hasCustomPrompt="1"/>
          </p:nvPr>
        </p:nvSpPr>
        <p:spPr>
          <a:xfrm>
            <a:off x="468000" y="1584000"/>
            <a:ext cx="4024769" cy="617934"/>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 durch Klicken bearbeiten</a:t>
            </a:r>
          </a:p>
        </p:txBody>
      </p:sp>
      <p:sp>
        <p:nvSpPr>
          <p:cNvPr id="4" name="Inhaltsplatzhalter 3"/>
          <p:cNvSpPr>
            <a:spLocks noGrp="1"/>
          </p:cNvSpPr>
          <p:nvPr>
            <p:ph sz="half" idx="2" hasCustomPrompt="1"/>
          </p:nvPr>
        </p:nvSpPr>
        <p:spPr>
          <a:xfrm>
            <a:off x="468000" y="2309594"/>
            <a:ext cx="4024769" cy="2456959"/>
          </a:xfrm>
        </p:spPr>
        <p:txBody>
          <a:bodyPr/>
          <a:lstStyle>
            <a:lvl1pPr>
              <a:defRPr/>
            </a:lvl1pPr>
          </a:lstStyle>
          <a:p>
            <a:pPr lvl="0"/>
            <a:r>
              <a:rPr lang="de-DE" dirty="0"/>
              <a:t>Liste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platzhalter 4"/>
          <p:cNvSpPr>
            <a:spLocks noGrp="1"/>
          </p:cNvSpPr>
          <p:nvPr>
            <p:ph type="body" sz="quarter" idx="3" hasCustomPrompt="1"/>
          </p:nvPr>
        </p:nvSpPr>
        <p:spPr>
          <a:xfrm>
            <a:off x="4629150" y="1584000"/>
            <a:ext cx="4274820" cy="617934"/>
          </a:xfrm>
        </p:spPr>
        <p:txBody>
          <a:bodyPr anchor="b">
            <a:normAutofit/>
          </a:bodyPr>
          <a:lstStyle>
            <a:lvl1pPr marL="0" indent="0">
              <a:buNone/>
              <a:defRPr sz="21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dirty="0"/>
              <a:t>Text durch Klicken bearbeiten</a:t>
            </a:r>
          </a:p>
        </p:txBody>
      </p:sp>
      <p:sp>
        <p:nvSpPr>
          <p:cNvPr id="6" name="Inhaltsplatzhalter 5"/>
          <p:cNvSpPr>
            <a:spLocks noGrp="1"/>
          </p:cNvSpPr>
          <p:nvPr>
            <p:ph sz="quarter" idx="4" hasCustomPrompt="1"/>
          </p:nvPr>
        </p:nvSpPr>
        <p:spPr>
          <a:xfrm>
            <a:off x="4629150" y="2309594"/>
            <a:ext cx="4274820" cy="2456959"/>
          </a:xfrm>
        </p:spPr>
        <p:txBody>
          <a:bodyPr/>
          <a:lstStyle>
            <a:lvl1pPr>
              <a:defRPr/>
            </a:lvl1pPr>
          </a:lstStyle>
          <a:p>
            <a:pPr lvl="0"/>
            <a:r>
              <a:rPr lang="de-DE" dirty="0"/>
              <a:t>Liste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Tree>
    <p:extLst>
      <p:ext uri="{BB962C8B-B14F-4D97-AF65-F5344CB8AC3E}">
        <p14:creationId xmlns:p14="http://schemas.microsoft.com/office/powerpoint/2010/main" val="194403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uppierung">
    <p:spTree>
      <p:nvGrpSpPr>
        <p:cNvPr id="1" name=""/>
        <p:cNvGrpSpPr/>
        <p:nvPr/>
      </p:nvGrpSpPr>
      <p:grpSpPr>
        <a:xfrm>
          <a:off x="0" y="0"/>
          <a:ext cx="0" cy="0"/>
          <a:chOff x="0" y="0"/>
          <a:chExt cx="0" cy="0"/>
        </a:xfrm>
      </p:grpSpPr>
      <p:sp>
        <p:nvSpPr>
          <p:cNvPr id="24" name="Titel 1"/>
          <p:cNvSpPr>
            <a:spLocks noGrp="1"/>
          </p:cNvSpPr>
          <p:nvPr>
            <p:ph type="title" hasCustomPrompt="1"/>
          </p:nvPr>
        </p:nvSpPr>
        <p:spPr>
          <a:xfrm>
            <a:off x="468000" y="1152000"/>
            <a:ext cx="8426746" cy="358942"/>
          </a:xfrm>
        </p:spPr>
        <p:txBody>
          <a:bodyPr/>
          <a:lstStyle>
            <a:lvl1pPr>
              <a:defRPr/>
            </a:lvl1pPr>
          </a:lstStyle>
          <a:p>
            <a:r>
              <a:rPr lang="de-DE" dirty="0"/>
              <a:t>Folientitel durch Klicken bearbeiten</a:t>
            </a:r>
            <a:endParaRPr lang="en-US" dirty="0"/>
          </a:p>
        </p:txBody>
      </p:sp>
      <p:sp>
        <p:nvSpPr>
          <p:cNvPr id="12" name="Textplatzhalter 2"/>
          <p:cNvSpPr>
            <a:spLocks noGrp="1"/>
          </p:cNvSpPr>
          <p:nvPr>
            <p:ph type="body" sz="half" idx="2"/>
          </p:nvPr>
        </p:nvSpPr>
        <p:spPr>
          <a:xfrm>
            <a:off x="468000" y="2878258"/>
            <a:ext cx="2305636" cy="1903291"/>
          </a:xfrm>
        </p:spPr>
        <p:txBody>
          <a:bodyPr>
            <a:norm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21" name="Bildplatzhalter 3"/>
          <p:cNvSpPr>
            <a:spLocks noGrp="1" noChangeAspect="1"/>
          </p:cNvSpPr>
          <p:nvPr>
            <p:ph type="pic" idx="1"/>
          </p:nvPr>
        </p:nvSpPr>
        <p:spPr>
          <a:xfrm>
            <a:off x="468000" y="1584000"/>
            <a:ext cx="2305637" cy="1160884"/>
          </a:xfrm>
        </p:spPr>
        <p:txBody>
          <a:bodyPr anchor="t">
            <a:normAutofit/>
          </a:bodyPr>
          <a:lstStyle>
            <a:lvl1pPr marL="0" indent="0">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15" name="Textplatzhalter 4"/>
          <p:cNvSpPr>
            <a:spLocks noGrp="1"/>
          </p:cNvSpPr>
          <p:nvPr>
            <p:ph type="body" sz="half" idx="13"/>
          </p:nvPr>
        </p:nvSpPr>
        <p:spPr>
          <a:xfrm>
            <a:off x="3114328" y="2878258"/>
            <a:ext cx="2305636" cy="1903291"/>
          </a:xfrm>
        </p:spPr>
        <p:txBody>
          <a:bodyPr>
            <a:norm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22" name="Bildplatzhalter 5"/>
          <p:cNvSpPr>
            <a:spLocks noGrp="1" noChangeAspect="1"/>
          </p:cNvSpPr>
          <p:nvPr>
            <p:ph type="pic" idx="15"/>
          </p:nvPr>
        </p:nvSpPr>
        <p:spPr>
          <a:xfrm>
            <a:off x="3114327" y="1584000"/>
            <a:ext cx="2305637" cy="1160884"/>
          </a:xfrm>
        </p:spPr>
        <p:txBody>
          <a:bodyPr anchor="t">
            <a:normAutofit/>
          </a:bodyPr>
          <a:lstStyle>
            <a:lvl1pPr marL="0" indent="0">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16" name="Textplatzhalter 6"/>
          <p:cNvSpPr>
            <a:spLocks noGrp="1"/>
          </p:cNvSpPr>
          <p:nvPr>
            <p:ph type="body" sz="half" idx="14"/>
          </p:nvPr>
        </p:nvSpPr>
        <p:spPr>
          <a:xfrm>
            <a:off x="6013450" y="2878257"/>
            <a:ext cx="2305636" cy="1903291"/>
          </a:xfrm>
        </p:spPr>
        <p:txBody>
          <a:bodyPr>
            <a:normAutofit/>
          </a:bodyPr>
          <a:lstStyle>
            <a:lvl1pPr marL="0" indent="0" algn="l">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23" name="Bildplatzhalter 7"/>
          <p:cNvSpPr>
            <a:spLocks noGrp="1" noChangeAspect="1"/>
          </p:cNvSpPr>
          <p:nvPr>
            <p:ph type="pic" idx="16"/>
          </p:nvPr>
        </p:nvSpPr>
        <p:spPr>
          <a:xfrm>
            <a:off x="6013449" y="1584000"/>
            <a:ext cx="2305637" cy="1160884"/>
          </a:xfrm>
        </p:spPr>
        <p:txBody>
          <a:bodyPr anchor="t">
            <a:normAutofit/>
          </a:bodyPr>
          <a:lstStyle>
            <a:lvl1pPr marL="0" indent="0">
              <a:buNone/>
              <a:defRPr sz="20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Tree>
    <p:extLst>
      <p:ext uri="{BB962C8B-B14F-4D97-AF65-F5344CB8AC3E}">
        <p14:creationId xmlns:p14="http://schemas.microsoft.com/office/powerpoint/2010/main" val="1202340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1158202"/>
            <a:ext cx="8426746" cy="358942"/>
          </a:xfrm>
        </p:spPr>
        <p:txBody>
          <a:bodyPr/>
          <a:lstStyle>
            <a:lvl1pPr>
              <a:defRPr/>
            </a:lvl1pPr>
          </a:lstStyle>
          <a:p>
            <a:r>
              <a:rPr lang="de-DE" dirty="0"/>
              <a:t>Folientitel durch Klicken bearbeiten</a:t>
            </a:r>
            <a:endParaRPr lang="en-US" dirty="0"/>
          </a:p>
        </p:txBody>
      </p:sp>
    </p:spTree>
    <p:extLst>
      <p:ext uri="{BB962C8B-B14F-4D97-AF65-F5344CB8AC3E}">
        <p14:creationId xmlns:p14="http://schemas.microsoft.com/office/powerpoint/2010/main" val="237627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theme" Target="../theme/theme2.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1141726"/>
            <a:ext cx="8426746" cy="358942"/>
          </a:xfrm>
          <a:prstGeom prst="rect">
            <a:avLst/>
          </a:prstGeom>
        </p:spPr>
        <p:txBody>
          <a:bodyPr vert="horz" lIns="91440" tIns="45720" rIns="91440" bIns="45720" rtlCol="0" anchor="ctr">
            <a:noAutofit/>
          </a:bodyPr>
          <a:lstStyle/>
          <a:p>
            <a:r>
              <a:rPr lang="de-DE" dirty="0"/>
              <a:t>Folientitel durch Klicken bearbeiten</a:t>
            </a:r>
            <a:endParaRPr lang="en-US" dirty="0"/>
          </a:p>
        </p:txBody>
      </p:sp>
      <p:sp>
        <p:nvSpPr>
          <p:cNvPr id="3" name="Inhaltsplatzhalter 2"/>
          <p:cNvSpPr>
            <a:spLocks noGrp="1"/>
          </p:cNvSpPr>
          <p:nvPr>
            <p:ph type="body" idx="1"/>
          </p:nvPr>
        </p:nvSpPr>
        <p:spPr>
          <a:xfrm>
            <a:off x="468000" y="1584000"/>
            <a:ext cx="8426747" cy="3287281"/>
          </a:xfrm>
          <a:prstGeom prst="rect">
            <a:avLst/>
          </a:prstGeom>
        </p:spPr>
        <p:txBody>
          <a:bodyPr vert="horz" lIns="91440" tIns="45720" rIns="91440" bIns="45720" rtlCol="0">
            <a:normAutofit/>
          </a:bodyPr>
          <a:lstStyle/>
          <a:p>
            <a:pPr lvl="0"/>
            <a:r>
              <a:rPr lang="de-DE" dirty="0"/>
              <a:t>Aufzählung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9" name="Kopfzeilenplatzhalter Grau 3" descr="Background" title="Background"/>
          <p:cNvSpPr/>
          <p:nvPr userDrawn="1"/>
        </p:nvSpPr>
        <p:spPr>
          <a:xfrm>
            <a:off x="0" y="0"/>
            <a:ext cx="9144000" cy="1059582"/>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6" name="Kopfzeilenplatzhalter Logo 4" descr="Kopfbereich Logo Universität Potsdam Hintergrund Grau Blauer Balken" title="Kopfbereich Logo Universität Potsdam Hintergrund Grau Blauer Balken"/>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 y="199971"/>
            <a:ext cx="1953802" cy="861971"/>
          </a:xfrm>
          <a:prstGeom prst="rect">
            <a:avLst/>
          </a:prstGeom>
        </p:spPr>
      </p:pic>
      <p:sp>
        <p:nvSpPr>
          <p:cNvPr id="11" name="Fußzeilenplatzhalter Blau 7" descr="Background" title="Background"/>
          <p:cNvSpPr/>
          <p:nvPr/>
        </p:nvSpPr>
        <p:spPr>
          <a:xfrm>
            <a:off x="0" y="4948014"/>
            <a:ext cx="9144000" cy="195486"/>
          </a:xfrm>
          <a:prstGeom prst="rect">
            <a:avLst/>
          </a:prstGeom>
          <a:solidFill>
            <a:srgbClr val="0042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endParaRPr>
          </a:p>
        </p:txBody>
      </p:sp>
      <p:sp>
        <p:nvSpPr>
          <p:cNvPr id="7" name="Fußzeilenplatzhalter 8" descr="Universität Potsdam" title="Universität Potsdam">
            <a:extLst>
              <a:ext uri="{FF2B5EF4-FFF2-40B4-BE49-F238E27FC236}">
                <a16:creationId xmlns:a16="http://schemas.microsoft.com/office/drawing/2014/main" id="{102BCBCB-87C9-B6ED-8E03-E6BD82AD4CA7}"/>
              </a:ext>
            </a:extLst>
          </p:cNvPr>
          <p:cNvSpPr txBox="1">
            <a:spLocks/>
          </p:cNvSpPr>
          <p:nvPr userDrawn="1"/>
        </p:nvSpPr>
        <p:spPr>
          <a:xfrm>
            <a:off x="360000" y="4911292"/>
            <a:ext cx="5398644"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rgbClr val="EDEDED"/>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Universität Potsdam</a:t>
            </a:r>
          </a:p>
        </p:txBody>
      </p:sp>
      <p:sp>
        <p:nvSpPr>
          <p:cNvPr id="10" name="Datumsplatzhalter 7" descr="Datum" title="Datum">
            <a:extLst>
              <a:ext uri="{FF2B5EF4-FFF2-40B4-BE49-F238E27FC236}">
                <a16:creationId xmlns:a16="http://schemas.microsoft.com/office/drawing/2014/main" id="{02679EEB-FCA0-E2A7-F616-3C5C0840CA05}"/>
              </a:ext>
            </a:extLst>
          </p:cNvPr>
          <p:cNvSpPr txBox="1">
            <a:spLocks/>
          </p:cNvSpPr>
          <p:nvPr userDrawn="1"/>
        </p:nvSpPr>
        <p:spPr>
          <a:xfrm>
            <a:off x="6013450" y="4889018"/>
            <a:ext cx="167894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rgbClr val="EDEDED"/>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7C7D63-CEFF-4DC6-8D61-6CFF5DE97AA3}" type="datetime1">
              <a:rPr lang="de-DE" smtClean="0"/>
              <a:pPr/>
              <a:t>03.12.2024</a:t>
            </a:fld>
            <a:endParaRPr lang="de-DE" dirty="0"/>
          </a:p>
        </p:txBody>
      </p:sp>
      <p:sp>
        <p:nvSpPr>
          <p:cNvPr id="12" name="Foliennummernplatzhalter 8" descr="Foliennummer" title="Foliennummer">
            <a:extLst>
              <a:ext uri="{FF2B5EF4-FFF2-40B4-BE49-F238E27FC236}">
                <a16:creationId xmlns:a16="http://schemas.microsoft.com/office/drawing/2014/main" id="{771791A8-603A-0FA9-CD99-86670A9A0DAE}"/>
              </a:ext>
            </a:extLst>
          </p:cNvPr>
          <p:cNvSpPr txBox="1">
            <a:spLocks/>
          </p:cNvSpPr>
          <p:nvPr userDrawn="1"/>
        </p:nvSpPr>
        <p:spPr>
          <a:xfrm>
            <a:off x="7932420" y="4883527"/>
            <a:ext cx="971550" cy="273844"/>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EDEDED"/>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7546512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Lst>
  <p:hf hdr="0"/>
  <p:txStyles>
    <p:titleStyle>
      <a:lvl1pPr algn="l" defTabSz="685800" rtl="0" eaLnBrk="1" latinLnBrk="0" hangingPunct="1">
        <a:lnSpc>
          <a:spcPct val="90000"/>
        </a:lnSpc>
        <a:spcBef>
          <a:spcPct val="0"/>
        </a:spcBef>
        <a:buNone/>
        <a:defRPr lang="en-US" sz="2400" b="1" kern="1200" baseline="0" dirty="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Symbol" panose="05050102010706020507"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Symbol" panose="05050102010706020507"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360000"/>
            <a:ext cx="8426746" cy="357423"/>
          </a:xfrm>
          <a:prstGeom prst="rect">
            <a:avLst/>
          </a:prstGeom>
        </p:spPr>
        <p:txBody>
          <a:bodyPr vert="horz" lIns="91440" tIns="45720" rIns="91440" bIns="45720" rtlCol="0" anchor="ctr">
            <a:noAutofit/>
          </a:bodyPr>
          <a:lstStyle/>
          <a:p>
            <a:r>
              <a:rPr lang="de-DE" dirty="0"/>
              <a:t>Folientitel durch Klicken bearbeiten</a:t>
            </a:r>
            <a:endParaRPr lang="en-US" dirty="0"/>
          </a:p>
        </p:txBody>
      </p:sp>
      <p:sp>
        <p:nvSpPr>
          <p:cNvPr id="3" name="Textplatzhalter 2"/>
          <p:cNvSpPr>
            <a:spLocks noGrp="1"/>
          </p:cNvSpPr>
          <p:nvPr>
            <p:ph type="body" idx="1"/>
          </p:nvPr>
        </p:nvSpPr>
        <p:spPr>
          <a:xfrm>
            <a:off x="468000" y="720000"/>
            <a:ext cx="8426747" cy="4154821"/>
          </a:xfrm>
          <a:prstGeom prst="rect">
            <a:avLst/>
          </a:prstGeom>
        </p:spPr>
        <p:txBody>
          <a:bodyPr vert="horz" lIns="91440" tIns="45720" rIns="91440" bIns="45720" rtlCol="0">
            <a:normAutofit/>
          </a:bodyPr>
          <a:lstStyle/>
          <a:p>
            <a:pPr lvl="0"/>
            <a:r>
              <a:rPr lang="de-DE" dirty="0"/>
              <a:t>Aufzählung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 name="Kopfzeilenplatzhalter 4" descr="Kopfbereich Hintergrund Balken grau" title="Kopfbereich Hintergrund Balken grau"/>
          <p:cNvSpPr/>
          <p:nvPr userDrawn="1"/>
        </p:nvSpPr>
        <p:spPr>
          <a:xfrm>
            <a:off x="0" y="0"/>
            <a:ext cx="9144000" cy="3506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Kopfzeilenplatzhalter 5" descr="Kopfbereich Balken blau" title="Kopfbereich Balken blau"/>
          <p:cNvSpPr/>
          <p:nvPr userDrawn="1"/>
        </p:nvSpPr>
        <p:spPr>
          <a:xfrm>
            <a:off x="-1" y="242622"/>
            <a:ext cx="1953802" cy="108000"/>
          </a:xfrm>
          <a:prstGeom prst="rect">
            <a:avLst/>
          </a:prstGeom>
          <a:solidFill>
            <a:schemeClr val="accent1">
              <a:lumMod val="5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prstClr val="white"/>
              </a:solidFill>
              <a:effectLst/>
              <a:uLnTx/>
              <a:uFillTx/>
            </a:endParaRPr>
          </a:p>
        </p:txBody>
      </p:sp>
      <p:sp>
        <p:nvSpPr>
          <p:cNvPr id="11" name="Hintergrund Fuß Blau 5" descr="Background" title="Background"/>
          <p:cNvSpPr/>
          <p:nvPr/>
        </p:nvSpPr>
        <p:spPr>
          <a:xfrm>
            <a:off x="0" y="4948014"/>
            <a:ext cx="9144000" cy="195486"/>
          </a:xfrm>
          <a:prstGeom prst="rect">
            <a:avLst/>
          </a:prstGeom>
          <a:solidFill>
            <a:srgbClr val="00426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prstClr val="white"/>
              </a:solidFill>
              <a:effectLst/>
              <a:uLnTx/>
              <a:uFillTx/>
              <a:latin typeface="Georgia" panose="02040502050405020303" pitchFamily="18" charset="0"/>
            </a:endParaRPr>
          </a:p>
        </p:txBody>
      </p:sp>
      <p:sp>
        <p:nvSpPr>
          <p:cNvPr id="7" name="Fußzeilenplatzhalter 6" descr="Universität Potsdam" title="Universität Potsdam">
            <a:extLst>
              <a:ext uri="{FF2B5EF4-FFF2-40B4-BE49-F238E27FC236}">
                <a16:creationId xmlns:a16="http://schemas.microsoft.com/office/drawing/2014/main" id="{14087EC1-5981-F7CD-2AE8-DAAE815AA6DA}"/>
              </a:ext>
            </a:extLst>
          </p:cNvPr>
          <p:cNvSpPr txBox="1">
            <a:spLocks/>
          </p:cNvSpPr>
          <p:nvPr userDrawn="1"/>
        </p:nvSpPr>
        <p:spPr>
          <a:xfrm>
            <a:off x="360355" y="4886132"/>
            <a:ext cx="5407653"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rgbClr val="EDEDED"/>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dirty="0"/>
              <a:t>Universität Potsdam</a:t>
            </a:r>
          </a:p>
        </p:txBody>
      </p:sp>
      <p:sp>
        <p:nvSpPr>
          <p:cNvPr id="8" name="Datumsplatzhalter 7" descr="Datum" title="Datum">
            <a:extLst>
              <a:ext uri="{FF2B5EF4-FFF2-40B4-BE49-F238E27FC236}">
                <a16:creationId xmlns:a16="http://schemas.microsoft.com/office/drawing/2014/main" id="{9E2CD6B7-22F0-48B1-9EA3-E11F92987297}"/>
              </a:ext>
            </a:extLst>
          </p:cNvPr>
          <p:cNvSpPr txBox="1">
            <a:spLocks/>
          </p:cNvSpPr>
          <p:nvPr userDrawn="1"/>
        </p:nvSpPr>
        <p:spPr>
          <a:xfrm>
            <a:off x="6013450" y="4889018"/>
            <a:ext cx="1678940" cy="273844"/>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rgbClr val="EDEDED"/>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77C7D63-CEFF-4DC6-8D61-6CFF5DE97AA3}" type="datetime1">
              <a:rPr lang="de-DE" smtClean="0"/>
              <a:pPr/>
              <a:t>03.12.2024</a:t>
            </a:fld>
            <a:endParaRPr lang="de-DE" dirty="0"/>
          </a:p>
        </p:txBody>
      </p:sp>
      <p:sp>
        <p:nvSpPr>
          <p:cNvPr id="9" name="Foliennummernplatzhalter 8" descr="Foliennummer" title="Foliennummer">
            <a:extLst>
              <a:ext uri="{FF2B5EF4-FFF2-40B4-BE49-F238E27FC236}">
                <a16:creationId xmlns:a16="http://schemas.microsoft.com/office/drawing/2014/main" id="{46103CE4-6B87-30CE-5CFA-4FBFFFF61105}"/>
              </a:ext>
            </a:extLst>
          </p:cNvPr>
          <p:cNvSpPr txBox="1">
            <a:spLocks/>
          </p:cNvSpPr>
          <p:nvPr userDrawn="1"/>
        </p:nvSpPr>
        <p:spPr>
          <a:xfrm>
            <a:off x="7932420" y="4883527"/>
            <a:ext cx="971550" cy="273844"/>
          </a:xfrm>
          <a:prstGeom prst="rect">
            <a:avLst/>
          </a:prstGeom>
        </p:spPr>
        <p:txBody>
          <a:bodyPr vert="horz" lIns="91440" tIns="45720" rIns="91440" bIns="45720" rtlCol="0" anchor="ctr"/>
          <a:lstStyle>
            <a:defPPr>
              <a:defRPr lang="en-US"/>
            </a:defPPr>
            <a:lvl1pPr marL="0" algn="r" defTabSz="457200" rtl="0" eaLnBrk="1" latinLnBrk="0" hangingPunct="1">
              <a:defRPr sz="800" kern="1200">
                <a:solidFill>
                  <a:srgbClr val="EDEDED"/>
                </a:solidFill>
                <a:latin typeface="Georgia" panose="02040502050405020303" pitchFamily="18"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61FB26B-0112-4371-8556-14D6961F686D}" type="slidenum">
              <a:rPr lang="de-DE" smtClean="0"/>
              <a:pPr/>
              <a:t>‹Nr.›</a:t>
            </a:fld>
            <a:endParaRPr lang="de-DE" dirty="0"/>
          </a:p>
        </p:txBody>
      </p:sp>
    </p:spTree>
    <p:extLst>
      <p:ext uri="{BB962C8B-B14F-4D97-AF65-F5344CB8AC3E}">
        <p14:creationId xmlns:p14="http://schemas.microsoft.com/office/powerpoint/2010/main" val="30101828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702" r:id="rId15"/>
    <p:sldLayoutId id="2147483703" r:id="rId16"/>
  </p:sldLayoutIdLst>
  <p:hf hdr="0"/>
  <p:txStyles>
    <p:titleStyle>
      <a:lvl1pPr algn="l" defTabSz="685800" rtl="0" eaLnBrk="1" latinLnBrk="0" hangingPunct="1">
        <a:lnSpc>
          <a:spcPct val="90000"/>
        </a:lnSpc>
        <a:spcBef>
          <a:spcPct val="0"/>
        </a:spcBef>
        <a:buNone/>
        <a:defRPr lang="en-US" sz="2400" b="1" kern="1200" baseline="0" dirty="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Symbol" panose="05050102010706020507"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Symbol" panose="05050102010706020507"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uni-potsdam.de/fileadmin/projects/schulpaedagogik/Dokumente/Hausarbeit_Anleitung.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pastyle.apa.org/blog/how-to-cite-chatgpt" TargetMode="External"/><Relationship Id="rId2" Type="http://schemas.openxmlformats.org/officeDocument/2006/relationships/hyperlink" Target="https://www.uni-potsdam.de/de/e-assessment/e-assessment/ki-in-der-hochschullehr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jreuth@uni-potsdam.d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ink.springer.com/book/10.1007/978-3-662-62548-4" TargetMode="External"/><Relationship Id="rId2" Type="http://schemas.openxmlformats.org/officeDocument/2006/relationships/hyperlink" Target="https://www.ulb.uni-muenster.de/lotse/literatursuche/index.html"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hu-ztl.padlet.org/Fortbildungskonto/DE_DigCompEdu" TargetMode="External"/><Relationship Id="rId2" Type="http://schemas.openxmlformats.org/officeDocument/2006/relationships/hyperlink" Target="https://www.goethe.de/resources/files/pdf287/digcompedu_german_final.pdf" TargetMode="External"/><Relationship Id="rId1" Type="http://schemas.openxmlformats.org/officeDocument/2006/relationships/slideLayout" Target="../slideLayouts/slideLayout2.xml"/><Relationship Id="rId4" Type="http://schemas.openxmlformats.org/officeDocument/2006/relationships/hyperlink" Target="https://doi.org/10.1007/978-3-658-19824-4_4"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klicksafe.de/medienpaedagogik-in-der-grundschul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www.klicksafe.de/paedagogen/medien-materialien" TargetMode="External"/><Relationship Id="rId2" Type="http://schemas.openxmlformats.org/officeDocument/2006/relationships/hyperlink" Target="https://www.klicksafe.de/medienpaedagogik-in-den-sekundarstufen"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lehrer-online.de/medienkompetenz/"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edulabs.de/oer/"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igitallearninglab.de/"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open-educational-resources.de/materialien/oer-verzeichnisse-und-services/"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oncoo.de/"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38029A-6913-BFA6-FDA8-379FC20FC153}"/>
              </a:ext>
            </a:extLst>
          </p:cNvPr>
          <p:cNvSpPr>
            <a:spLocks noGrp="1"/>
          </p:cNvSpPr>
          <p:nvPr>
            <p:ph type="ctrTitle"/>
          </p:nvPr>
        </p:nvSpPr>
        <p:spPr/>
        <p:txBody>
          <a:bodyPr/>
          <a:lstStyle/>
          <a:p>
            <a:r>
              <a:rPr lang="de-DE" dirty="0"/>
              <a:t>Seminar Digitale Bildung – Medienkompetenz</a:t>
            </a:r>
          </a:p>
        </p:txBody>
      </p:sp>
      <p:sp>
        <p:nvSpPr>
          <p:cNvPr id="3" name="Textplatzhalter 2">
            <a:extLst>
              <a:ext uri="{FF2B5EF4-FFF2-40B4-BE49-F238E27FC236}">
                <a16:creationId xmlns:a16="http://schemas.microsoft.com/office/drawing/2014/main" id="{BB38F686-EA14-4BC3-896C-99139A4041A4}"/>
              </a:ext>
            </a:extLst>
          </p:cNvPr>
          <p:cNvSpPr>
            <a:spLocks noGrp="1"/>
          </p:cNvSpPr>
          <p:nvPr>
            <p:ph type="body" sz="half" idx="2"/>
          </p:nvPr>
        </p:nvSpPr>
        <p:spPr>
          <a:xfrm>
            <a:off x="536912" y="4290370"/>
            <a:ext cx="8443528" cy="596208"/>
          </a:xfrm>
        </p:spPr>
        <p:txBody>
          <a:bodyPr/>
          <a:lstStyle/>
          <a:p>
            <a:pPr>
              <a:lnSpc>
                <a:spcPct val="100000"/>
              </a:lnSpc>
              <a:spcAft>
                <a:spcPts val="300"/>
              </a:spcAft>
            </a:pPr>
            <a:r>
              <a:rPr lang="de-DE" sz="1800" dirty="0"/>
              <a:t>Felix Reuth, Digitale Bildung, </a:t>
            </a:r>
            <a:r>
              <a:rPr lang="de-DE" sz="1800" dirty="0">
                <a:solidFill>
                  <a:srgbClr val="000000"/>
                </a:solidFill>
                <a:effectLst/>
                <a:latin typeface="Calibri" panose="020F0502020204030204" pitchFamily="34" charset="0"/>
                <a:ea typeface="Calibri" panose="020F0502020204030204" pitchFamily="34" charset="0"/>
              </a:rPr>
              <a:t>Department Erziehungswissenschaft</a:t>
            </a:r>
            <a:r>
              <a:rPr lang="de-DE" sz="1800" dirty="0"/>
              <a:t> </a:t>
            </a:r>
            <a:br>
              <a:rPr lang="de-DE" sz="1800" dirty="0"/>
            </a:br>
            <a:r>
              <a:rPr lang="de-DE" sz="1400" i="1" dirty="0"/>
              <a:t>reuth@uni-potsdam.de</a:t>
            </a:r>
          </a:p>
        </p:txBody>
      </p:sp>
    </p:spTree>
    <p:extLst>
      <p:ext uri="{BB962C8B-B14F-4D97-AF65-F5344CB8AC3E}">
        <p14:creationId xmlns:p14="http://schemas.microsoft.com/office/powerpoint/2010/main" val="420419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D1182-D0E7-4F8E-454E-6761CF2F385B}"/>
              </a:ext>
            </a:extLst>
          </p:cNvPr>
          <p:cNvSpPr>
            <a:spLocks noGrp="1"/>
          </p:cNvSpPr>
          <p:nvPr>
            <p:ph type="title"/>
          </p:nvPr>
        </p:nvSpPr>
        <p:spPr/>
        <p:txBody>
          <a:bodyPr/>
          <a:lstStyle/>
          <a:p>
            <a:r>
              <a:rPr lang="de-DE" sz="2400" dirty="0">
                <a:solidFill>
                  <a:schemeClr val="tx1"/>
                </a:solidFill>
              </a:rPr>
              <a:t>Gruppenarbeit (</a:t>
            </a:r>
            <a:r>
              <a:rPr lang="de-DE" dirty="0"/>
              <a:t>25% )</a:t>
            </a:r>
          </a:p>
        </p:txBody>
      </p:sp>
      <p:sp>
        <p:nvSpPr>
          <p:cNvPr id="3" name="Inhaltsplatzhalter 2">
            <a:extLst>
              <a:ext uri="{FF2B5EF4-FFF2-40B4-BE49-F238E27FC236}">
                <a16:creationId xmlns:a16="http://schemas.microsoft.com/office/drawing/2014/main" id="{89B79CFC-5B0A-47CB-5F3E-D40A82B5E035}"/>
              </a:ext>
            </a:extLst>
          </p:cNvPr>
          <p:cNvSpPr>
            <a:spLocks noGrp="1"/>
          </p:cNvSpPr>
          <p:nvPr>
            <p:ph idx="1"/>
          </p:nvPr>
        </p:nvSpPr>
        <p:spPr>
          <a:xfrm>
            <a:off x="468000" y="1584000"/>
            <a:ext cx="8426748" cy="3353760"/>
          </a:xfrm>
        </p:spPr>
        <p:txBody>
          <a:bodyPr>
            <a:normAutofit fontScale="77500" lnSpcReduction="20000"/>
          </a:bodyPr>
          <a:lstStyle/>
          <a:p>
            <a:pPr rtl="0"/>
            <a:r>
              <a:rPr lang="de-DE" dirty="0"/>
              <a:t>Produkt der Gruppenarbeit: </a:t>
            </a:r>
          </a:p>
          <a:p>
            <a:pPr rtl="0"/>
            <a:endParaRPr lang="de-DE" dirty="0"/>
          </a:p>
          <a:p>
            <a:pPr lvl="1"/>
            <a:r>
              <a:rPr lang="de-DE" dirty="0"/>
              <a:t>Konzept für ein digital gestütztes Lernangebot (z.B. Spiel, Podcast, Video, Plattform)</a:t>
            </a:r>
          </a:p>
          <a:p>
            <a:pPr rtl="0"/>
            <a:endParaRPr lang="de-DE" dirty="0"/>
          </a:p>
          <a:p>
            <a:pPr rtl="0"/>
            <a:r>
              <a:rPr lang="de-DE" dirty="0"/>
              <a:t>Das aus der Gruppenarbeit resultierende Konzept…</a:t>
            </a:r>
          </a:p>
          <a:p>
            <a:pPr lvl="1"/>
            <a:r>
              <a:rPr lang="de-DE" dirty="0"/>
              <a:t>…basiert auf zuvor formulierten Lernzielen und hat sehr gutes Potenzial, diese Lernziele zu fördern</a:t>
            </a:r>
          </a:p>
          <a:p>
            <a:pPr lvl="1"/>
            <a:r>
              <a:rPr lang="de-DE" dirty="0"/>
              <a:t>…beachtet wissenschaftliche Erkenntnisse zu Gestaltung und Nutzung digitaler Medien im Unterricht</a:t>
            </a:r>
          </a:p>
          <a:p>
            <a:pPr lvl="1"/>
            <a:r>
              <a:rPr lang="de-DE" dirty="0"/>
              <a:t>…nutzt die Angebote der gewählten Technologie sinnvoll</a:t>
            </a:r>
          </a:p>
          <a:p>
            <a:pPr lvl="1"/>
            <a:r>
              <a:rPr lang="de-DE" dirty="0"/>
              <a:t>…ist zielgruppengerecht gestaltet, beachtet das Vorwissen der Zielgruppe und stellt einen Alltagsbezug her</a:t>
            </a:r>
          </a:p>
          <a:p>
            <a:pPr lvl="1"/>
            <a:r>
              <a:rPr lang="de-DE" dirty="0"/>
              <a:t>…berücksichtigt den Aufwand der Einbettung und notwendiges Vorwissen von Lehrkräften zur Einbettung</a:t>
            </a:r>
          </a:p>
          <a:p>
            <a:r>
              <a:rPr lang="de-DE" dirty="0"/>
              <a:t>Formal:</a:t>
            </a:r>
          </a:p>
          <a:p>
            <a:pPr lvl="1"/>
            <a:r>
              <a:rPr lang="de-DE" dirty="0"/>
              <a:t>Das Präsentations-/Einreichungsformat des Konzepts ist passend zum Inhalt des Konzepts gewählt und vermittelt die Ideen des Konzepts verständlich</a:t>
            </a:r>
          </a:p>
        </p:txBody>
      </p:sp>
    </p:spTree>
    <p:extLst>
      <p:ext uri="{BB962C8B-B14F-4D97-AF65-F5344CB8AC3E}">
        <p14:creationId xmlns:p14="http://schemas.microsoft.com/office/powerpoint/2010/main" val="313971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8D2CD4-3EA5-1026-7D6E-259EB0B0D36A}"/>
              </a:ext>
            </a:extLst>
          </p:cNvPr>
          <p:cNvSpPr>
            <a:spLocks noGrp="1"/>
          </p:cNvSpPr>
          <p:nvPr>
            <p:ph type="title"/>
          </p:nvPr>
        </p:nvSpPr>
        <p:spPr/>
        <p:txBody>
          <a:bodyPr/>
          <a:lstStyle/>
          <a:p>
            <a:r>
              <a:rPr lang="de-DE" dirty="0"/>
              <a:t>Individuelles Zwischen-Exposé zu Forschungsfrage: Formales</a:t>
            </a:r>
          </a:p>
        </p:txBody>
      </p:sp>
      <p:sp>
        <p:nvSpPr>
          <p:cNvPr id="3" name="Inhaltsplatzhalter 2">
            <a:extLst>
              <a:ext uri="{FF2B5EF4-FFF2-40B4-BE49-F238E27FC236}">
                <a16:creationId xmlns:a16="http://schemas.microsoft.com/office/drawing/2014/main" id="{119F28A4-54FD-DD6C-CDFF-73531E182D0E}"/>
              </a:ext>
            </a:extLst>
          </p:cNvPr>
          <p:cNvSpPr>
            <a:spLocks noGrp="1"/>
          </p:cNvSpPr>
          <p:nvPr>
            <p:ph idx="1"/>
          </p:nvPr>
        </p:nvSpPr>
        <p:spPr/>
        <p:txBody>
          <a:bodyPr/>
          <a:lstStyle/>
          <a:p>
            <a:r>
              <a:rPr lang="de-DE" dirty="0" err="1"/>
              <a:t>Jede:r</a:t>
            </a:r>
            <a:r>
              <a:rPr lang="de-DE" dirty="0"/>
              <a:t> </a:t>
            </a:r>
            <a:r>
              <a:rPr lang="de-DE" dirty="0" err="1"/>
              <a:t>Studierende:r</a:t>
            </a:r>
            <a:r>
              <a:rPr lang="de-DE" dirty="0"/>
              <a:t> gibt ein Exposé zu seiner/ihrer </a:t>
            </a:r>
            <a:r>
              <a:rPr lang="de-DE" b="1" dirty="0"/>
              <a:t>Forschungsfrage</a:t>
            </a:r>
            <a:r>
              <a:rPr lang="de-DE" dirty="0"/>
              <a:t> ab (500 - 1000 Wörter)</a:t>
            </a:r>
          </a:p>
          <a:p>
            <a:r>
              <a:rPr lang="de-DE" dirty="0"/>
              <a:t>Abgabefrist: </a:t>
            </a:r>
            <a:r>
              <a:rPr lang="de-DE" sz="2400" dirty="0">
                <a:solidFill>
                  <a:srgbClr val="FF0000"/>
                </a:solidFill>
              </a:rPr>
              <a:t>23.01.2025</a:t>
            </a:r>
            <a:endParaRPr lang="de-DE" b="1" dirty="0">
              <a:solidFill>
                <a:srgbClr val="FF0000"/>
              </a:solidFill>
            </a:endParaRPr>
          </a:p>
          <a:p>
            <a:r>
              <a:rPr lang="de-DE" dirty="0"/>
              <a:t>Abgabe in der </a:t>
            </a:r>
            <a:r>
              <a:rPr lang="de-DE" dirty="0" err="1"/>
              <a:t>Moodle</a:t>
            </a:r>
            <a:r>
              <a:rPr lang="de-DE" dirty="0"/>
              <a:t>-Gruppe</a:t>
            </a:r>
          </a:p>
          <a:p>
            <a:r>
              <a:rPr lang="de-DE" dirty="0"/>
              <a:t>Kurze Vorstellung der Forschungsfragen in der vorherigen Seminarstunde mit Feedback- und Diskussionsmöglichkeit in Kleingruppen</a:t>
            </a:r>
          </a:p>
          <a:p>
            <a:endParaRPr lang="de-DE" dirty="0"/>
          </a:p>
        </p:txBody>
      </p:sp>
    </p:spTree>
    <p:extLst>
      <p:ext uri="{BB962C8B-B14F-4D97-AF65-F5344CB8AC3E}">
        <p14:creationId xmlns:p14="http://schemas.microsoft.com/office/powerpoint/2010/main" val="118371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39B12-83EC-1D11-40D0-9C4529840ADE}"/>
              </a:ext>
            </a:extLst>
          </p:cNvPr>
          <p:cNvSpPr>
            <a:spLocks noGrp="1"/>
          </p:cNvSpPr>
          <p:nvPr>
            <p:ph type="title"/>
          </p:nvPr>
        </p:nvSpPr>
        <p:spPr/>
        <p:txBody>
          <a:bodyPr/>
          <a:lstStyle/>
          <a:p>
            <a:r>
              <a:rPr lang="de-DE" dirty="0"/>
              <a:t>Individuelles Zwischen-Exposé zu Forschungsfrage: Aufbau</a:t>
            </a:r>
          </a:p>
        </p:txBody>
      </p:sp>
      <p:sp>
        <p:nvSpPr>
          <p:cNvPr id="3" name="Inhaltsplatzhalter 2">
            <a:extLst>
              <a:ext uri="{FF2B5EF4-FFF2-40B4-BE49-F238E27FC236}">
                <a16:creationId xmlns:a16="http://schemas.microsoft.com/office/drawing/2014/main" id="{962C3EDA-776E-CEC3-71DF-9389D7EE14F4}"/>
              </a:ext>
            </a:extLst>
          </p:cNvPr>
          <p:cNvSpPr>
            <a:spLocks noGrp="1"/>
          </p:cNvSpPr>
          <p:nvPr>
            <p:ph idx="1"/>
          </p:nvPr>
        </p:nvSpPr>
        <p:spPr>
          <a:xfrm>
            <a:off x="468000" y="1584000"/>
            <a:ext cx="8426748" cy="3308040"/>
          </a:xfrm>
        </p:spPr>
        <p:txBody>
          <a:bodyPr vert="horz" lIns="91440" tIns="45720" rIns="91440" bIns="45720" rtlCol="0" anchor="t">
            <a:normAutofit lnSpcReduction="10000"/>
          </a:bodyPr>
          <a:lstStyle/>
          <a:p>
            <a:r>
              <a:rPr lang="de-DE" dirty="0"/>
              <a:t>Medienkonzept:</a:t>
            </a:r>
          </a:p>
          <a:p>
            <a:pPr lvl="1"/>
            <a:r>
              <a:rPr lang="de-DE" dirty="0"/>
              <a:t>kurze Beschreibung des aktuellen Stands des Konzepts als Kontextinformation</a:t>
            </a:r>
          </a:p>
          <a:p>
            <a:r>
              <a:rPr lang="de-DE" dirty="0"/>
              <a:t>Forschungsfrage:</a:t>
            </a:r>
          </a:p>
          <a:p>
            <a:pPr lvl="1"/>
            <a:r>
              <a:rPr lang="de-DE" dirty="0"/>
              <a:t>Wissenschaftlich begründete Motivation/Relevanz des gewählten Themas der Forschungsfrage</a:t>
            </a:r>
          </a:p>
          <a:p>
            <a:pPr lvl="1"/>
            <a:r>
              <a:rPr lang="de-DE" dirty="0"/>
              <a:t>Herleitung und Formulierung der Forschungsfrage (in Frageform!)</a:t>
            </a:r>
            <a:endParaRPr lang="de-DE" dirty="0">
              <a:ea typeface="Calibri"/>
              <a:cs typeface="Calibri"/>
            </a:endParaRPr>
          </a:p>
          <a:p>
            <a:pPr lvl="1"/>
            <a:r>
              <a:rPr lang="de-DE" dirty="0"/>
              <a:t>Aufzeigen der Konzepte für die theoretische Fundierung, die in Zusammenhang mit dieser Fragestellung als Grundlage für die Konzeptualisierung genutzt und in der Dokumentation detaillierter beschrieben werden sollen</a:t>
            </a:r>
            <a:endParaRPr lang="de-DE" dirty="0">
              <a:ea typeface="Calibri"/>
              <a:cs typeface="Calibri"/>
            </a:endParaRPr>
          </a:p>
          <a:p>
            <a:r>
              <a:rPr lang="de-DE" dirty="0"/>
              <a:t>Angabe von min. drei wissenschaftlichen Referenzen</a:t>
            </a:r>
            <a:endParaRPr lang="de-DE" dirty="0">
              <a:ea typeface="Calibri"/>
              <a:cs typeface="Calibri"/>
            </a:endParaRPr>
          </a:p>
          <a:p>
            <a:r>
              <a:rPr lang="de-DE" dirty="0">
                <a:ea typeface="+mn-lt"/>
                <a:cs typeface="+mn-lt"/>
              </a:rPr>
              <a:t>Umfang: 500 – 1000 Wörter </a:t>
            </a:r>
            <a:endParaRPr lang="de-DE" dirty="0">
              <a:ea typeface="Calibri"/>
              <a:cs typeface="Calibri"/>
            </a:endParaRPr>
          </a:p>
        </p:txBody>
      </p:sp>
    </p:spTree>
    <p:extLst>
      <p:ext uri="{BB962C8B-B14F-4D97-AF65-F5344CB8AC3E}">
        <p14:creationId xmlns:p14="http://schemas.microsoft.com/office/powerpoint/2010/main" val="3821903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303E0-5098-9C74-9026-3FD74EF893D2}"/>
              </a:ext>
            </a:extLst>
          </p:cNvPr>
          <p:cNvSpPr>
            <a:spLocks noGrp="1"/>
          </p:cNvSpPr>
          <p:nvPr>
            <p:ph type="title"/>
          </p:nvPr>
        </p:nvSpPr>
        <p:spPr/>
        <p:txBody>
          <a:bodyPr/>
          <a:lstStyle/>
          <a:p>
            <a:r>
              <a:rPr lang="de-DE" dirty="0"/>
              <a:t>Finale Dokumentation (75%)</a:t>
            </a:r>
          </a:p>
        </p:txBody>
      </p:sp>
      <p:sp>
        <p:nvSpPr>
          <p:cNvPr id="3" name="Inhaltsplatzhalter 2">
            <a:extLst>
              <a:ext uri="{FF2B5EF4-FFF2-40B4-BE49-F238E27FC236}">
                <a16:creationId xmlns:a16="http://schemas.microsoft.com/office/drawing/2014/main" id="{A2AE7C54-FC10-18CA-0D19-3BCB45D20D23}"/>
              </a:ext>
            </a:extLst>
          </p:cNvPr>
          <p:cNvSpPr>
            <a:spLocks noGrp="1"/>
          </p:cNvSpPr>
          <p:nvPr>
            <p:ph idx="1"/>
          </p:nvPr>
        </p:nvSpPr>
        <p:spPr/>
        <p:txBody>
          <a:bodyPr>
            <a:normAutofit fontScale="85000" lnSpcReduction="20000"/>
          </a:bodyPr>
          <a:lstStyle/>
          <a:p>
            <a:r>
              <a:rPr lang="de-DE" dirty="0"/>
              <a:t>Dokumentation der Entwicklung des Medienprodukts als Teil der Prüfungsleistung (75%)</a:t>
            </a:r>
          </a:p>
          <a:p>
            <a:pPr lvl="1"/>
            <a:r>
              <a:rPr lang="de-DE" dirty="0"/>
              <a:t>Jedes Gruppenmitglied schreibt eigene Dokumentation mit eigener Forschungsfrage</a:t>
            </a:r>
          </a:p>
          <a:p>
            <a:r>
              <a:rPr lang="de-DE" dirty="0"/>
              <a:t>Jede Dokumentation beantwortet eine projektbezogene Forschungsfrage </a:t>
            </a:r>
          </a:p>
          <a:p>
            <a:pPr lvl="1"/>
            <a:r>
              <a:rPr lang="de-DE" dirty="0"/>
              <a:t>Bsp.: Konzept für den Einsatz von 360° Video; Forschungsfrage: Wie unterstützt Dynamik / Interaktivität in einer immersiven Umgebung das Lernen?</a:t>
            </a:r>
          </a:p>
          <a:p>
            <a:r>
              <a:rPr lang="de-DE" dirty="0"/>
              <a:t>Aufbau (ungefähr):</a:t>
            </a:r>
          </a:p>
          <a:p>
            <a:pPr lvl="1"/>
            <a:r>
              <a:rPr lang="de-DE" dirty="0"/>
              <a:t>Einleitung (1 Seite)</a:t>
            </a:r>
          </a:p>
          <a:p>
            <a:pPr lvl="1"/>
            <a:r>
              <a:rPr lang="de-DE" dirty="0"/>
              <a:t>Theoretischer Hintergrund (4 Seiten)</a:t>
            </a:r>
          </a:p>
          <a:p>
            <a:pPr lvl="1"/>
            <a:r>
              <a:rPr lang="de-DE" dirty="0"/>
              <a:t>Beschreibung des Medienprodukts / des Konzepts für ein digital gestütztes Lernangebot (3 Seiten)</a:t>
            </a:r>
          </a:p>
          <a:p>
            <a:pPr lvl="1"/>
            <a:r>
              <a:rPr lang="de-DE" dirty="0"/>
              <a:t>Diskussion, Implikationen und Fazit (4 Seiten)</a:t>
            </a:r>
          </a:p>
          <a:p>
            <a:r>
              <a:rPr lang="de-DE" dirty="0"/>
              <a:t>Layout: </a:t>
            </a:r>
            <a:r>
              <a:rPr lang="de-DE" sz="1800" dirty="0">
                <a:hlinkClick r:id="rId2"/>
              </a:rPr>
              <a:t>https://www.uni-potsdam.de/fileadmin/projects/schulpaedagogik/Dokumente/Hausarbeit_Anleitung.pdf</a:t>
            </a:r>
            <a:endParaRPr lang="de-DE" sz="1800" dirty="0"/>
          </a:p>
          <a:p>
            <a:pPr lvl="1"/>
            <a:endParaRPr lang="de-DE" dirty="0"/>
          </a:p>
        </p:txBody>
      </p:sp>
    </p:spTree>
    <p:extLst>
      <p:ext uri="{BB962C8B-B14F-4D97-AF65-F5344CB8AC3E}">
        <p14:creationId xmlns:p14="http://schemas.microsoft.com/office/powerpoint/2010/main" val="4005540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6F102-E03C-107F-D73A-069B8CBACAAC}"/>
              </a:ext>
            </a:extLst>
          </p:cNvPr>
          <p:cNvSpPr>
            <a:spLocks noGrp="1"/>
          </p:cNvSpPr>
          <p:nvPr>
            <p:ph type="title"/>
          </p:nvPr>
        </p:nvSpPr>
        <p:spPr/>
        <p:txBody>
          <a:bodyPr/>
          <a:lstStyle/>
          <a:p>
            <a:r>
              <a:rPr lang="de-DE" dirty="0"/>
              <a:t>Finale Dokumentation: Bewertungskriterien (15 Punkte)</a:t>
            </a:r>
          </a:p>
        </p:txBody>
      </p:sp>
      <p:sp>
        <p:nvSpPr>
          <p:cNvPr id="3" name="Inhaltsplatzhalter 2">
            <a:extLst>
              <a:ext uri="{FF2B5EF4-FFF2-40B4-BE49-F238E27FC236}">
                <a16:creationId xmlns:a16="http://schemas.microsoft.com/office/drawing/2014/main" id="{AA2073FC-BB01-62CA-C9B3-6966CC9BA0D4}"/>
              </a:ext>
            </a:extLst>
          </p:cNvPr>
          <p:cNvSpPr>
            <a:spLocks noGrp="1"/>
          </p:cNvSpPr>
          <p:nvPr>
            <p:ph idx="1"/>
          </p:nvPr>
        </p:nvSpPr>
        <p:spPr>
          <a:xfrm>
            <a:off x="112713" y="1587142"/>
            <a:ext cx="8918573" cy="3304898"/>
          </a:xfrm>
        </p:spPr>
        <p:txBody>
          <a:bodyPr numCol="2">
            <a:noAutofit/>
          </a:bodyPr>
          <a:lstStyle/>
          <a:p>
            <a:pPr marL="0" indent="0">
              <a:lnSpc>
                <a:spcPct val="100000"/>
              </a:lnSpc>
              <a:spcBef>
                <a:spcPts val="300"/>
              </a:spcBef>
              <a:buNone/>
            </a:pPr>
            <a:r>
              <a:rPr lang="de-DE" sz="1100" b="1" dirty="0"/>
              <a:t>Einleitung</a:t>
            </a:r>
            <a:r>
              <a:rPr lang="de-DE" sz="1100" dirty="0"/>
              <a:t> (2 Punkte): </a:t>
            </a:r>
          </a:p>
          <a:p>
            <a:pPr marL="216000">
              <a:lnSpc>
                <a:spcPct val="100000"/>
              </a:lnSpc>
              <a:spcBef>
                <a:spcPts val="0"/>
              </a:spcBef>
            </a:pPr>
            <a:r>
              <a:rPr lang="de-DE" sz="1100" dirty="0"/>
              <a:t>Der Fokus des Konzepts und der Forschungsfrage wird wissenschaftlich begründet oder als gesellschaftsrelevant gewählt</a:t>
            </a:r>
          </a:p>
          <a:p>
            <a:pPr marL="216000">
              <a:lnSpc>
                <a:spcPct val="100000"/>
              </a:lnSpc>
              <a:spcBef>
                <a:spcPts val="0"/>
              </a:spcBef>
            </a:pPr>
            <a:r>
              <a:rPr lang="de-DE" sz="1100" dirty="0"/>
              <a:t>Der Aufbau des Reports wird kurz dargelegt und folgt einer klaren Struktur</a:t>
            </a:r>
          </a:p>
          <a:p>
            <a:pPr marL="0" indent="0">
              <a:lnSpc>
                <a:spcPct val="100000"/>
              </a:lnSpc>
              <a:spcBef>
                <a:spcPts val="300"/>
              </a:spcBef>
              <a:buNone/>
            </a:pPr>
            <a:r>
              <a:rPr lang="de-DE" sz="1100" b="1" dirty="0"/>
              <a:t>Theoretische Fundierung </a:t>
            </a:r>
            <a:r>
              <a:rPr lang="de-DE" sz="1100" dirty="0"/>
              <a:t>(3 Punkte): </a:t>
            </a:r>
          </a:p>
          <a:p>
            <a:pPr marL="216000" lvl="1">
              <a:lnSpc>
                <a:spcPct val="100000"/>
              </a:lnSpc>
              <a:spcBef>
                <a:spcPts val="0"/>
              </a:spcBef>
              <a:buFont typeface="Arial" panose="020B0604020202020204" pitchFamily="34" charset="0"/>
              <a:buChar char="•"/>
            </a:pPr>
            <a:r>
              <a:rPr lang="de-DE" sz="1100" dirty="0"/>
              <a:t>Projektrelevante theoretische Annahmen wurden dargelegt</a:t>
            </a:r>
          </a:p>
          <a:p>
            <a:pPr marL="216000" lvl="1">
              <a:lnSpc>
                <a:spcPct val="100000"/>
              </a:lnSpc>
              <a:spcBef>
                <a:spcPts val="0"/>
              </a:spcBef>
              <a:buFont typeface="Arial" panose="020B0604020202020204" pitchFamily="34" charset="0"/>
              <a:buChar char="•"/>
            </a:pPr>
            <a:r>
              <a:rPr lang="de-DE" sz="1100" dirty="0"/>
              <a:t>Die Darlegung folgt einer nachvollziehbaren Argumentationslinie</a:t>
            </a:r>
          </a:p>
          <a:p>
            <a:pPr marL="216000" lvl="1">
              <a:lnSpc>
                <a:spcPct val="100000"/>
              </a:lnSpc>
              <a:spcBef>
                <a:spcPts val="0"/>
              </a:spcBef>
              <a:buFont typeface="Arial" panose="020B0604020202020204" pitchFamily="34" charset="0"/>
              <a:buChar char="•"/>
            </a:pPr>
            <a:r>
              <a:rPr lang="de-DE" sz="1100" dirty="0"/>
              <a:t>Die zu bearbeitende Forschungsfrage wird verständlich hergeleitet und in Frageform genannt</a:t>
            </a:r>
          </a:p>
          <a:p>
            <a:pPr marL="0" indent="0">
              <a:lnSpc>
                <a:spcPct val="100000"/>
              </a:lnSpc>
              <a:spcBef>
                <a:spcPts val="300"/>
              </a:spcBef>
              <a:buNone/>
            </a:pPr>
            <a:r>
              <a:rPr lang="de-DE" sz="1100" b="1" dirty="0"/>
              <a:t>Beschreibung des Konzepts für ein digital gestütztes Lernangebot </a:t>
            </a:r>
            <a:r>
              <a:rPr lang="de-DE" sz="1100" dirty="0"/>
              <a:t>(4 P.):</a:t>
            </a:r>
          </a:p>
          <a:p>
            <a:pPr marL="216000" lvl="1">
              <a:lnSpc>
                <a:spcPct val="100000"/>
              </a:lnSpc>
              <a:spcBef>
                <a:spcPts val="0"/>
              </a:spcBef>
              <a:buFont typeface="Arial" panose="020B0604020202020204" pitchFamily="34" charset="0"/>
              <a:buChar char="•"/>
            </a:pPr>
            <a:r>
              <a:rPr lang="de-DE" sz="1100" dirty="0"/>
              <a:t>Das Konzept wird in einem ausreichenden Detailgrad bei entsprechender Präzision beschrieben (Referenz zu Konzepteinreichung möglich)</a:t>
            </a:r>
          </a:p>
          <a:p>
            <a:pPr marL="216000" lvl="1">
              <a:lnSpc>
                <a:spcPct val="100000"/>
              </a:lnSpc>
              <a:spcBef>
                <a:spcPts val="0"/>
              </a:spcBef>
              <a:buFont typeface="Arial" panose="020B0604020202020204" pitchFamily="34" charset="0"/>
              <a:buChar char="•"/>
            </a:pPr>
            <a:r>
              <a:rPr lang="de-DE" sz="1100" dirty="0"/>
              <a:t>Die Wahl des Konzepts sowie Designentscheidungen sind durch expliziten Verweis auf die zuvor dargelegte wissenschaftliche Literatur begründet und nachvollziehbar</a:t>
            </a:r>
          </a:p>
          <a:p>
            <a:pPr marL="216000" lvl="1">
              <a:lnSpc>
                <a:spcPct val="100000"/>
              </a:lnSpc>
              <a:spcBef>
                <a:spcPts val="0"/>
              </a:spcBef>
              <a:buFont typeface="Arial" panose="020B0604020202020204" pitchFamily="34" charset="0"/>
              <a:buChar char="•"/>
            </a:pPr>
            <a:r>
              <a:rPr lang="de-DE" sz="1100" dirty="0"/>
              <a:t>Die didaktischen Grundprinzipien des Konzepts werden beschrieben</a:t>
            </a:r>
          </a:p>
          <a:p>
            <a:pPr marL="216000" lvl="1">
              <a:lnSpc>
                <a:spcPct val="100000"/>
              </a:lnSpc>
              <a:spcBef>
                <a:spcPts val="0"/>
              </a:spcBef>
              <a:buFont typeface="Arial" panose="020B0604020202020204" pitchFamily="34" charset="0"/>
              <a:buChar char="•"/>
            </a:pPr>
            <a:r>
              <a:rPr lang="de-DE" sz="1100" dirty="0"/>
              <a:t>Lernziele und Design des Konzepts sind kohärent beschrieben</a:t>
            </a:r>
          </a:p>
          <a:p>
            <a:pPr marL="0" indent="0">
              <a:lnSpc>
                <a:spcPct val="100000"/>
              </a:lnSpc>
              <a:buNone/>
            </a:pPr>
            <a:r>
              <a:rPr lang="de-DE" sz="1100" b="1" dirty="0"/>
              <a:t>Diskussion</a:t>
            </a:r>
            <a:r>
              <a:rPr lang="de-DE" sz="1100" dirty="0"/>
              <a:t> (3 Punkte): </a:t>
            </a:r>
          </a:p>
          <a:p>
            <a:pPr marL="216000" lvl="1">
              <a:lnSpc>
                <a:spcPct val="100000"/>
              </a:lnSpc>
              <a:spcBef>
                <a:spcPts val="0"/>
              </a:spcBef>
              <a:buFont typeface="Arial" panose="020B0604020202020204" pitchFamily="34" charset="0"/>
              <a:buChar char="•"/>
            </a:pPr>
            <a:r>
              <a:rPr lang="de-DE" sz="1100" dirty="0"/>
              <a:t>Das Konzept wird vor dem Hintergrund aktueller Forschung diskutiert</a:t>
            </a:r>
          </a:p>
          <a:p>
            <a:pPr marL="216000" lvl="1">
              <a:lnSpc>
                <a:spcPct val="100000"/>
              </a:lnSpc>
              <a:spcBef>
                <a:spcPts val="0"/>
              </a:spcBef>
              <a:buFont typeface="Arial" panose="020B0604020202020204" pitchFamily="34" charset="0"/>
              <a:buChar char="•"/>
            </a:pPr>
            <a:r>
              <a:rPr lang="de-DE" sz="1100" dirty="0"/>
              <a:t>Zukünftige Evaluations-/Forschungsbedarfe in Hinblick auf das Konzept und die Forschungsfrage werden dargelegt </a:t>
            </a:r>
          </a:p>
          <a:p>
            <a:pPr marL="216000" lvl="1">
              <a:lnSpc>
                <a:spcPct val="100000"/>
              </a:lnSpc>
              <a:spcBef>
                <a:spcPts val="0"/>
              </a:spcBef>
              <a:buFont typeface="Arial" panose="020B0604020202020204" pitchFamily="34" charset="0"/>
              <a:buChar char="•"/>
            </a:pPr>
            <a:r>
              <a:rPr lang="de-DE" sz="1100" dirty="0"/>
              <a:t>Implikationen für die Praxis wurden dargelegt</a:t>
            </a:r>
          </a:p>
          <a:p>
            <a:pPr marL="0" indent="0">
              <a:lnSpc>
                <a:spcPct val="100000"/>
              </a:lnSpc>
              <a:buNone/>
            </a:pPr>
            <a:r>
              <a:rPr lang="de-DE" sz="1100" b="1" dirty="0"/>
              <a:t>Sprache und formale Vorgaben </a:t>
            </a:r>
            <a:r>
              <a:rPr lang="de-DE" sz="1100" dirty="0"/>
              <a:t>(3 Punkte): </a:t>
            </a:r>
          </a:p>
          <a:p>
            <a:pPr marL="216000" lvl="1">
              <a:lnSpc>
                <a:spcPct val="100000"/>
              </a:lnSpc>
              <a:spcBef>
                <a:spcPts val="0"/>
              </a:spcBef>
              <a:buFont typeface="Arial" panose="020B0604020202020204" pitchFamily="34" charset="0"/>
              <a:buChar char="•"/>
            </a:pPr>
            <a:r>
              <a:rPr lang="de-DE" sz="1100" dirty="0"/>
              <a:t>Die Sprache ist wissenschaftlich und strukturiert</a:t>
            </a:r>
          </a:p>
          <a:p>
            <a:pPr marL="216000" lvl="1">
              <a:lnSpc>
                <a:spcPct val="100000"/>
              </a:lnSpc>
              <a:spcBef>
                <a:spcPts val="0"/>
              </a:spcBef>
              <a:buFont typeface="Arial" panose="020B0604020202020204" pitchFamily="34" charset="0"/>
              <a:buChar char="•"/>
            </a:pPr>
            <a:r>
              <a:rPr lang="de-DE" sz="1100" dirty="0"/>
              <a:t>Die formalen Vorgaben wurden eingehalten, Eigenständigkeitserklärung und Deckblatt sind vorhanden</a:t>
            </a:r>
          </a:p>
          <a:p>
            <a:pPr marL="216000" lvl="1">
              <a:lnSpc>
                <a:spcPct val="100000"/>
              </a:lnSpc>
              <a:spcBef>
                <a:spcPts val="0"/>
              </a:spcBef>
              <a:buFont typeface="Arial" panose="020B0604020202020204" pitchFamily="34" charset="0"/>
              <a:buChar char="•"/>
            </a:pPr>
            <a:r>
              <a:rPr lang="de-DE" sz="1100" dirty="0"/>
              <a:t>Die Wahl der Quellen ist kohärent und die Zitationen fehlerfrei, mindestens acht gelesene wissenschaftliche Referenzen</a:t>
            </a:r>
          </a:p>
        </p:txBody>
      </p:sp>
    </p:spTree>
    <p:extLst>
      <p:ext uri="{BB962C8B-B14F-4D97-AF65-F5344CB8AC3E}">
        <p14:creationId xmlns:p14="http://schemas.microsoft.com/office/powerpoint/2010/main" val="1282655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4D1182-D0E7-4F8E-454E-6761CF2F385B}"/>
              </a:ext>
            </a:extLst>
          </p:cNvPr>
          <p:cNvSpPr>
            <a:spLocks noGrp="1"/>
          </p:cNvSpPr>
          <p:nvPr>
            <p:ph type="title"/>
          </p:nvPr>
        </p:nvSpPr>
        <p:spPr/>
        <p:txBody>
          <a:bodyPr/>
          <a:lstStyle/>
          <a:p>
            <a:r>
              <a:rPr lang="de-DE" sz="2400" dirty="0">
                <a:solidFill>
                  <a:schemeClr val="tx1"/>
                </a:solidFill>
              </a:rPr>
              <a:t>Projektarbeit und -produkt (Gruppe)</a:t>
            </a:r>
            <a:r>
              <a:rPr lang="de-DE" dirty="0"/>
              <a:t>: Ablauf</a:t>
            </a:r>
          </a:p>
        </p:txBody>
      </p:sp>
      <p:sp>
        <p:nvSpPr>
          <p:cNvPr id="3" name="Inhaltsplatzhalter 2">
            <a:extLst>
              <a:ext uri="{FF2B5EF4-FFF2-40B4-BE49-F238E27FC236}">
                <a16:creationId xmlns:a16="http://schemas.microsoft.com/office/drawing/2014/main" id="{89B79CFC-5B0A-47CB-5F3E-D40A82B5E035}"/>
              </a:ext>
            </a:extLst>
          </p:cNvPr>
          <p:cNvSpPr>
            <a:spLocks noGrp="1"/>
          </p:cNvSpPr>
          <p:nvPr>
            <p:ph idx="1"/>
          </p:nvPr>
        </p:nvSpPr>
        <p:spPr>
          <a:xfrm>
            <a:off x="468000" y="1584000"/>
            <a:ext cx="8584560" cy="762960"/>
          </a:xfrm>
        </p:spPr>
        <p:txBody>
          <a:bodyPr>
            <a:normAutofit fontScale="70000" lnSpcReduction="20000"/>
          </a:bodyPr>
          <a:lstStyle/>
          <a:p>
            <a:r>
              <a:rPr lang="de-DE" b="1" dirty="0"/>
              <a:t>Produkt</a:t>
            </a:r>
            <a:r>
              <a:rPr lang="de-DE" dirty="0"/>
              <a:t> des Projekts (25%):</a:t>
            </a:r>
          </a:p>
          <a:p>
            <a:pPr lvl="1"/>
            <a:r>
              <a:rPr lang="de-DE" dirty="0"/>
              <a:t>Konzeptualisierung eines digitalen Medienprodukts</a:t>
            </a:r>
            <a:br>
              <a:rPr lang="de-DE" dirty="0"/>
            </a:br>
            <a:r>
              <a:rPr lang="de-DE" dirty="0">
                <a:sym typeface="Wingdings" panose="05000000000000000000" pitchFamily="2" charset="2"/>
              </a:rPr>
              <a:t> </a:t>
            </a:r>
            <a:r>
              <a:rPr lang="de-DE" dirty="0"/>
              <a:t>Konzept für ein digital gestütztes Lernangebot (z.B. Spiel, Podcast, Video, Plattform)</a:t>
            </a:r>
            <a:br>
              <a:rPr lang="de-DE" dirty="0"/>
            </a:br>
            <a:endParaRPr lang="de-DE" dirty="0"/>
          </a:p>
        </p:txBody>
      </p:sp>
      <p:graphicFrame>
        <p:nvGraphicFramePr>
          <p:cNvPr id="4" name="Tabelle 4">
            <a:extLst>
              <a:ext uri="{FF2B5EF4-FFF2-40B4-BE49-F238E27FC236}">
                <a16:creationId xmlns:a16="http://schemas.microsoft.com/office/drawing/2014/main" id="{9D346D98-8704-4409-BD6A-E88C6EC73787}"/>
              </a:ext>
            </a:extLst>
          </p:cNvPr>
          <p:cNvGraphicFramePr>
            <a:graphicFrameLocks noGrp="1"/>
          </p:cNvGraphicFramePr>
          <p:nvPr>
            <p:extLst>
              <p:ext uri="{D42A27DB-BD31-4B8C-83A1-F6EECF244321}">
                <p14:modId xmlns:p14="http://schemas.microsoft.com/office/powerpoint/2010/main" val="61175298"/>
              </p:ext>
            </p:extLst>
          </p:nvPr>
        </p:nvGraphicFramePr>
        <p:xfrm>
          <a:off x="663734" y="2346960"/>
          <a:ext cx="7816531" cy="2011680"/>
        </p:xfrm>
        <a:graphic>
          <a:graphicData uri="http://schemas.openxmlformats.org/drawingml/2006/table">
            <a:tbl>
              <a:tblPr firstRow="1" bandRow="1">
                <a:tableStyleId>{5940675A-B579-460E-94D1-54222C63F5DA}</a:tableStyleId>
              </a:tblPr>
              <a:tblGrid>
                <a:gridCol w="1659571">
                  <a:extLst>
                    <a:ext uri="{9D8B030D-6E8A-4147-A177-3AD203B41FA5}">
                      <a16:colId xmlns:a16="http://schemas.microsoft.com/office/drawing/2014/main" val="1882577219"/>
                    </a:ext>
                  </a:extLst>
                </a:gridCol>
                <a:gridCol w="6156960">
                  <a:extLst>
                    <a:ext uri="{9D8B030D-6E8A-4147-A177-3AD203B41FA5}">
                      <a16:colId xmlns:a16="http://schemas.microsoft.com/office/drawing/2014/main" val="2896427631"/>
                    </a:ext>
                  </a:extLst>
                </a:gridCol>
              </a:tblGrid>
              <a:tr h="370840">
                <a:tc>
                  <a:txBody>
                    <a:bodyPr/>
                    <a:lstStyle/>
                    <a:p>
                      <a:r>
                        <a:rPr lang="de-DE" sz="1200" b="1" dirty="0"/>
                        <a:t>Vorbereitungsphase</a:t>
                      </a:r>
                    </a:p>
                    <a:p>
                      <a:r>
                        <a:rPr lang="de-DE" sz="1200" b="1" dirty="0"/>
                        <a:t>Woche 1 - 3</a:t>
                      </a:r>
                    </a:p>
                  </a:txBody>
                  <a:tcPr>
                    <a:solidFill>
                      <a:schemeClr val="bg1"/>
                    </a:solidFill>
                  </a:tcPr>
                </a:tc>
                <a:tc>
                  <a:txBody>
                    <a:bodyPr/>
                    <a:lstStyle/>
                    <a:p>
                      <a:pPr marL="285750" lvl="0" indent="-285750">
                        <a:buFont typeface="Arial" panose="020B0604020202020204" pitchFamily="34" charset="0"/>
                        <a:buChar char="•"/>
                      </a:pPr>
                      <a:r>
                        <a:rPr lang="de-DE" sz="1200" dirty="0"/>
                        <a:t>Definition von Lernzielen &amp; Zielgruppe des digitalen Lernangebots</a:t>
                      </a:r>
                    </a:p>
                    <a:p>
                      <a:pPr marL="285750" lvl="0" indent="-285750">
                        <a:buFont typeface="Arial" panose="020B0604020202020204" pitchFamily="34" charset="0"/>
                        <a:buChar char="•"/>
                      </a:pPr>
                      <a:r>
                        <a:rPr lang="de-DE" sz="1200" dirty="0"/>
                        <a:t>Wissenschaftliche Grundlagen zur Gestaltung des digitalen Lernangebots und Nutzung der </a:t>
                      </a:r>
                      <a:r>
                        <a:rPr lang="de-DE" sz="1200" dirty="0" err="1"/>
                        <a:t>Affordanzen</a:t>
                      </a:r>
                      <a:r>
                        <a:rPr lang="de-DE" sz="1200" dirty="0"/>
                        <a:t> des Mediums</a:t>
                      </a:r>
                    </a:p>
                  </a:txBody>
                  <a:tcPr>
                    <a:solidFill>
                      <a:schemeClr val="bg1"/>
                    </a:solidFill>
                  </a:tcPr>
                </a:tc>
                <a:extLst>
                  <a:ext uri="{0D108BD9-81ED-4DB2-BD59-A6C34878D82A}">
                    <a16:rowId xmlns:a16="http://schemas.microsoft.com/office/drawing/2014/main" val="204122060"/>
                  </a:ext>
                </a:extLst>
              </a:tr>
              <a:tr h="370840">
                <a:tc>
                  <a:txBody>
                    <a:bodyPr/>
                    <a:lstStyle/>
                    <a:p>
                      <a:r>
                        <a:rPr lang="de-DE" sz="1200" b="1" dirty="0"/>
                        <a:t>Umsetzungsphase</a:t>
                      </a:r>
                    </a:p>
                    <a:p>
                      <a:r>
                        <a:rPr lang="de-DE" sz="1200" b="1" dirty="0"/>
                        <a:t>Woche 4 - 6 </a:t>
                      </a:r>
                    </a:p>
                  </a:txBody>
                  <a:tcPr>
                    <a:solidFill>
                      <a:schemeClr val="bg1"/>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Kurze Inputs </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Projektarbeit vor Ort im Seminar in Projektgruppen</a:t>
                      </a:r>
                    </a:p>
                  </a:txBody>
                  <a:tcPr>
                    <a:solidFill>
                      <a:schemeClr val="bg1"/>
                    </a:solidFill>
                  </a:tcPr>
                </a:tc>
                <a:extLst>
                  <a:ext uri="{0D108BD9-81ED-4DB2-BD59-A6C34878D82A}">
                    <a16:rowId xmlns:a16="http://schemas.microsoft.com/office/drawing/2014/main" val="2552642753"/>
                  </a:ext>
                </a:extLst>
              </a:tr>
              <a:tr h="370840">
                <a:tc>
                  <a:txBody>
                    <a:bodyPr/>
                    <a:lstStyle/>
                    <a:p>
                      <a:r>
                        <a:rPr lang="de-DE" sz="1200" b="1" dirty="0"/>
                        <a:t>Abschlusspräsentation</a:t>
                      </a:r>
                    </a:p>
                    <a:p>
                      <a:r>
                        <a:rPr lang="de-DE" sz="1200" b="1" dirty="0"/>
                        <a:t>Woche 7-8</a:t>
                      </a:r>
                    </a:p>
                  </a:txBody>
                  <a:tcPr>
                    <a:solidFill>
                      <a:schemeClr val="bg1"/>
                    </a:solidFill>
                  </a:tcPr>
                </a:tc>
                <a:tc>
                  <a:txBody>
                    <a:bodyPr/>
                    <a:lstStyle/>
                    <a:p>
                      <a:pPr marL="285750" lvl="0" indent="-285750">
                        <a:buFont typeface="Arial" panose="020B0604020202020204" pitchFamily="34" charset="0"/>
                        <a:buChar char="•"/>
                      </a:pPr>
                      <a:r>
                        <a:rPr lang="de-DE" sz="1200" dirty="0"/>
                        <a:t>5-10 Minuten Sales-Pitch</a:t>
                      </a:r>
                    </a:p>
                    <a:p>
                      <a:pPr marL="285750" lvl="0" indent="-285750">
                        <a:buFont typeface="Arial" panose="020B0604020202020204" pitchFamily="34" charset="0"/>
                        <a:buChar char="•"/>
                      </a:pPr>
                      <a:r>
                        <a:rPr lang="de-DE" sz="1200" dirty="0"/>
                        <a:t>Zielgruppen für den Pitch: </a:t>
                      </a:r>
                      <a:r>
                        <a:rPr lang="de-DE" sz="1200" dirty="0" err="1"/>
                        <a:t>Lehrer:in</a:t>
                      </a:r>
                      <a:r>
                        <a:rPr lang="de-DE" sz="1200" dirty="0"/>
                        <a:t>; </a:t>
                      </a:r>
                      <a:r>
                        <a:rPr lang="de-DE" sz="1200" dirty="0" err="1"/>
                        <a:t>Schüler:in</a:t>
                      </a:r>
                      <a:r>
                        <a:rPr lang="de-DE" sz="1200" dirty="0"/>
                        <a:t>; Schulleitung; Industrie</a:t>
                      </a:r>
                    </a:p>
                  </a:txBody>
                  <a:tcPr>
                    <a:solidFill>
                      <a:schemeClr val="bg1"/>
                    </a:solidFill>
                  </a:tcPr>
                </a:tc>
                <a:extLst>
                  <a:ext uri="{0D108BD9-81ED-4DB2-BD59-A6C34878D82A}">
                    <a16:rowId xmlns:a16="http://schemas.microsoft.com/office/drawing/2014/main" val="2168933060"/>
                  </a:ext>
                </a:extLst>
              </a:tr>
              <a:tr h="370840">
                <a:tc>
                  <a:txBody>
                    <a:bodyPr/>
                    <a:lstStyle/>
                    <a:p>
                      <a:r>
                        <a:rPr lang="de-DE" sz="1200" b="1" dirty="0"/>
                        <a:t>Einreichung Konzept</a:t>
                      </a:r>
                    </a:p>
                    <a:p>
                      <a:r>
                        <a:rPr lang="de-DE" sz="1200" b="1" dirty="0"/>
                        <a:t>09.03.2025</a:t>
                      </a:r>
                    </a:p>
                  </a:txBody>
                  <a:tcPr>
                    <a:solidFill>
                      <a:schemeClr val="bg1"/>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Wahl der Form der Einreichung in Absprache mit Dozentin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Bewertungskriterien s. nächste Folie</a:t>
                      </a:r>
                    </a:p>
                  </a:txBody>
                  <a:tcPr>
                    <a:solidFill>
                      <a:schemeClr val="bg1"/>
                    </a:solidFill>
                  </a:tcPr>
                </a:tc>
                <a:extLst>
                  <a:ext uri="{0D108BD9-81ED-4DB2-BD59-A6C34878D82A}">
                    <a16:rowId xmlns:a16="http://schemas.microsoft.com/office/drawing/2014/main" val="2778290154"/>
                  </a:ext>
                </a:extLst>
              </a:tr>
            </a:tbl>
          </a:graphicData>
        </a:graphic>
      </p:graphicFrame>
    </p:spTree>
    <p:extLst>
      <p:ext uri="{BB962C8B-B14F-4D97-AF65-F5344CB8AC3E}">
        <p14:creationId xmlns:p14="http://schemas.microsoft.com/office/powerpoint/2010/main" val="219506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303E0-5098-9C74-9026-3FD74EF893D2}"/>
              </a:ext>
            </a:extLst>
          </p:cNvPr>
          <p:cNvSpPr>
            <a:spLocks noGrp="1"/>
          </p:cNvSpPr>
          <p:nvPr>
            <p:ph type="title"/>
          </p:nvPr>
        </p:nvSpPr>
        <p:spPr/>
        <p:txBody>
          <a:bodyPr/>
          <a:lstStyle/>
          <a:p>
            <a:r>
              <a:rPr lang="de-DE" sz="2400" dirty="0">
                <a:solidFill>
                  <a:schemeClr val="tx1"/>
                </a:solidFill>
              </a:rPr>
              <a:t>Dokumentation zu Konzept (Individuell)</a:t>
            </a:r>
          </a:p>
        </p:txBody>
      </p:sp>
      <p:sp>
        <p:nvSpPr>
          <p:cNvPr id="3" name="Inhaltsplatzhalter 2">
            <a:extLst>
              <a:ext uri="{FF2B5EF4-FFF2-40B4-BE49-F238E27FC236}">
                <a16:creationId xmlns:a16="http://schemas.microsoft.com/office/drawing/2014/main" id="{A2AE7C54-FC10-18CA-0D19-3BCB45D20D23}"/>
              </a:ext>
            </a:extLst>
          </p:cNvPr>
          <p:cNvSpPr>
            <a:spLocks noGrp="1"/>
          </p:cNvSpPr>
          <p:nvPr>
            <p:ph idx="1"/>
          </p:nvPr>
        </p:nvSpPr>
        <p:spPr>
          <a:xfrm>
            <a:off x="468000" y="1584000"/>
            <a:ext cx="8426748" cy="679140"/>
          </a:xfrm>
        </p:spPr>
        <p:txBody>
          <a:bodyPr>
            <a:normAutofit fontScale="77500" lnSpcReduction="20000"/>
          </a:bodyPr>
          <a:lstStyle/>
          <a:p>
            <a:r>
              <a:rPr lang="de-DE" b="1" dirty="0"/>
              <a:t>Dokumentation</a:t>
            </a:r>
            <a:r>
              <a:rPr lang="de-DE" dirty="0"/>
              <a:t> der Entwicklung des Medienprodukts als Teil der Prüfungsleistung (75%)</a:t>
            </a:r>
          </a:p>
          <a:p>
            <a:pPr lvl="1"/>
            <a:r>
              <a:rPr lang="de-DE" dirty="0"/>
              <a:t>Jedes Gruppenmitglied schreibt eigene Dokumentation mit eigener Forschungsfrage</a:t>
            </a:r>
          </a:p>
        </p:txBody>
      </p:sp>
      <p:graphicFrame>
        <p:nvGraphicFramePr>
          <p:cNvPr id="4" name="Tabelle 4">
            <a:extLst>
              <a:ext uri="{FF2B5EF4-FFF2-40B4-BE49-F238E27FC236}">
                <a16:creationId xmlns:a16="http://schemas.microsoft.com/office/drawing/2014/main" id="{1237C14A-6EB0-4D5C-A4EA-DB109BDC0956}"/>
              </a:ext>
            </a:extLst>
          </p:cNvPr>
          <p:cNvGraphicFramePr>
            <a:graphicFrameLocks noGrp="1"/>
          </p:cNvGraphicFramePr>
          <p:nvPr>
            <p:extLst>
              <p:ext uri="{D42A27DB-BD31-4B8C-83A1-F6EECF244321}">
                <p14:modId xmlns:p14="http://schemas.microsoft.com/office/powerpoint/2010/main" val="1369435230"/>
              </p:ext>
            </p:extLst>
          </p:nvPr>
        </p:nvGraphicFramePr>
        <p:xfrm>
          <a:off x="663733" y="2202180"/>
          <a:ext cx="8327867" cy="2377440"/>
        </p:xfrm>
        <a:graphic>
          <a:graphicData uri="http://schemas.openxmlformats.org/drawingml/2006/table">
            <a:tbl>
              <a:tblPr firstRow="1" bandRow="1">
                <a:tableStyleId>{5940675A-B579-460E-94D1-54222C63F5DA}</a:tableStyleId>
              </a:tblPr>
              <a:tblGrid>
                <a:gridCol w="2071847">
                  <a:extLst>
                    <a:ext uri="{9D8B030D-6E8A-4147-A177-3AD203B41FA5}">
                      <a16:colId xmlns:a16="http://schemas.microsoft.com/office/drawing/2014/main" val="1882577219"/>
                    </a:ext>
                  </a:extLst>
                </a:gridCol>
                <a:gridCol w="6256020">
                  <a:extLst>
                    <a:ext uri="{9D8B030D-6E8A-4147-A177-3AD203B41FA5}">
                      <a16:colId xmlns:a16="http://schemas.microsoft.com/office/drawing/2014/main" val="2896427631"/>
                    </a:ext>
                  </a:extLst>
                </a:gridCol>
              </a:tblGrid>
              <a:tr h="370840">
                <a:tc>
                  <a:txBody>
                    <a:bodyPr/>
                    <a:lstStyle/>
                    <a:p>
                      <a:r>
                        <a:rPr lang="de-DE" sz="1200" b="1" dirty="0"/>
                        <a:t>Vorbereitungsphase</a:t>
                      </a:r>
                    </a:p>
                    <a:p>
                      <a:r>
                        <a:rPr lang="de-DE" sz="1200" b="1" dirty="0"/>
                        <a:t>Woche 1 - 2</a:t>
                      </a:r>
                    </a:p>
                  </a:txBody>
                  <a:tcPr>
                    <a:solidFill>
                      <a:schemeClr val="bg1"/>
                    </a:solidFill>
                  </a:tcPr>
                </a:tc>
                <a:tc>
                  <a:txBody>
                    <a:bodyPr/>
                    <a:lstStyle/>
                    <a:p>
                      <a:pPr marL="285750" lvl="0" indent="-285750">
                        <a:buFont typeface="Arial" panose="020B0604020202020204" pitchFamily="34" charset="0"/>
                        <a:buChar char="•"/>
                      </a:pPr>
                      <a:r>
                        <a:rPr lang="de-DE" sz="1200" dirty="0"/>
                        <a:t>Informiert durch Vorbereitungsphase in Projektarbeit</a:t>
                      </a:r>
                    </a:p>
                    <a:p>
                      <a:pPr marL="285750" lvl="0" indent="-285750">
                        <a:buFont typeface="Arial" panose="020B0604020202020204" pitchFamily="34" charset="0"/>
                        <a:buChar char="•"/>
                      </a:pPr>
                      <a:r>
                        <a:rPr lang="de-DE" sz="1200" dirty="0"/>
                        <a:t>Individuell erste Gedanken zu möglichen Forschungsfragen machen</a:t>
                      </a:r>
                    </a:p>
                  </a:txBody>
                  <a:tcPr>
                    <a:solidFill>
                      <a:schemeClr val="bg1"/>
                    </a:solidFill>
                  </a:tcPr>
                </a:tc>
                <a:extLst>
                  <a:ext uri="{0D108BD9-81ED-4DB2-BD59-A6C34878D82A}">
                    <a16:rowId xmlns:a16="http://schemas.microsoft.com/office/drawing/2014/main" val="204122060"/>
                  </a:ext>
                </a:extLst>
              </a:tr>
              <a:tr h="370840">
                <a:tc>
                  <a:txBody>
                    <a:bodyPr/>
                    <a:lstStyle/>
                    <a:p>
                      <a:r>
                        <a:rPr lang="de-DE" sz="1200" b="1" dirty="0"/>
                        <a:t>Formulierung</a:t>
                      </a:r>
                    </a:p>
                    <a:p>
                      <a:r>
                        <a:rPr lang="de-DE" sz="1200" b="1" dirty="0"/>
                        <a:t>Woche 3-4</a:t>
                      </a:r>
                    </a:p>
                  </a:txBody>
                  <a:tcPr>
                    <a:solidFill>
                      <a:schemeClr val="bg1"/>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Zusammentragen von Ideen und Absprachen zu Forschungsfragen in den Gruppen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Diskussion von möglichen Forschungsfragen mit anderen Gruppen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Entscheidung zu Forschungsfrage</a:t>
                      </a:r>
                    </a:p>
                  </a:txBody>
                  <a:tcPr>
                    <a:solidFill>
                      <a:schemeClr val="bg1"/>
                    </a:solidFill>
                  </a:tcPr>
                </a:tc>
                <a:extLst>
                  <a:ext uri="{0D108BD9-81ED-4DB2-BD59-A6C34878D82A}">
                    <a16:rowId xmlns:a16="http://schemas.microsoft.com/office/drawing/2014/main" val="2552642753"/>
                  </a:ext>
                </a:extLst>
              </a:tr>
              <a:tr h="370840">
                <a:tc>
                  <a:txBody>
                    <a:bodyPr/>
                    <a:lstStyle/>
                    <a:p>
                      <a:r>
                        <a:rPr lang="de-DE" sz="1200" b="1" dirty="0"/>
                        <a:t>Umsetzungsphase</a:t>
                      </a:r>
                    </a:p>
                    <a:p>
                      <a:r>
                        <a:rPr lang="de-DE" sz="1200" b="1" dirty="0"/>
                        <a:t>Woche 5 - 8</a:t>
                      </a:r>
                    </a:p>
                  </a:txBody>
                  <a:tcPr>
                    <a:solidFill>
                      <a:schemeClr val="bg1"/>
                    </a:solidFill>
                  </a:tcPr>
                </a:tc>
                <a:tc>
                  <a:txBody>
                    <a:bodyPr/>
                    <a:lstStyle/>
                    <a:p>
                      <a:pPr marL="285750" lvl="0" indent="-285750">
                        <a:buFont typeface="Arial" panose="020B0604020202020204" pitchFamily="34" charset="0"/>
                        <a:buChar char="•"/>
                      </a:pPr>
                      <a:r>
                        <a:rPr lang="de-DE" sz="1200" dirty="0"/>
                        <a:t>Expertenrolle für das Thema der eigenen Forschungsfrage in Projektarbeit</a:t>
                      </a:r>
                    </a:p>
                    <a:p>
                      <a:pPr marL="285750" lvl="0" indent="-285750">
                        <a:buFont typeface="Arial" panose="020B0604020202020204" pitchFamily="34" charset="0"/>
                        <a:buChar char="•"/>
                      </a:pPr>
                      <a:r>
                        <a:rPr lang="de-DE" sz="1200" dirty="0"/>
                        <a:t>Einreichung Exposé bis 23.01.25</a:t>
                      </a:r>
                    </a:p>
                    <a:p>
                      <a:pPr marL="285750" lvl="0" indent="-285750">
                        <a:buFont typeface="Arial" panose="020B0604020202020204" pitchFamily="34" charset="0"/>
                        <a:buChar char="•"/>
                      </a:pPr>
                      <a:r>
                        <a:rPr lang="de-DE" sz="1200" dirty="0"/>
                        <a:t>Weiterführende Recherchen zu FF-Thema für Konzeptualisierung &amp; Verfeinerung der Frage</a:t>
                      </a:r>
                    </a:p>
                  </a:txBody>
                  <a:tcPr>
                    <a:solidFill>
                      <a:schemeClr val="bg1"/>
                    </a:solidFill>
                  </a:tcPr>
                </a:tc>
                <a:extLst>
                  <a:ext uri="{0D108BD9-81ED-4DB2-BD59-A6C34878D82A}">
                    <a16:rowId xmlns:a16="http://schemas.microsoft.com/office/drawing/2014/main" val="2168933060"/>
                  </a:ext>
                </a:extLst>
              </a:tr>
              <a:tr h="370840">
                <a:tc>
                  <a:txBody>
                    <a:bodyPr/>
                    <a:lstStyle/>
                    <a:p>
                      <a:r>
                        <a:rPr lang="de-DE" sz="1200" b="1" dirty="0"/>
                        <a:t>Einreichung Dokumentation</a:t>
                      </a:r>
                    </a:p>
                    <a:p>
                      <a:r>
                        <a:rPr lang="de-DE" sz="1200" b="1" dirty="0"/>
                        <a:t>09.03.2025</a:t>
                      </a:r>
                    </a:p>
                  </a:txBody>
                  <a:tcPr>
                    <a:solidFill>
                      <a:schemeClr val="bg1"/>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Individuelle Einreichung in Form einer textbasierten Dokumentation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Fokus auf eigene Forschungsfrage für individuelle Dokumentation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dirty="0"/>
                        <a:t>Bewertungskriterien s. Folie</a:t>
                      </a:r>
                    </a:p>
                  </a:txBody>
                  <a:tcPr>
                    <a:solidFill>
                      <a:schemeClr val="bg1"/>
                    </a:solidFill>
                  </a:tcPr>
                </a:tc>
                <a:extLst>
                  <a:ext uri="{0D108BD9-81ED-4DB2-BD59-A6C34878D82A}">
                    <a16:rowId xmlns:a16="http://schemas.microsoft.com/office/drawing/2014/main" val="2778290154"/>
                  </a:ext>
                </a:extLst>
              </a:tr>
            </a:tbl>
          </a:graphicData>
        </a:graphic>
      </p:graphicFrame>
    </p:spTree>
    <p:extLst>
      <p:ext uri="{BB962C8B-B14F-4D97-AF65-F5344CB8AC3E}">
        <p14:creationId xmlns:p14="http://schemas.microsoft.com/office/powerpoint/2010/main" val="3653774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72A8F-1AC4-DFA2-0475-86C9ADF7815B}"/>
              </a:ext>
            </a:extLst>
          </p:cNvPr>
          <p:cNvSpPr>
            <a:spLocks noGrp="1"/>
          </p:cNvSpPr>
          <p:nvPr>
            <p:ph type="title"/>
          </p:nvPr>
        </p:nvSpPr>
        <p:spPr/>
        <p:txBody>
          <a:bodyPr/>
          <a:lstStyle/>
          <a:p>
            <a:r>
              <a:rPr lang="de-DE" dirty="0"/>
              <a:t>Nutzung von </a:t>
            </a:r>
            <a:r>
              <a:rPr lang="de-DE" dirty="0" err="1"/>
              <a:t>ChatGPT</a:t>
            </a:r>
            <a:r>
              <a:rPr lang="de-DE" dirty="0"/>
              <a:t> und KI bei der Prüfungsleistung</a:t>
            </a:r>
            <a:endParaRPr lang="en-GB" dirty="0"/>
          </a:p>
        </p:txBody>
      </p:sp>
      <p:sp>
        <p:nvSpPr>
          <p:cNvPr id="3" name="Inhaltsplatzhalter 2">
            <a:extLst>
              <a:ext uri="{FF2B5EF4-FFF2-40B4-BE49-F238E27FC236}">
                <a16:creationId xmlns:a16="http://schemas.microsoft.com/office/drawing/2014/main" id="{B1CEBC0C-3665-12DE-4A5E-6489D1B226FE}"/>
              </a:ext>
            </a:extLst>
          </p:cNvPr>
          <p:cNvSpPr>
            <a:spLocks noGrp="1"/>
          </p:cNvSpPr>
          <p:nvPr>
            <p:ph idx="1"/>
          </p:nvPr>
        </p:nvSpPr>
        <p:spPr/>
        <p:txBody>
          <a:bodyPr>
            <a:normAutofit lnSpcReduction="10000"/>
          </a:bodyPr>
          <a:lstStyle/>
          <a:p>
            <a:r>
              <a:rPr lang="de-DE" dirty="0">
                <a:effectLst/>
              </a:rPr>
              <a:t>Nutzung von </a:t>
            </a:r>
            <a:r>
              <a:rPr lang="de-DE" dirty="0" err="1">
                <a:effectLst/>
              </a:rPr>
              <a:t>ChatGPT</a:t>
            </a:r>
            <a:r>
              <a:rPr lang="de-DE" dirty="0">
                <a:effectLst/>
              </a:rPr>
              <a:t> und anderen KI-basierten Anwendungen zur Text- und Bildgenerierung</a:t>
            </a:r>
          </a:p>
          <a:p>
            <a:r>
              <a:rPr lang="de-DE" dirty="0">
                <a:effectLst/>
              </a:rPr>
              <a:t>Grundsätzlich gilt </a:t>
            </a:r>
            <a:r>
              <a:rPr lang="de-DE" dirty="0">
                <a:effectLst/>
                <a:sym typeface="Wingdings" panose="05000000000000000000" pitchFamily="2" charset="2"/>
              </a:rPr>
              <a:t></a:t>
            </a:r>
            <a:r>
              <a:rPr lang="de-DE" dirty="0">
                <a:effectLst/>
              </a:rPr>
              <a:t> Als Verfasser: in einer wissenschaftlichen Hausarbeit müssen Sie jede Information sowie jede Quelle Ihrer Arbeit selbst kennen und überprüft haben.</a:t>
            </a:r>
          </a:p>
          <a:p>
            <a:r>
              <a:rPr lang="de-DE" dirty="0">
                <a:effectLst/>
              </a:rPr>
              <a:t>Die Nutzung KI-basierter Anwendungen ist in </a:t>
            </a:r>
            <a:r>
              <a:rPr lang="de-DE" b="1" dirty="0">
                <a:effectLst/>
              </a:rPr>
              <a:t>unterstützender Funktion </a:t>
            </a:r>
            <a:r>
              <a:rPr lang="de-DE" dirty="0">
                <a:effectLst/>
              </a:rPr>
              <a:t>durchaus möglich. Die Übernahme ganzer Sätze oder gar Textabschnitte wird jedoch nicht empfohlen außer sie selbst bilden einen Teil des Forschungsgegenstandes. In jedem Fall müssen alle so </a:t>
            </a:r>
            <a:r>
              <a:rPr lang="de-DE" b="1" dirty="0">
                <a:effectLst/>
              </a:rPr>
              <a:t>generierten Informationen kenntlich</a:t>
            </a:r>
            <a:r>
              <a:rPr lang="de-DE" dirty="0">
                <a:effectLst/>
              </a:rPr>
              <a:t> gemacht werden, da sie ansonsten als </a:t>
            </a:r>
            <a:r>
              <a:rPr lang="de-DE" b="1" dirty="0">
                <a:effectLst/>
              </a:rPr>
              <a:t>Plagiat</a:t>
            </a:r>
            <a:r>
              <a:rPr lang="de-DE" dirty="0">
                <a:effectLst/>
              </a:rPr>
              <a:t> gelten. </a:t>
            </a:r>
            <a:r>
              <a:rPr lang="de-DE" dirty="0">
                <a:effectLst/>
                <a:sym typeface="Wingdings" panose="05000000000000000000" pitchFamily="2" charset="2"/>
              </a:rPr>
              <a:t> Explizit heißt das (s. nächste Seite) </a:t>
            </a:r>
            <a:endParaRPr lang="de-DE" dirty="0">
              <a:effectLst/>
            </a:endParaRPr>
          </a:p>
        </p:txBody>
      </p:sp>
    </p:spTree>
    <p:extLst>
      <p:ext uri="{BB962C8B-B14F-4D97-AF65-F5344CB8AC3E}">
        <p14:creationId xmlns:p14="http://schemas.microsoft.com/office/powerpoint/2010/main" val="3138403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DFDA91-CE75-414A-B987-F4EEF9393B49}"/>
              </a:ext>
            </a:extLst>
          </p:cNvPr>
          <p:cNvSpPr>
            <a:spLocks noGrp="1"/>
          </p:cNvSpPr>
          <p:nvPr>
            <p:ph type="title"/>
          </p:nvPr>
        </p:nvSpPr>
        <p:spPr/>
        <p:txBody>
          <a:bodyPr/>
          <a:lstStyle/>
          <a:p>
            <a:r>
              <a:rPr lang="de-DE" dirty="0"/>
              <a:t>Nutzung von </a:t>
            </a:r>
            <a:r>
              <a:rPr lang="de-DE" dirty="0" err="1"/>
              <a:t>ChatGPT</a:t>
            </a:r>
            <a:r>
              <a:rPr lang="de-DE" dirty="0"/>
              <a:t> und KI bei der Prüfungsleistung</a:t>
            </a:r>
          </a:p>
        </p:txBody>
      </p:sp>
      <p:sp>
        <p:nvSpPr>
          <p:cNvPr id="3" name="Inhaltsplatzhalter 2">
            <a:extLst>
              <a:ext uri="{FF2B5EF4-FFF2-40B4-BE49-F238E27FC236}">
                <a16:creationId xmlns:a16="http://schemas.microsoft.com/office/drawing/2014/main" id="{441EC542-FECA-46BE-A285-84114E850A0E}"/>
              </a:ext>
            </a:extLst>
          </p:cNvPr>
          <p:cNvSpPr>
            <a:spLocks noGrp="1"/>
          </p:cNvSpPr>
          <p:nvPr>
            <p:ph idx="1"/>
          </p:nvPr>
        </p:nvSpPr>
        <p:spPr>
          <a:xfrm>
            <a:off x="468000" y="1583999"/>
            <a:ext cx="8426748" cy="3303589"/>
          </a:xfrm>
        </p:spPr>
        <p:txBody>
          <a:bodyPr>
            <a:normAutofit lnSpcReduction="10000"/>
          </a:bodyPr>
          <a:lstStyle/>
          <a:p>
            <a:r>
              <a:rPr lang="de-DE" dirty="0"/>
              <a:t>Geben Sie die jeweilige KI inklusive Versionsnummer als Quelle an und hinterlegen Sie, wenn zutreffend, das </a:t>
            </a:r>
            <a:r>
              <a:rPr lang="de-DE" dirty="0" err="1"/>
              <a:t>ChatGPT</a:t>
            </a:r>
            <a:r>
              <a:rPr lang="de-DE" dirty="0"/>
              <a:t>-Protokoll. Daraus muss hervorgehen:</a:t>
            </a:r>
          </a:p>
          <a:p>
            <a:pPr lvl="1"/>
            <a:r>
              <a:rPr lang="de-DE" dirty="0"/>
              <a:t>welche Fragen Sie an die KI gestellt haben,</a:t>
            </a:r>
          </a:p>
          <a:p>
            <a:pPr lvl="1"/>
            <a:r>
              <a:rPr lang="de-DE" dirty="0"/>
              <a:t>welche KI-Version Sie genutzt haben.</a:t>
            </a:r>
          </a:p>
          <a:p>
            <a:r>
              <a:rPr lang="de-DE" dirty="0"/>
              <a:t>Ergänzen Sie in Ihrer eidesstaatlichen Erklärung, dass Sie eine KI zur Bearbeitung der Aufgaben herangezogen haben.</a:t>
            </a:r>
          </a:p>
          <a:p>
            <a:pPr rtl="0">
              <a:buFont typeface="Arial" panose="020B0604020202020204" pitchFamily="34" charset="0"/>
              <a:buChar char="•"/>
            </a:pPr>
            <a:r>
              <a:rPr lang="de-DE" dirty="0">
                <a:effectLst/>
              </a:rPr>
              <a:t>Übersicht: </a:t>
            </a:r>
            <a:r>
              <a:rPr lang="de-DE" dirty="0" err="1">
                <a:effectLst/>
              </a:rPr>
              <a:t>ChatGPT</a:t>
            </a:r>
            <a:r>
              <a:rPr lang="de-DE" dirty="0">
                <a:effectLst/>
              </a:rPr>
              <a:t> und Co. in der Hochschullehre: </a:t>
            </a:r>
            <a:r>
              <a:rPr lang="de-DE" dirty="0">
                <a:hlinkClick r:id="rId2" tooltip="https://www.uni-potsdam.de/de/e-assessment/e-assessment/ki-in-der-hochschullehre"/>
              </a:rPr>
              <a:t>https://www.uni-potsdam.de/de/e-assessment/e-assessment/ki-in-der-hochschullehre</a:t>
            </a:r>
            <a:endParaRPr lang="de-DE" dirty="0"/>
          </a:p>
          <a:p>
            <a:pPr rtl="0">
              <a:buFont typeface="Arial" panose="020B0604020202020204" pitchFamily="34" charset="0"/>
              <a:buChar char="•"/>
            </a:pPr>
            <a:r>
              <a:rPr lang="de-DE" dirty="0">
                <a:effectLst/>
              </a:rPr>
              <a:t>APA – </a:t>
            </a:r>
            <a:r>
              <a:rPr lang="de-DE" dirty="0" err="1">
                <a:effectLst/>
              </a:rPr>
              <a:t>How</a:t>
            </a:r>
            <a:r>
              <a:rPr lang="de-DE" dirty="0">
                <a:effectLst/>
              </a:rPr>
              <a:t> </a:t>
            </a:r>
            <a:r>
              <a:rPr lang="de-DE" dirty="0" err="1">
                <a:effectLst/>
              </a:rPr>
              <a:t>to</a:t>
            </a:r>
            <a:r>
              <a:rPr lang="de-DE" dirty="0">
                <a:effectLst/>
              </a:rPr>
              <a:t> </a:t>
            </a:r>
            <a:r>
              <a:rPr lang="de-DE" dirty="0" err="1">
                <a:effectLst/>
              </a:rPr>
              <a:t>cite</a:t>
            </a:r>
            <a:r>
              <a:rPr lang="de-DE" dirty="0">
                <a:effectLst/>
              </a:rPr>
              <a:t> </a:t>
            </a:r>
            <a:r>
              <a:rPr lang="de-DE" dirty="0" err="1">
                <a:effectLst/>
              </a:rPr>
              <a:t>ChatGPT</a:t>
            </a:r>
            <a:r>
              <a:rPr lang="de-DE" dirty="0">
                <a:effectLst/>
              </a:rPr>
              <a:t>: </a:t>
            </a:r>
            <a:r>
              <a:rPr lang="de-DE" dirty="0">
                <a:hlinkClick r:id="rId3" tooltip="https://apastyle.apa.org/blog/how-to-cite-chatgpt"/>
              </a:rPr>
              <a:t>https://apastyle.apa.org/blog/how-to-cite-chatgpt</a:t>
            </a:r>
            <a:endParaRPr lang="de-DE" dirty="0"/>
          </a:p>
        </p:txBody>
      </p:sp>
    </p:spTree>
    <p:extLst>
      <p:ext uri="{BB962C8B-B14F-4D97-AF65-F5344CB8AC3E}">
        <p14:creationId xmlns:p14="http://schemas.microsoft.com/office/powerpoint/2010/main" val="241320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8E6AE-88D5-1ACE-86C9-51FDB86164D1}"/>
              </a:ext>
            </a:extLst>
          </p:cNvPr>
          <p:cNvSpPr>
            <a:spLocks noGrp="1"/>
          </p:cNvSpPr>
          <p:nvPr>
            <p:ph type="ctrTitle"/>
          </p:nvPr>
        </p:nvSpPr>
        <p:spPr/>
        <p:txBody>
          <a:bodyPr/>
          <a:lstStyle/>
          <a:p>
            <a:r>
              <a:rPr lang="de-DE" dirty="0"/>
              <a:t>Wissenschaftliches Arbeiten</a:t>
            </a:r>
            <a:endParaRPr lang="en-GB" dirty="0"/>
          </a:p>
        </p:txBody>
      </p:sp>
      <p:sp>
        <p:nvSpPr>
          <p:cNvPr id="3" name="Textplatzhalter 2">
            <a:extLst>
              <a:ext uri="{FF2B5EF4-FFF2-40B4-BE49-F238E27FC236}">
                <a16:creationId xmlns:a16="http://schemas.microsoft.com/office/drawing/2014/main" id="{EB80D42A-6166-3B64-D4F0-F7927BF1A5A9}"/>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337392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7FD81-590C-C6C7-6E0B-CBBBD3565571}"/>
              </a:ext>
            </a:extLst>
          </p:cNvPr>
          <p:cNvSpPr>
            <a:spLocks noGrp="1"/>
          </p:cNvSpPr>
          <p:nvPr>
            <p:ph type="title"/>
          </p:nvPr>
        </p:nvSpPr>
        <p:spPr/>
        <p:txBody>
          <a:bodyPr/>
          <a:lstStyle/>
          <a:p>
            <a:r>
              <a:rPr lang="de-DE" dirty="0"/>
              <a:t>Kennenlernen</a:t>
            </a:r>
          </a:p>
        </p:txBody>
      </p:sp>
      <p:sp>
        <p:nvSpPr>
          <p:cNvPr id="3" name="Inhaltsplatzhalter 2">
            <a:extLst>
              <a:ext uri="{FF2B5EF4-FFF2-40B4-BE49-F238E27FC236}">
                <a16:creationId xmlns:a16="http://schemas.microsoft.com/office/drawing/2014/main" id="{EC567C55-61A1-DF56-0093-737DE441A387}"/>
              </a:ext>
            </a:extLst>
          </p:cNvPr>
          <p:cNvSpPr>
            <a:spLocks noGrp="1"/>
          </p:cNvSpPr>
          <p:nvPr>
            <p:ph idx="1"/>
          </p:nvPr>
        </p:nvSpPr>
        <p:spPr>
          <a:xfrm>
            <a:off x="468000" y="1584000"/>
            <a:ext cx="7988177" cy="3261915"/>
          </a:xfrm>
        </p:spPr>
        <p:txBody>
          <a:bodyPr>
            <a:normAutofit/>
          </a:bodyPr>
          <a:lstStyle/>
          <a:p>
            <a:pPr marL="0" indent="0">
              <a:buNone/>
            </a:pPr>
            <a:r>
              <a:rPr lang="de-DE" sz="2000" dirty="0"/>
              <a:t>Felix Reuth</a:t>
            </a:r>
          </a:p>
          <a:p>
            <a:r>
              <a:rPr lang="de-DE" sz="1800" dirty="0" err="1"/>
              <a:t>B.Ed</a:t>
            </a:r>
            <a:r>
              <a:rPr lang="de-DE" sz="1800" dirty="0"/>
              <a:t>. &amp; </a:t>
            </a:r>
            <a:r>
              <a:rPr lang="de-DE" sz="1800" dirty="0" err="1"/>
              <a:t>M.Ed</a:t>
            </a:r>
            <a:r>
              <a:rPr lang="de-DE" sz="1800" dirty="0"/>
              <a:t>. an der UP für die Fächer English &amp; Geschichte</a:t>
            </a:r>
          </a:p>
          <a:p>
            <a:r>
              <a:rPr lang="de-DE" sz="1800" dirty="0"/>
              <a:t>Aktuell: Wissenschaftlicher Mitarbeiter an der UP</a:t>
            </a:r>
          </a:p>
          <a:p>
            <a:endParaRPr lang="de-DE" sz="400" dirty="0"/>
          </a:p>
          <a:p>
            <a:pPr marL="0" indent="0">
              <a:buNone/>
            </a:pPr>
            <a:r>
              <a:rPr lang="de-DE" sz="2000" dirty="0"/>
              <a:t>Forschungsschwerpunkte</a:t>
            </a:r>
          </a:p>
          <a:p>
            <a:r>
              <a:rPr lang="de-DE" sz="1800" dirty="0"/>
              <a:t>Feedback mit Generativer KI </a:t>
            </a:r>
          </a:p>
          <a:p>
            <a:r>
              <a:rPr lang="de-DE" sz="1800" dirty="0"/>
              <a:t>Generative Chatbots </a:t>
            </a:r>
          </a:p>
        </p:txBody>
      </p:sp>
      <p:sp>
        <p:nvSpPr>
          <p:cNvPr id="7" name="Textfeld 6">
            <a:extLst>
              <a:ext uri="{FF2B5EF4-FFF2-40B4-BE49-F238E27FC236}">
                <a16:creationId xmlns:a16="http://schemas.microsoft.com/office/drawing/2014/main" id="{154334AE-0B1F-1199-937E-3C9D0C614761}"/>
              </a:ext>
            </a:extLst>
          </p:cNvPr>
          <p:cNvSpPr txBox="1"/>
          <p:nvPr/>
        </p:nvSpPr>
        <p:spPr>
          <a:xfrm>
            <a:off x="6606247" y="3299002"/>
            <a:ext cx="2501026" cy="1323439"/>
          </a:xfrm>
          <a:prstGeom prst="rect">
            <a:avLst/>
          </a:prstGeom>
          <a:noFill/>
        </p:spPr>
        <p:txBody>
          <a:bodyPr wrap="square" rtlCol="0">
            <a:spAutoFit/>
          </a:bodyPr>
          <a:lstStyle/>
          <a:p>
            <a:r>
              <a:rPr lang="de-DE" sz="1200" b="1" dirty="0"/>
              <a:t>Kontakt:</a:t>
            </a:r>
          </a:p>
          <a:p>
            <a:r>
              <a:rPr lang="de-DE" sz="1200" dirty="0">
                <a:hlinkClick r:id="rId2"/>
              </a:rPr>
              <a:t>reuth@uni-potsdam.de</a:t>
            </a:r>
            <a:r>
              <a:rPr lang="de-DE" sz="1200" dirty="0"/>
              <a:t> </a:t>
            </a:r>
          </a:p>
          <a:p>
            <a:r>
              <a:rPr lang="de-DE" sz="1200" dirty="0">
                <a:solidFill>
                  <a:srgbClr val="000000"/>
                </a:solidFill>
                <a:effectLst/>
                <a:latin typeface="Calibri" panose="020F0502020204030204" pitchFamily="34" charset="0"/>
                <a:ea typeface="Calibri" panose="020F0502020204030204" pitchFamily="34" charset="0"/>
              </a:rPr>
              <a:t>Haus 24, Raum 2.56</a:t>
            </a:r>
            <a:endParaRPr lang="de-DE" sz="1200" dirty="0">
              <a:solidFill>
                <a:srgbClr val="000000"/>
              </a:solidFill>
              <a:latin typeface="Calibri" panose="020F0502020204030204" pitchFamily="34" charset="0"/>
              <a:ea typeface="Calibri" panose="020F0502020204030204" pitchFamily="34" charset="0"/>
            </a:endParaRPr>
          </a:p>
          <a:p>
            <a:endParaRPr lang="de-DE" sz="400" dirty="0">
              <a:effectLst/>
              <a:latin typeface="Calibri" panose="020F0502020204030204" pitchFamily="34" charset="0"/>
              <a:ea typeface="Calibri" panose="020F0502020204030204" pitchFamily="34" charset="0"/>
            </a:endParaRPr>
          </a:p>
          <a:p>
            <a:r>
              <a:rPr lang="de-DE" sz="1200" dirty="0">
                <a:solidFill>
                  <a:srgbClr val="000000"/>
                </a:solidFill>
                <a:effectLst/>
                <a:latin typeface="Calibri" panose="020F0502020204030204" pitchFamily="34" charset="0"/>
                <a:ea typeface="Calibri" panose="020F0502020204030204" pitchFamily="34" charset="0"/>
              </a:rPr>
              <a:t>Karl-Liebknecht-Str. 24-25</a:t>
            </a:r>
            <a:endParaRPr lang="de-DE" sz="1200" dirty="0">
              <a:effectLst/>
              <a:latin typeface="Calibri" panose="020F0502020204030204" pitchFamily="34" charset="0"/>
              <a:ea typeface="Calibri" panose="020F0502020204030204" pitchFamily="34" charset="0"/>
            </a:endParaRPr>
          </a:p>
          <a:p>
            <a:r>
              <a:rPr lang="de-DE" sz="1200" dirty="0">
                <a:solidFill>
                  <a:srgbClr val="000000"/>
                </a:solidFill>
                <a:effectLst/>
                <a:latin typeface="Calibri" panose="020F0502020204030204" pitchFamily="34" charset="0"/>
                <a:ea typeface="Calibri" panose="020F0502020204030204" pitchFamily="34" charset="0"/>
              </a:rPr>
              <a:t>14476 Potsdam</a:t>
            </a:r>
          </a:p>
          <a:p>
            <a:endParaRPr lang="de-DE" sz="400" dirty="0">
              <a:solidFill>
                <a:srgbClr val="000000"/>
              </a:solidFill>
              <a:latin typeface="Calibri" panose="020F0502020204030204" pitchFamily="34" charset="0"/>
              <a:ea typeface="Calibri" panose="020F0502020204030204" pitchFamily="34" charset="0"/>
            </a:endParaRPr>
          </a:p>
          <a:p>
            <a:r>
              <a:rPr lang="de-DE" sz="1200" dirty="0">
                <a:solidFill>
                  <a:srgbClr val="000000"/>
                </a:solidFill>
                <a:latin typeface="Calibri" panose="020F0502020204030204" pitchFamily="34" charset="0"/>
              </a:rPr>
              <a:t>Termine nach Absprache</a:t>
            </a:r>
            <a:endParaRPr lang="de-DE" sz="1200" dirty="0"/>
          </a:p>
        </p:txBody>
      </p:sp>
      <p:pic>
        <p:nvPicPr>
          <p:cNvPr id="5" name="Grafik 4">
            <a:extLst>
              <a:ext uri="{FF2B5EF4-FFF2-40B4-BE49-F238E27FC236}">
                <a16:creationId xmlns:a16="http://schemas.microsoft.com/office/drawing/2014/main" id="{303542E1-8CD4-4E63-8C12-D490AB35AD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6068" y="558623"/>
            <a:ext cx="1929295" cy="2571750"/>
          </a:xfrm>
          <a:prstGeom prst="rect">
            <a:avLst/>
          </a:prstGeom>
        </p:spPr>
      </p:pic>
    </p:spTree>
    <p:extLst>
      <p:ext uri="{BB962C8B-B14F-4D97-AF65-F5344CB8AC3E}">
        <p14:creationId xmlns:p14="http://schemas.microsoft.com/office/powerpoint/2010/main" val="3725128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74C677-41F4-1268-925B-F661A878449F}"/>
              </a:ext>
            </a:extLst>
          </p:cNvPr>
          <p:cNvSpPr>
            <a:spLocks noGrp="1"/>
          </p:cNvSpPr>
          <p:nvPr>
            <p:ph type="title"/>
          </p:nvPr>
        </p:nvSpPr>
        <p:spPr/>
        <p:txBody>
          <a:bodyPr/>
          <a:lstStyle/>
          <a:p>
            <a:r>
              <a:rPr lang="de-DE" dirty="0"/>
              <a:t>Weiterführende Informationen</a:t>
            </a:r>
            <a:endParaRPr lang="en-GB" dirty="0"/>
          </a:p>
        </p:txBody>
      </p:sp>
      <p:sp>
        <p:nvSpPr>
          <p:cNvPr id="3" name="Inhaltsplatzhalter 2">
            <a:extLst>
              <a:ext uri="{FF2B5EF4-FFF2-40B4-BE49-F238E27FC236}">
                <a16:creationId xmlns:a16="http://schemas.microsoft.com/office/drawing/2014/main" id="{ADCE5D6B-9699-7849-408F-53D5C2ED9C57}"/>
              </a:ext>
            </a:extLst>
          </p:cNvPr>
          <p:cNvSpPr>
            <a:spLocks noGrp="1"/>
          </p:cNvSpPr>
          <p:nvPr>
            <p:ph idx="1"/>
          </p:nvPr>
        </p:nvSpPr>
        <p:spPr>
          <a:xfrm>
            <a:off x="468000" y="1584000"/>
            <a:ext cx="3416177" cy="3193268"/>
          </a:xfrm>
        </p:spPr>
        <p:txBody>
          <a:bodyPr/>
          <a:lstStyle/>
          <a:p>
            <a:r>
              <a:rPr lang="en-GB" dirty="0">
                <a:hlinkClick r:id="rId2"/>
              </a:rPr>
              <a:t>https://www.ulb.uni-muenster.de/lotse/literatursuche/index.html</a:t>
            </a:r>
            <a:endParaRPr lang="en-GB" dirty="0"/>
          </a:p>
          <a:p>
            <a:r>
              <a:rPr lang="en-GB" dirty="0">
                <a:hlinkClick r:id="rId3"/>
              </a:rPr>
              <a:t>https://link.springer.com/book/10.1007/978-3-662-62548-4</a:t>
            </a:r>
            <a:endParaRPr lang="en-GB" dirty="0"/>
          </a:p>
          <a:p>
            <a:endParaRPr lang="en-GB" dirty="0"/>
          </a:p>
        </p:txBody>
      </p:sp>
      <p:pic>
        <p:nvPicPr>
          <p:cNvPr id="7" name="Grafik 6">
            <a:extLst>
              <a:ext uri="{FF2B5EF4-FFF2-40B4-BE49-F238E27FC236}">
                <a16:creationId xmlns:a16="http://schemas.microsoft.com/office/drawing/2014/main" id="{49E85647-045C-3256-7CA1-B5A0DAF647D6}"/>
              </a:ext>
            </a:extLst>
          </p:cNvPr>
          <p:cNvPicPr>
            <a:picLocks noChangeAspect="1"/>
          </p:cNvPicPr>
          <p:nvPr/>
        </p:nvPicPr>
        <p:blipFill>
          <a:blip r:embed="rId4"/>
          <a:stretch>
            <a:fillRect/>
          </a:stretch>
        </p:blipFill>
        <p:spPr>
          <a:xfrm>
            <a:off x="4037925" y="1584000"/>
            <a:ext cx="4856822" cy="30991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3071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8E6AE-88D5-1ACE-86C9-51FDB86164D1}"/>
              </a:ext>
            </a:extLst>
          </p:cNvPr>
          <p:cNvSpPr>
            <a:spLocks noGrp="1"/>
          </p:cNvSpPr>
          <p:nvPr>
            <p:ph type="ctrTitle"/>
          </p:nvPr>
        </p:nvSpPr>
        <p:spPr/>
        <p:txBody>
          <a:bodyPr/>
          <a:lstStyle/>
          <a:p>
            <a:r>
              <a:rPr lang="de-DE" dirty="0"/>
              <a:t>Kennenlernen</a:t>
            </a:r>
            <a:endParaRPr lang="en-GB" dirty="0"/>
          </a:p>
        </p:txBody>
      </p:sp>
      <p:sp>
        <p:nvSpPr>
          <p:cNvPr id="3" name="Textplatzhalter 2">
            <a:extLst>
              <a:ext uri="{FF2B5EF4-FFF2-40B4-BE49-F238E27FC236}">
                <a16:creationId xmlns:a16="http://schemas.microsoft.com/office/drawing/2014/main" id="{EB80D42A-6166-3B64-D4F0-F7927BF1A5A9}"/>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407115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4EE9AB-8298-4DB1-98CE-3F47A4AFBEC1}"/>
              </a:ext>
            </a:extLst>
          </p:cNvPr>
          <p:cNvSpPr>
            <a:spLocks noGrp="1"/>
          </p:cNvSpPr>
          <p:nvPr>
            <p:ph type="title"/>
          </p:nvPr>
        </p:nvSpPr>
        <p:spPr/>
        <p:txBody>
          <a:bodyPr/>
          <a:lstStyle/>
          <a:p>
            <a:r>
              <a:rPr lang="de-DE" dirty="0"/>
              <a:t>WARMUP – Digitale Selfies</a:t>
            </a:r>
          </a:p>
        </p:txBody>
      </p:sp>
      <p:sp>
        <p:nvSpPr>
          <p:cNvPr id="3" name="Inhaltsplatzhalter 2">
            <a:extLst>
              <a:ext uri="{FF2B5EF4-FFF2-40B4-BE49-F238E27FC236}">
                <a16:creationId xmlns:a16="http://schemas.microsoft.com/office/drawing/2014/main" id="{93D1B8E3-8829-42C4-B5AE-D9AB780DF15E}"/>
              </a:ext>
            </a:extLst>
          </p:cNvPr>
          <p:cNvSpPr>
            <a:spLocks noGrp="1"/>
          </p:cNvSpPr>
          <p:nvPr>
            <p:ph idx="1"/>
          </p:nvPr>
        </p:nvSpPr>
        <p:spPr/>
        <p:txBody>
          <a:bodyPr/>
          <a:lstStyle/>
          <a:p>
            <a:pPr marL="0" indent="0" algn="l">
              <a:buNone/>
            </a:pPr>
            <a:r>
              <a:rPr lang="de-DE" b="1" i="0" dirty="0">
                <a:solidFill>
                  <a:srgbClr val="000000"/>
                </a:solidFill>
                <a:effectLst/>
                <a:latin typeface="Helvetica" panose="020B0604020202020204" pitchFamily="34" charset="0"/>
              </a:rPr>
              <a:t>Phase 1 (individuell, 5 Minuten)</a:t>
            </a:r>
            <a:endParaRPr lang="de-DE" b="0" i="0" dirty="0">
              <a:solidFill>
                <a:srgbClr val="000000"/>
              </a:solidFill>
              <a:effectLst/>
              <a:latin typeface="Helvetica" panose="020B0604020202020204" pitchFamily="34" charset="0"/>
            </a:endParaRPr>
          </a:p>
          <a:p>
            <a:pPr algn="l"/>
            <a:r>
              <a:rPr lang="de-DE" b="0" i="0" dirty="0">
                <a:solidFill>
                  <a:srgbClr val="000000"/>
                </a:solidFill>
                <a:effectLst/>
                <a:latin typeface="Helvetica" panose="020B0604020202020204" pitchFamily="34" charset="0"/>
              </a:rPr>
              <a:t>Erstellen Sie – analog – ein kreatives ”Selfie” von sich. Zeichnen oder beschreiben Sie sich und stellen Sie dabei einen Bezug zu Ihrer digitalen Identität oder Ihrer Wahrnehmung der digitalen Welt her. Nutzen Sie dafür Papier (Din A5) und Stift.</a:t>
            </a:r>
          </a:p>
          <a:p>
            <a:endParaRPr lang="de-DE" dirty="0"/>
          </a:p>
        </p:txBody>
      </p:sp>
    </p:spTree>
    <p:extLst>
      <p:ext uri="{BB962C8B-B14F-4D97-AF65-F5344CB8AC3E}">
        <p14:creationId xmlns:p14="http://schemas.microsoft.com/office/powerpoint/2010/main" val="42180479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CA70B-D1FC-4034-A85E-769D85F513D9}"/>
              </a:ext>
            </a:extLst>
          </p:cNvPr>
          <p:cNvSpPr>
            <a:spLocks noGrp="1"/>
          </p:cNvSpPr>
          <p:nvPr>
            <p:ph type="title"/>
          </p:nvPr>
        </p:nvSpPr>
        <p:spPr/>
        <p:txBody>
          <a:bodyPr/>
          <a:lstStyle/>
          <a:p>
            <a:r>
              <a:rPr lang="de-DE" dirty="0"/>
              <a:t>WARMUP – Digitale Selfies</a:t>
            </a:r>
          </a:p>
        </p:txBody>
      </p:sp>
      <p:sp>
        <p:nvSpPr>
          <p:cNvPr id="3" name="Inhaltsplatzhalter 2">
            <a:extLst>
              <a:ext uri="{FF2B5EF4-FFF2-40B4-BE49-F238E27FC236}">
                <a16:creationId xmlns:a16="http://schemas.microsoft.com/office/drawing/2014/main" id="{3671A349-1D11-46C3-995E-DC6B2FAB9B4C}"/>
              </a:ext>
            </a:extLst>
          </p:cNvPr>
          <p:cNvSpPr>
            <a:spLocks noGrp="1"/>
          </p:cNvSpPr>
          <p:nvPr>
            <p:ph idx="1"/>
          </p:nvPr>
        </p:nvSpPr>
        <p:spPr/>
        <p:txBody>
          <a:bodyPr/>
          <a:lstStyle/>
          <a:p>
            <a:pPr marL="0" indent="0" algn="l">
              <a:buNone/>
            </a:pPr>
            <a:r>
              <a:rPr lang="de-DE" b="1" i="0" dirty="0">
                <a:solidFill>
                  <a:srgbClr val="000000"/>
                </a:solidFill>
                <a:effectLst/>
                <a:latin typeface="Helvetica" panose="020B0604020202020204" pitchFamily="34" charset="0"/>
              </a:rPr>
              <a:t>Phase 2 (Paare, 2 x 1 Minute)</a:t>
            </a:r>
            <a:endParaRPr lang="de-DE" b="0" i="0" dirty="0">
              <a:solidFill>
                <a:srgbClr val="000000"/>
              </a:solidFill>
              <a:effectLst/>
              <a:latin typeface="Helvetica" panose="020B0604020202020204" pitchFamily="34" charset="0"/>
            </a:endParaRPr>
          </a:p>
          <a:p>
            <a:pPr algn="l"/>
            <a:r>
              <a:rPr lang="de-DE" b="0" i="0" dirty="0">
                <a:solidFill>
                  <a:srgbClr val="000000"/>
                </a:solidFill>
                <a:effectLst/>
                <a:latin typeface="Helvetica" panose="020B0604020202020204" pitchFamily="34" charset="0"/>
              </a:rPr>
              <a:t>Bilden Sie Paare und stellen Sie sich gegenseitig Ihre Selfies vor. Merken Sie sich die Merkmale ihres Gegenübers, sodass Sie für Phase 3 in der Lage sind Ihren Partner / Ihre Partnerin vorzustellen.</a:t>
            </a:r>
          </a:p>
          <a:p>
            <a:endParaRPr lang="de-DE" dirty="0"/>
          </a:p>
        </p:txBody>
      </p:sp>
    </p:spTree>
    <p:extLst>
      <p:ext uri="{BB962C8B-B14F-4D97-AF65-F5344CB8AC3E}">
        <p14:creationId xmlns:p14="http://schemas.microsoft.com/office/powerpoint/2010/main" val="975192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CA70B-D1FC-4034-A85E-769D85F513D9}"/>
              </a:ext>
            </a:extLst>
          </p:cNvPr>
          <p:cNvSpPr>
            <a:spLocks noGrp="1"/>
          </p:cNvSpPr>
          <p:nvPr>
            <p:ph type="title"/>
          </p:nvPr>
        </p:nvSpPr>
        <p:spPr/>
        <p:txBody>
          <a:bodyPr/>
          <a:lstStyle/>
          <a:p>
            <a:r>
              <a:rPr lang="de-DE" dirty="0"/>
              <a:t>WARMUP – Digitale Selfies</a:t>
            </a:r>
          </a:p>
        </p:txBody>
      </p:sp>
      <p:sp>
        <p:nvSpPr>
          <p:cNvPr id="3" name="Inhaltsplatzhalter 2">
            <a:extLst>
              <a:ext uri="{FF2B5EF4-FFF2-40B4-BE49-F238E27FC236}">
                <a16:creationId xmlns:a16="http://schemas.microsoft.com/office/drawing/2014/main" id="{3671A349-1D11-46C3-995E-DC6B2FAB9B4C}"/>
              </a:ext>
            </a:extLst>
          </p:cNvPr>
          <p:cNvSpPr>
            <a:spLocks noGrp="1"/>
          </p:cNvSpPr>
          <p:nvPr>
            <p:ph idx="1"/>
          </p:nvPr>
        </p:nvSpPr>
        <p:spPr/>
        <p:txBody>
          <a:bodyPr/>
          <a:lstStyle/>
          <a:p>
            <a:pPr marL="0" indent="0" algn="l">
              <a:buNone/>
            </a:pPr>
            <a:r>
              <a:rPr lang="de-DE" b="1" i="0" dirty="0">
                <a:solidFill>
                  <a:srgbClr val="000000"/>
                </a:solidFill>
                <a:effectLst/>
                <a:latin typeface="Helvetica" panose="020B0604020202020204" pitchFamily="34" charset="0"/>
              </a:rPr>
              <a:t>Phase 3 (Kleingruppen, insgesamt 6-8 Minuten)</a:t>
            </a:r>
            <a:endParaRPr lang="de-DE" b="0" i="0" dirty="0">
              <a:solidFill>
                <a:srgbClr val="000000"/>
              </a:solidFill>
              <a:effectLst/>
              <a:latin typeface="Helvetica" panose="020B0604020202020204" pitchFamily="34" charset="0"/>
            </a:endParaRPr>
          </a:p>
          <a:p>
            <a:pPr algn="l"/>
            <a:r>
              <a:rPr lang="de-DE" b="0" i="0" dirty="0">
                <a:solidFill>
                  <a:srgbClr val="000000"/>
                </a:solidFill>
                <a:effectLst/>
                <a:latin typeface="Helvetica" panose="020B0604020202020204" pitchFamily="34" charset="0"/>
              </a:rPr>
              <a:t>Bilden Sie Gruppen, bestehend aus 2-3 Paaren und stellen Sie der Gruppe Ihren/Ihre </a:t>
            </a:r>
            <a:r>
              <a:rPr lang="de-DE" b="0" i="0" dirty="0" err="1">
                <a:solidFill>
                  <a:srgbClr val="000000"/>
                </a:solidFill>
                <a:effectLst/>
                <a:latin typeface="Helvetica" panose="020B0604020202020204" pitchFamily="34" charset="0"/>
              </a:rPr>
              <a:t>Partner:in</a:t>
            </a:r>
            <a:r>
              <a:rPr lang="de-DE" b="0" i="0" dirty="0">
                <a:solidFill>
                  <a:srgbClr val="000000"/>
                </a:solidFill>
                <a:effectLst/>
                <a:latin typeface="Helvetica" panose="020B0604020202020204" pitchFamily="34" charset="0"/>
              </a:rPr>
              <a:t> vor. Diskutieren Sie Themen Ihrer Gruppe, falls die Zeit es zulassen sollte.</a:t>
            </a:r>
          </a:p>
          <a:p>
            <a:pPr marL="0" indent="0" algn="l">
              <a:buNone/>
            </a:pPr>
            <a:endParaRPr lang="de-DE" b="0" i="0" dirty="0">
              <a:solidFill>
                <a:srgbClr val="000000"/>
              </a:solidFill>
              <a:effectLst/>
              <a:latin typeface="Helvetica" panose="020B0604020202020204" pitchFamily="34" charset="0"/>
            </a:endParaRPr>
          </a:p>
          <a:p>
            <a:endParaRPr lang="de-DE" dirty="0"/>
          </a:p>
        </p:txBody>
      </p:sp>
    </p:spTree>
    <p:extLst>
      <p:ext uri="{BB962C8B-B14F-4D97-AF65-F5344CB8AC3E}">
        <p14:creationId xmlns:p14="http://schemas.microsoft.com/office/powerpoint/2010/main" val="1944542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CA70B-D1FC-4034-A85E-769D85F513D9}"/>
              </a:ext>
            </a:extLst>
          </p:cNvPr>
          <p:cNvSpPr>
            <a:spLocks noGrp="1"/>
          </p:cNvSpPr>
          <p:nvPr>
            <p:ph type="title"/>
          </p:nvPr>
        </p:nvSpPr>
        <p:spPr/>
        <p:txBody>
          <a:bodyPr/>
          <a:lstStyle/>
          <a:p>
            <a:r>
              <a:rPr lang="de-DE" dirty="0"/>
              <a:t>WARMUP – Digitale Selfies</a:t>
            </a:r>
          </a:p>
        </p:txBody>
      </p:sp>
      <p:sp>
        <p:nvSpPr>
          <p:cNvPr id="3" name="Inhaltsplatzhalter 2">
            <a:extLst>
              <a:ext uri="{FF2B5EF4-FFF2-40B4-BE49-F238E27FC236}">
                <a16:creationId xmlns:a16="http://schemas.microsoft.com/office/drawing/2014/main" id="{3671A349-1D11-46C3-995E-DC6B2FAB9B4C}"/>
              </a:ext>
            </a:extLst>
          </p:cNvPr>
          <p:cNvSpPr>
            <a:spLocks noGrp="1"/>
          </p:cNvSpPr>
          <p:nvPr>
            <p:ph idx="1"/>
          </p:nvPr>
        </p:nvSpPr>
        <p:spPr/>
        <p:txBody>
          <a:bodyPr/>
          <a:lstStyle/>
          <a:p>
            <a:pPr marL="0" indent="0" algn="l">
              <a:buNone/>
            </a:pPr>
            <a:r>
              <a:rPr lang="de-DE" b="1" i="0" dirty="0">
                <a:solidFill>
                  <a:srgbClr val="000000"/>
                </a:solidFill>
                <a:effectLst/>
                <a:latin typeface="Helvetica" panose="020B0604020202020204" pitchFamily="34" charset="0"/>
              </a:rPr>
              <a:t>Phase 4 (Plenum)</a:t>
            </a:r>
            <a:endParaRPr lang="de-DE" b="0" i="0" dirty="0">
              <a:solidFill>
                <a:srgbClr val="000000"/>
              </a:solidFill>
              <a:effectLst/>
              <a:latin typeface="Helvetica" panose="020B0604020202020204" pitchFamily="34" charset="0"/>
            </a:endParaRPr>
          </a:p>
          <a:p>
            <a:pPr algn="l"/>
            <a:r>
              <a:rPr lang="de-DE" b="0" i="0" dirty="0">
                <a:solidFill>
                  <a:srgbClr val="000000"/>
                </a:solidFill>
                <a:effectLst/>
                <a:latin typeface="Helvetica" panose="020B0604020202020204" pitchFamily="34" charset="0"/>
              </a:rPr>
              <a:t>Reflexion im Plenum: Welche Bezüge zur Digitalität bzw. Digitalisierung wurden gewählt? Welche Gemeinsamkeiten oder Unterschiede gab es in Ihrer Gruppe?</a:t>
            </a:r>
          </a:p>
          <a:p>
            <a:pPr marL="0" indent="0" algn="l">
              <a:buNone/>
            </a:pPr>
            <a:endParaRPr lang="de-DE" b="0" i="0" dirty="0">
              <a:solidFill>
                <a:srgbClr val="000000"/>
              </a:solidFill>
              <a:effectLst/>
              <a:latin typeface="Helvetica" panose="020B0604020202020204" pitchFamily="34" charset="0"/>
            </a:endParaRPr>
          </a:p>
          <a:p>
            <a:endParaRPr lang="de-DE" dirty="0"/>
          </a:p>
        </p:txBody>
      </p:sp>
    </p:spTree>
    <p:extLst>
      <p:ext uri="{BB962C8B-B14F-4D97-AF65-F5344CB8AC3E}">
        <p14:creationId xmlns:p14="http://schemas.microsoft.com/office/powerpoint/2010/main" val="2964596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8E6AE-88D5-1ACE-86C9-51FDB86164D1}"/>
              </a:ext>
            </a:extLst>
          </p:cNvPr>
          <p:cNvSpPr>
            <a:spLocks noGrp="1"/>
          </p:cNvSpPr>
          <p:nvPr>
            <p:ph type="ctrTitle"/>
          </p:nvPr>
        </p:nvSpPr>
        <p:spPr/>
        <p:txBody>
          <a:bodyPr/>
          <a:lstStyle/>
          <a:p>
            <a:r>
              <a:rPr lang="de-DE" dirty="0"/>
              <a:t>Rückblick auf das Thema „Medienkompetenz“ in der Vorlesung</a:t>
            </a:r>
            <a:endParaRPr lang="en-GB" dirty="0"/>
          </a:p>
        </p:txBody>
      </p:sp>
      <p:sp>
        <p:nvSpPr>
          <p:cNvPr id="3" name="Textplatzhalter 2">
            <a:extLst>
              <a:ext uri="{FF2B5EF4-FFF2-40B4-BE49-F238E27FC236}">
                <a16:creationId xmlns:a16="http://schemas.microsoft.com/office/drawing/2014/main" id="{EB80D42A-6166-3B64-D4F0-F7927BF1A5A9}"/>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682466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D2684-6A6B-F655-6932-12AC35D0D786}"/>
              </a:ext>
            </a:extLst>
          </p:cNvPr>
          <p:cNvSpPr>
            <a:spLocks noGrp="1"/>
          </p:cNvSpPr>
          <p:nvPr>
            <p:ph type="title"/>
          </p:nvPr>
        </p:nvSpPr>
        <p:spPr/>
        <p:txBody>
          <a:bodyPr/>
          <a:lstStyle/>
          <a:p>
            <a:r>
              <a:rPr lang="de-DE" dirty="0"/>
              <a:t>Rückblick auf Themen aus der Vorlesung</a:t>
            </a:r>
            <a:endParaRPr lang="en-GB" dirty="0"/>
          </a:p>
        </p:txBody>
      </p:sp>
      <p:sp>
        <p:nvSpPr>
          <p:cNvPr id="4" name="Denkblase: wolkenförmig 3">
            <a:extLst>
              <a:ext uri="{FF2B5EF4-FFF2-40B4-BE49-F238E27FC236}">
                <a16:creationId xmlns:a16="http://schemas.microsoft.com/office/drawing/2014/main" id="{25AAC511-FB93-2BAB-9249-49C9ED1DF0BE}"/>
              </a:ext>
            </a:extLst>
          </p:cNvPr>
          <p:cNvSpPr/>
          <p:nvPr/>
        </p:nvSpPr>
        <p:spPr>
          <a:xfrm>
            <a:off x="1636614" y="1586038"/>
            <a:ext cx="5870772" cy="2840305"/>
          </a:xfrm>
          <a:prstGeom prst="cloudCallout">
            <a:avLst>
              <a:gd name="adj1" fmla="val 51255"/>
              <a:gd name="adj2" fmla="val 6164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400" dirty="0"/>
              <a:t>An welche Themen im Bereich „Medienkompetenz“ können Sie sich aus der Vorlesung erinnern?</a:t>
            </a:r>
            <a:endParaRPr lang="en-GB" sz="2400" dirty="0"/>
          </a:p>
        </p:txBody>
      </p:sp>
    </p:spTree>
    <p:extLst>
      <p:ext uri="{BB962C8B-B14F-4D97-AF65-F5344CB8AC3E}">
        <p14:creationId xmlns:p14="http://schemas.microsoft.com/office/powerpoint/2010/main" val="3131067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3D139-C108-5DCA-91CB-E1CF3DCB15A6}"/>
              </a:ext>
            </a:extLst>
          </p:cNvPr>
          <p:cNvSpPr>
            <a:spLocks noGrp="1"/>
          </p:cNvSpPr>
          <p:nvPr>
            <p:ph type="title"/>
          </p:nvPr>
        </p:nvSpPr>
        <p:spPr>
          <a:xfrm>
            <a:off x="4215950" y="230692"/>
            <a:ext cx="4701473" cy="358942"/>
          </a:xfrm>
        </p:spPr>
        <p:txBody>
          <a:bodyPr/>
          <a:lstStyle/>
          <a:p>
            <a:pPr algn="r"/>
            <a:r>
              <a:rPr lang="en-US" noProof="0" dirty="0" err="1"/>
              <a:t>DigCompEdu</a:t>
            </a:r>
            <a:r>
              <a:rPr lang="en-US" noProof="0" dirty="0"/>
              <a:t> Framework</a:t>
            </a:r>
          </a:p>
        </p:txBody>
      </p:sp>
      <p:pic>
        <p:nvPicPr>
          <p:cNvPr id="6" name="Inhaltsplatzhalter 5">
            <a:extLst>
              <a:ext uri="{FF2B5EF4-FFF2-40B4-BE49-F238E27FC236}">
                <a16:creationId xmlns:a16="http://schemas.microsoft.com/office/drawing/2014/main" id="{E943E4EF-A009-EFB9-C0F9-57F024EC7896}"/>
              </a:ext>
            </a:extLst>
          </p:cNvPr>
          <p:cNvPicPr>
            <a:picLocks noGrp="1" noChangeAspect="1"/>
          </p:cNvPicPr>
          <p:nvPr>
            <p:ph idx="1"/>
          </p:nvPr>
        </p:nvPicPr>
        <p:blipFill rotWithShape="1">
          <a:blip r:embed="rId3"/>
          <a:srcRect r="22859"/>
          <a:stretch/>
        </p:blipFill>
        <p:spPr>
          <a:xfrm>
            <a:off x="365182" y="792725"/>
            <a:ext cx="6484505" cy="4120083"/>
          </a:xfrm>
        </p:spPr>
      </p:pic>
      <p:pic>
        <p:nvPicPr>
          <p:cNvPr id="3" name="Inhaltsplatzhalter 5">
            <a:extLst>
              <a:ext uri="{FF2B5EF4-FFF2-40B4-BE49-F238E27FC236}">
                <a16:creationId xmlns:a16="http://schemas.microsoft.com/office/drawing/2014/main" id="{F35218C6-1CBD-9DBA-347C-9460C2BD18B9}"/>
              </a:ext>
            </a:extLst>
          </p:cNvPr>
          <p:cNvPicPr>
            <a:picLocks noChangeAspect="1"/>
          </p:cNvPicPr>
          <p:nvPr/>
        </p:nvPicPr>
        <p:blipFill rotWithShape="1">
          <a:blip r:embed="rId3"/>
          <a:srcRect r="78517"/>
          <a:stretch/>
        </p:blipFill>
        <p:spPr>
          <a:xfrm>
            <a:off x="365162" y="792724"/>
            <a:ext cx="1805905" cy="4120083"/>
          </a:xfrm>
          <a:prstGeom prst="rect">
            <a:avLst/>
          </a:prstGeom>
        </p:spPr>
      </p:pic>
      <p:pic>
        <p:nvPicPr>
          <p:cNvPr id="4" name="Inhaltsplatzhalter 5">
            <a:extLst>
              <a:ext uri="{FF2B5EF4-FFF2-40B4-BE49-F238E27FC236}">
                <a16:creationId xmlns:a16="http://schemas.microsoft.com/office/drawing/2014/main" id="{4A1FB142-64C3-8F87-BF03-3681F57EE4F4}"/>
              </a:ext>
            </a:extLst>
          </p:cNvPr>
          <p:cNvPicPr>
            <a:picLocks noChangeAspect="1"/>
          </p:cNvPicPr>
          <p:nvPr/>
        </p:nvPicPr>
        <p:blipFill rotWithShape="1">
          <a:blip r:embed="rId3"/>
          <a:srcRect l="77141"/>
          <a:stretch/>
        </p:blipFill>
        <p:spPr>
          <a:xfrm>
            <a:off x="6849707" y="792724"/>
            <a:ext cx="1921544" cy="4120083"/>
          </a:xfrm>
          <a:prstGeom prst="rect">
            <a:avLst/>
          </a:prstGeom>
        </p:spPr>
      </p:pic>
    </p:spTree>
    <p:extLst>
      <p:ext uri="{BB962C8B-B14F-4D97-AF65-F5344CB8AC3E}">
        <p14:creationId xmlns:p14="http://schemas.microsoft.com/office/powerpoint/2010/main" val="40909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3D139-C108-5DCA-91CB-E1CF3DCB15A6}"/>
              </a:ext>
            </a:extLst>
          </p:cNvPr>
          <p:cNvSpPr>
            <a:spLocks noGrp="1"/>
          </p:cNvSpPr>
          <p:nvPr>
            <p:ph type="title"/>
          </p:nvPr>
        </p:nvSpPr>
        <p:spPr/>
        <p:txBody>
          <a:bodyPr/>
          <a:lstStyle/>
          <a:p>
            <a:r>
              <a:rPr lang="en-US" noProof="0" dirty="0" err="1"/>
              <a:t>Wiederholung</a:t>
            </a:r>
            <a:r>
              <a:rPr lang="en-US" noProof="0" dirty="0"/>
              <a:t> </a:t>
            </a:r>
            <a:r>
              <a:rPr lang="en-US" noProof="0" dirty="0" err="1"/>
              <a:t>Vorlesung</a:t>
            </a:r>
            <a:r>
              <a:rPr lang="en-US" dirty="0"/>
              <a:t>:</a:t>
            </a:r>
            <a:r>
              <a:rPr lang="en-US" noProof="0" dirty="0"/>
              <a:t> </a:t>
            </a:r>
            <a:r>
              <a:rPr lang="en-US" noProof="0" dirty="0" err="1"/>
              <a:t>Medienkompetenz</a:t>
            </a:r>
            <a:endParaRPr lang="en-US" noProof="0" dirty="0"/>
          </a:p>
        </p:txBody>
      </p:sp>
      <p:sp>
        <p:nvSpPr>
          <p:cNvPr id="4" name="Inhaltsplatzhalter 3">
            <a:extLst>
              <a:ext uri="{FF2B5EF4-FFF2-40B4-BE49-F238E27FC236}">
                <a16:creationId xmlns:a16="http://schemas.microsoft.com/office/drawing/2014/main" id="{F20E7A2C-ABBF-4E19-0536-ACEDB7949939}"/>
              </a:ext>
            </a:extLst>
          </p:cNvPr>
          <p:cNvSpPr>
            <a:spLocks noGrp="1"/>
          </p:cNvSpPr>
          <p:nvPr>
            <p:ph idx="1"/>
          </p:nvPr>
        </p:nvSpPr>
        <p:spPr>
          <a:xfrm>
            <a:off x="468000" y="1584000"/>
            <a:ext cx="8426748" cy="3166026"/>
          </a:xfrm>
        </p:spPr>
        <p:txBody>
          <a:bodyPr numCol="2" spcCol="72000">
            <a:normAutofit/>
          </a:bodyPr>
          <a:lstStyle/>
          <a:p>
            <a:r>
              <a:rPr lang="de-DE" dirty="0"/>
              <a:t>Baacke (1996):</a:t>
            </a:r>
          </a:p>
          <a:p>
            <a:pPr lvl="1"/>
            <a:r>
              <a:rPr lang="de-DE" dirty="0"/>
              <a:t>Medienkritik</a:t>
            </a:r>
          </a:p>
          <a:p>
            <a:pPr lvl="1"/>
            <a:r>
              <a:rPr lang="de-DE" dirty="0"/>
              <a:t>Medienkunde</a:t>
            </a:r>
          </a:p>
          <a:p>
            <a:pPr lvl="1"/>
            <a:r>
              <a:rPr lang="de-DE" dirty="0"/>
              <a:t>Mediennutzung</a:t>
            </a:r>
          </a:p>
          <a:p>
            <a:pPr lvl="1"/>
            <a:r>
              <a:rPr lang="de-DE" dirty="0"/>
              <a:t>Mediengestaltung</a:t>
            </a:r>
          </a:p>
          <a:p>
            <a:pPr lvl="1"/>
            <a:endParaRPr lang="de-DE" dirty="0"/>
          </a:p>
          <a:p>
            <a:pPr lvl="1"/>
            <a:endParaRPr lang="de-DE" dirty="0"/>
          </a:p>
          <a:p>
            <a:pPr lvl="1"/>
            <a:endParaRPr lang="de-DE" dirty="0"/>
          </a:p>
          <a:p>
            <a:pPr lvl="1"/>
            <a:endParaRPr lang="de-DE" dirty="0"/>
          </a:p>
          <a:p>
            <a:pPr lvl="1"/>
            <a:endParaRPr lang="de-DE" dirty="0"/>
          </a:p>
          <a:p>
            <a:r>
              <a:rPr lang="de-DE" dirty="0" err="1"/>
              <a:t>Ganguin</a:t>
            </a:r>
            <a:r>
              <a:rPr lang="de-DE" dirty="0"/>
              <a:t> (2004): Medienkritikfähigkeit</a:t>
            </a:r>
          </a:p>
          <a:p>
            <a:pPr lvl="1"/>
            <a:r>
              <a:rPr lang="de-DE" dirty="0"/>
              <a:t>Wahrnehmungsfähigkeit</a:t>
            </a:r>
          </a:p>
          <a:p>
            <a:pPr lvl="1"/>
            <a:r>
              <a:rPr lang="de-DE" dirty="0"/>
              <a:t>Decodierungsfähigkeit</a:t>
            </a:r>
          </a:p>
          <a:p>
            <a:pPr lvl="1"/>
            <a:r>
              <a:rPr lang="de-DE" dirty="0"/>
              <a:t>Analysefähigkeit</a:t>
            </a:r>
          </a:p>
          <a:p>
            <a:pPr lvl="1"/>
            <a:r>
              <a:rPr lang="de-DE" dirty="0"/>
              <a:t>Reflexionsfähigkeit</a:t>
            </a:r>
          </a:p>
          <a:p>
            <a:pPr lvl="1"/>
            <a:r>
              <a:rPr lang="de-DE" dirty="0"/>
              <a:t>Urteilsfähigkeit</a:t>
            </a:r>
            <a:endParaRPr lang="en-GB" dirty="0"/>
          </a:p>
        </p:txBody>
      </p:sp>
      <p:pic>
        <p:nvPicPr>
          <p:cNvPr id="5" name="Grafik 4">
            <a:extLst>
              <a:ext uri="{FF2B5EF4-FFF2-40B4-BE49-F238E27FC236}">
                <a16:creationId xmlns:a16="http://schemas.microsoft.com/office/drawing/2014/main" id="{03BA9160-0C3C-9FDC-BA02-F991CFFBCB0E}"/>
              </a:ext>
            </a:extLst>
          </p:cNvPr>
          <p:cNvPicPr>
            <a:picLocks noChangeAspect="1"/>
          </p:cNvPicPr>
          <p:nvPr/>
        </p:nvPicPr>
        <p:blipFill>
          <a:blip r:embed="rId2"/>
          <a:stretch>
            <a:fillRect/>
          </a:stretch>
        </p:blipFill>
        <p:spPr>
          <a:xfrm>
            <a:off x="468000" y="3211780"/>
            <a:ext cx="3762797" cy="1611304"/>
          </a:xfrm>
          <a:prstGeom prst="rect">
            <a:avLst/>
          </a:prstGeom>
        </p:spPr>
      </p:pic>
    </p:spTree>
    <p:extLst>
      <p:ext uri="{BB962C8B-B14F-4D97-AF65-F5344CB8AC3E}">
        <p14:creationId xmlns:p14="http://schemas.microsoft.com/office/powerpoint/2010/main" val="28365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764CB-0071-C65B-918F-B4132BA59A48}"/>
              </a:ext>
            </a:extLst>
          </p:cNvPr>
          <p:cNvSpPr>
            <a:spLocks noGrp="1"/>
          </p:cNvSpPr>
          <p:nvPr>
            <p:ph type="title"/>
          </p:nvPr>
        </p:nvSpPr>
        <p:spPr/>
        <p:txBody>
          <a:bodyPr/>
          <a:lstStyle/>
          <a:p>
            <a:r>
              <a:rPr lang="de-DE" dirty="0"/>
              <a:t>Agenda</a:t>
            </a:r>
          </a:p>
        </p:txBody>
      </p:sp>
      <p:sp>
        <p:nvSpPr>
          <p:cNvPr id="3" name="Inhaltsplatzhalter 2">
            <a:extLst>
              <a:ext uri="{FF2B5EF4-FFF2-40B4-BE49-F238E27FC236}">
                <a16:creationId xmlns:a16="http://schemas.microsoft.com/office/drawing/2014/main" id="{2900EC90-8A4A-FA87-A134-1B31C099C201}"/>
              </a:ext>
            </a:extLst>
          </p:cNvPr>
          <p:cNvSpPr>
            <a:spLocks noGrp="1"/>
          </p:cNvSpPr>
          <p:nvPr>
            <p:ph idx="1"/>
          </p:nvPr>
        </p:nvSpPr>
        <p:spPr/>
        <p:txBody>
          <a:bodyPr/>
          <a:lstStyle/>
          <a:p>
            <a:r>
              <a:rPr lang="de-DE" dirty="0"/>
              <a:t>Organisatorisches</a:t>
            </a:r>
          </a:p>
          <a:p>
            <a:r>
              <a:rPr lang="de-DE" dirty="0"/>
              <a:t>Kennenlernen</a:t>
            </a:r>
          </a:p>
          <a:p>
            <a:r>
              <a:rPr lang="de-DE" dirty="0"/>
              <a:t>Gruppenbildung für die Projekte</a:t>
            </a:r>
          </a:p>
        </p:txBody>
      </p:sp>
    </p:spTree>
    <p:extLst>
      <p:ext uri="{BB962C8B-B14F-4D97-AF65-F5344CB8AC3E}">
        <p14:creationId xmlns:p14="http://schemas.microsoft.com/office/powerpoint/2010/main" val="1971876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D535E7E3-364F-5417-6D67-44D8E7F4694C}"/>
              </a:ext>
            </a:extLst>
          </p:cNvPr>
          <p:cNvPicPr>
            <a:picLocks noChangeAspect="1"/>
          </p:cNvPicPr>
          <p:nvPr/>
        </p:nvPicPr>
        <p:blipFill>
          <a:blip r:embed="rId2"/>
          <a:stretch>
            <a:fillRect/>
          </a:stretch>
        </p:blipFill>
        <p:spPr>
          <a:xfrm>
            <a:off x="4236311" y="1354230"/>
            <a:ext cx="4258050" cy="3493305"/>
          </a:xfrm>
          <a:prstGeom prst="rect">
            <a:avLst/>
          </a:prstGeom>
        </p:spPr>
      </p:pic>
      <p:sp>
        <p:nvSpPr>
          <p:cNvPr id="2" name="Titel 1">
            <a:extLst>
              <a:ext uri="{FF2B5EF4-FFF2-40B4-BE49-F238E27FC236}">
                <a16:creationId xmlns:a16="http://schemas.microsoft.com/office/drawing/2014/main" id="{CD83D139-C108-5DCA-91CB-E1CF3DCB15A6}"/>
              </a:ext>
            </a:extLst>
          </p:cNvPr>
          <p:cNvSpPr>
            <a:spLocks noGrp="1"/>
          </p:cNvSpPr>
          <p:nvPr>
            <p:ph type="title"/>
          </p:nvPr>
        </p:nvSpPr>
        <p:spPr/>
        <p:txBody>
          <a:bodyPr/>
          <a:lstStyle/>
          <a:p>
            <a:r>
              <a:rPr lang="en-US" noProof="0" dirty="0" err="1"/>
              <a:t>Wiederholung</a:t>
            </a:r>
            <a:r>
              <a:rPr lang="en-US" noProof="0" dirty="0"/>
              <a:t> </a:t>
            </a:r>
            <a:r>
              <a:rPr lang="en-US" noProof="0" dirty="0" err="1"/>
              <a:t>Vorlesung</a:t>
            </a:r>
            <a:r>
              <a:rPr lang="en-US" dirty="0"/>
              <a:t>:</a:t>
            </a:r>
            <a:r>
              <a:rPr lang="en-US" noProof="0" dirty="0"/>
              <a:t> </a:t>
            </a:r>
            <a:r>
              <a:rPr lang="en-US" noProof="0" dirty="0" err="1"/>
              <a:t>Medienkompetenz</a:t>
            </a:r>
            <a:endParaRPr lang="en-US" noProof="0" dirty="0"/>
          </a:p>
        </p:txBody>
      </p:sp>
      <p:sp>
        <p:nvSpPr>
          <p:cNvPr id="4" name="Inhaltsplatzhalter 3">
            <a:extLst>
              <a:ext uri="{FF2B5EF4-FFF2-40B4-BE49-F238E27FC236}">
                <a16:creationId xmlns:a16="http://schemas.microsoft.com/office/drawing/2014/main" id="{F20E7A2C-ABBF-4E19-0536-ACEDB7949939}"/>
              </a:ext>
            </a:extLst>
          </p:cNvPr>
          <p:cNvSpPr>
            <a:spLocks noGrp="1"/>
          </p:cNvSpPr>
          <p:nvPr>
            <p:ph idx="1"/>
          </p:nvPr>
        </p:nvSpPr>
        <p:spPr/>
        <p:txBody>
          <a:bodyPr/>
          <a:lstStyle/>
          <a:p>
            <a:r>
              <a:rPr lang="de-DE" dirty="0"/>
              <a:t>Medienkompetenz bei</a:t>
            </a:r>
            <a:br>
              <a:rPr lang="de-DE" dirty="0"/>
            </a:br>
            <a:r>
              <a:rPr lang="de-DE" dirty="0"/>
              <a:t>Erwachsenen</a:t>
            </a:r>
          </a:p>
          <a:p>
            <a:pPr lvl="1"/>
            <a:r>
              <a:rPr lang="de-DE" dirty="0"/>
              <a:t>Europäischer Referenzrahmen</a:t>
            </a:r>
            <a:br>
              <a:rPr lang="de-DE" dirty="0"/>
            </a:br>
            <a:r>
              <a:rPr lang="de-DE" dirty="0" err="1"/>
              <a:t>DigComp</a:t>
            </a:r>
            <a:r>
              <a:rPr lang="de-DE" dirty="0"/>
              <a:t> 2.2</a:t>
            </a:r>
          </a:p>
          <a:p>
            <a:pPr lvl="1"/>
            <a:r>
              <a:rPr lang="de-DE" dirty="0"/>
              <a:t>Fragebogen vorhanden</a:t>
            </a:r>
          </a:p>
        </p:txBody>
      </p:sp>
    </p:spTree>
    <p:extLst>
      <p:ext uri="{BB962C8B-B14F-4D97-AF65-F5344CB8AC3E}">
        <p14:creationId xmlns:p14="http://schemas.microsoft.com/office/powerpoint/2010/main" val="4063891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3D139-C108-5DCA-91CB-E1CF3DCB15A6}"/>
              </a:ext>
            </a:extLst>
          </p:cNvPr>
          <p:cNvSpPr>
            <a:spLocks noGrp="1"/>
          </p:cNvSpPr>
          <p:nvPr>
            <p:ph type="title"/>
          </p:nvPr>
        </p:nvSpPr>
        <p:spPr/>
        <p:txBody>
          <a:bodyPr/>
          <a:lstStyle/>
          <a:p>
            <a:r>
              <a:rPr lang="en-US" noProof="0" dirty="0" err="1"/>
              <a:t>Wiederholung</a:t>
            </a:r>
            <a:r>
              <a:rPr lang="en-US" noProof="0" dirty="0"/>
              <a:t> </a:t>
            </a:r>
            <a:r>
              <a:rPr lang="en-US" noProof="0" dirty="0" err="1"/>
              <a:t>Vorlesung</a:t>
            </a:r>
            <a:r>
              <a:rPr lang="en-US" dirty="0"/>
              <a:t>:</a:t>
            </a:r>
            <a:r>
              <a:rPr lang="en-US" noProof="0" dirty="0"/>
              <a:t> </a:t>
            </a:r>
            <a:r>
              <a:rPr lang="en-US" noProof="0" dirty="0" err="1"/>
              <a:t>Medienkompetenz</a:t>
            </a:r>
            <a:endParaRPr lang="en-US" noProof="0" dirty="0"/>
          </a:p>
        </p:txBody>
      </p:sp>
      <p:sp>
        <p:nvSpPr>
          <p:cNvPr id="4" name="Inhaltsplatzhalter 3">
            <a:extLst>
              <a:ext uri="{FF2B5EF4-FFF2-40B4-BE49-F238E27FC236}">
                <a16:creationId xmlns:a16="http://schemas.microsoft.com/office/drawing/2014/main" id="{F20E7A2C-ABBF-4E19-0536-ACEDB7949939}"/>
              </a:ext>
            </a:extLst>
          </p:cNvPr>
          <p:cNvSpPr>
            <a:spLocks noGrp="1"/>
          </p:cNvSpPr>
          <p:nvPr>
            <p:ph idx="1"/>
          </p:nvPr>
        </p:nvSpPr>
        <p:spPr>
          <a:xfrm>
            <a:off x="467999" y="1584000"/>
            <a:ext cx="8554619" cy="3166026"/>
          </a:xfrm>
        </p:spPr>
        <p:txBody>
          <a:bodyPr numCol="2" spcCol="72000">
            <a:normAutofit/>
          </a:bodyPr>
          <a:lstStyle/>
          <a:p>
            <a:r>
              <a:rPr lang="en-GB" dirty="0"/>
              <a:t>KMK (2016): </a:t>
            </a:r>
            <a:r>
              <a:rPr lang="en-GB" dirty="0" err="1"/>
              <a:t>Medienkompetenz</a:t>
            </a:r>
            <a:endParaRPr lang="en-GB" dirty="0"/>
          </a:p>
          <a:p>
            <a:endParaRPr lang="en-GB" dirty="0"/>
          </a:p>
          <a:p>
            <a:endParaRPr lang="en-GB" dirty="0"/>
          </a:p>
          <a:p>
            <a:endParaRPr lang="en-GB" dirty="0"/>
          </a:p>
          <a:p>
            <a:pPr lvl="1"/>
            <a:endParaRPr lang="en-GB" dirty="0"/>
          </a:p>
          <a:p>
            <a:pPr lvl="1"/>
            <a:endParaRPr lang="en-GB" dirty="0"/>
          </a:p>
          <a:p>
            <a:pPr lvl="1"/>
            <a:endParaRPr lang="en-GB" dirty="0"/>
          </a:p>
          <a:p>
            <a:pPr marL="342900" lvl="1" indent="0">
              <a:buNone/>
            </a:pPr>
            <a:endParaRPr lang="en-GB" dirty="0"/>
          </a:p>
          <a:p>
            <a:pPr marL="342900" lvl="1" indent="0">
              <a:buNone/>
            </a:pPr>
            <a:endParaRPr lang="en-GB" dirty="0"/>
          </a:p>
          <a:p>
            <a:r>
              <a:rPr lang="en-GB" dirty="0"/>
              <a:t> 	</a:t>
            </a:r>
            <a:r>
              <a:rPr lang="en-GB" dirty="0" err="1"/>
              <a:t>Rahmenlehrplan</a:t>
            </a:r>
            <a:r>
              <a:rPr lang="en-GB" dirty="0"/>
              <a:t> Brandenburg</a:t>
            </a:r>
          </a:p>
        </p:txBody>
      </p:sp>
      <p:pic>
        <p:nvPicPr>
          <p:cNvPr id="7" name="Grafik 6">
            <a:extLst>
              <a:ext uri="{FF2B5EF4-FFF2-40B4-BE49-F238E27FC236}">
                <a16:creationId xmlns:a16="http://schemas.microsoft.com/office/drawing/2014/main" id="{1AB0E8B6-2E6F-98A3-1D76-08BC8A8C5F25}"/>
              </a:ext>
            </a:extLst>
          </p:cNvPr>
          <p:cNvPicPr>
            <a:picLocks noChangeAspect="1"/>
          </p:cNvPicPr>
          <p:nvPr/>
        </p:nvPicPr>
        <p:blipFill>
          <a:blip r:embed="rId2"/>
          <a:stretch>
            <a:fillRect/>
          </a:stretch>
        </p:blipFill>
        <p:spPr>
          <a:xfrm>
            <a:off x="121382" y="1921114"/>
            <a:ext cx="4750331" cy="2310644"/>
          </a:xfrm>
          <a:prstGeom prst="rect">
            <a:avLst/>
          </a:prstGeom>
        </p:spPr>
      </p:pic>
      <p:pic>
        <p:nvPicPr>
          <p:cNvPr id="9" name="Grafik 8">
            <a:extLst>
              <a:ext uri="{FF2B5EF4-FFF2-40B4-BE49-F238E27FC236}">
                <a16:creationId xmlns:a16="http://schemas.microsoft.com/office/drawing/2014/main" id="{0CEB5CCE-83E7-6AAA-67D3-AA70516BBA72}"/>
              </a:ext>
            </a:extLst>
          </p:cNvPr>
          <p:cNvPicPr>
            <a:picLocks noChangeAspect="1"/>
          </p:cNvPicPr>
          <p:nvPr/>
        </p:nvPicPr>
        <p:blipFill>
          <a:blip r:embed="rId3"/>
          <a:stretch>
            <a:fillRect/>
          </a:stretch>
        </p:blipFill>
        <p:spPr>
          <a:xfrm>
            <a:off x="5144778" y="1921114"/>
            <a:ext cx="3877840" cy="2930084"/>
          </a:xfrm>
          <a:prstGeom prst="rect">
            <a:avLst/>
          </a:prstGeom>
        </p:spPr>
      </p:pic>
    </p:spTree>
    <p:extLst>
      <p:ext uri="{BB962C8B-B14F-4D97-AF65-F5344CB8AC3E}">
        <p14:creationId xmlns:p14="http://schemas.microsoft.com/office/powerpoint/2010/main" val="411890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3D139-C108-5DCA-91CB-E1CF3DCB15A6}"/>
              </a:ext>
            </a:extLst>
          </p:cNvPr>
          <p:cNvSpPr>
            <a:spLocks noGrp="1"/>
          </p:cNvSpPr>
          <p:nvPr>
            <p:ph type="title"/>
          </p:nvPr>
        </p:nvSpPr>
        <p:spPr/>
        <p:txBody>
          <a:bodyPr/>
          <a:lstStyle/>
          <a:p>
            <a:r>
              <a:rPr lang="en-US" noProof="0" dirty="0" err="1"/>
              <a:t>Wiederholung</a:t>
            </a:r>
            <a:r>
              <a:rPr lang="en-US" noProof="0" dirty="0"/>
              <a:t> </a:t>
            </a:r>
            <a:r>
              <a:rPr lang="en-US" noProof="0" dirty="0" err="1"/>
              <a:t>Vorlesung</a:t>
            </a:r>
            <a:r>
              <a:rPr lang="en-US" dirty="0"/>
              <a:t>:</a:t>
            </a:r>
            <a:r>
              <a:rPr lang="en-US" noProof="0" dirty="0"/>
              <a:t> </a:t>
            </a:r>
            <a:r>
              <a:rPr lang="en-US" noProof="0" dirty="0" err="1"/>
              <a:t>Medienkompetenz</a:t>
            </a:r>
            <a:endParaRPr lang="en-US" noProof="0" dirty="0"/>
          </a:p>
        </p:txBody>
      </p:sp>
      <p:sp>
        <p:nvSpPr>
          <p:cNvPr id="4" name="Inhaltsplatzhalter 3">
            <a:extLst>
              <a:ext uri="{FF2B5EF4-FFF2-40B4-BE49-F238E27FC236}">
                <a16:creationId xmlns:a16="http://schemas.microsoft.com/office/drawing/2014/main" id="{F20E7A2C-ABBF-4E19-0536-ACEDB7949939}"/>
              </a:ext>
            </a:extLst>
          </p:cNvPr>
          <p:cNvSpPr>
            <a:spLocks noGrp="1"/>
          </p:cNvSpPr>
          <p:nvPr>
            <p:ph idx="1"/>
          </p:nvPr>
        </p:nvSpPr>
        <p:spPr>
          <a:xfrm>
            <a:off x="468000" y="1584000"/>
            <a:ext cx="8344227" cy="3166026"/>
          </a:xfrm>
        </p:spPr>
        <p:txBody>
          <a:bodyPr>
            <a:normAutofit/>
          </a:bodyPr>
          <a:lstStyle/>
          <a:p>
            <a:r>
              <a:rPr lang="en-GB" dirty="0"/>
              <a:t>ICILS-Studie(n) </a:t>
            </a:r>
            <a:r>
              <a:rPr lang="en-GB" dirty="0" err="1"/>
              <a:t>Eickelmann</a:t>
            </a:r>
            <a:r>
              <a:rPr lang="en-GB" dirty="0"/>
              <a:t> et al. (2019): computer- und </a:t>
            </a:r>
            <a:r>
              <a:rPr lang="en-GB" dirty="0" err="1"/>
              <a:t>informationsbezogene</a:t>
            </a:r>
            <a:r>
              <a:rPr lang="en-GB" dirty="0"/>
              <a:t> </a:t>
            </a:r>
            <a:r>
              <a:rPr lang="en-GB" dirty="0" err="1"/>
              <a:t>Kompetenzen</a:t>
            </a:r>
            <a:endParaRPr lang="en-GB" dirty="0"/>
          </a:p>
          <a:p>
            <a:pPr lvl="1"/>
            <a:r>
              <a:rPr lang="en-GB" dirty="0"/>
              <a:t>Wissen </a:t>
            </a:r>
            <a:r>
              <a:rPr lang="en-GB" dirty="0" err="1"/>
              <a:t>zur</a:t>
            </a:r>
            <a:r>
              <a:rPr lang="en-GB" dirty="0"/>
              <a:t> </a:t>
            </a:r>
            <a:r>
              <a:rPr lang="en-GB" dirty="0" err="1"/>
              <a:t>Nutzung</a:t>
            </a:r>
            <a:r>
              <a:rPr lang="en-GB" dirty="0"/>
              <a:t> von </a:t>
            </a:r>
            <a:r>
              <a:rPr lang="en-GB" dirty="0" err="1"/>
              <a:t>Computern</a:t>
            </a:r>
            <a:endParaRPr lang="en-GB" dirty="0"/>
          </a:p>
          <a:p>
            <a:pPr lvl="1"/>
            <a:r>
              <a:rPr lang="en-GB" dirty="0" err="1"/>
              <a:t>Informationen</a:t>
            </a:r>
            <a:r>
              <a:rPr lang="en-GB" dirty="0"/>
              <a:t> </a:t>
            </a:r>
            <a:r>
              <a:rPr lang="en-GB" dirty="0" err="1"/>
              <a:t>sammeln</a:t>
            </a:r>
            <a:r>
              <a:rPr lang="en-GB" dirty="0"/>
              <a:t>  und </a:t>
            </a:r>
            <a:r>
              <a:rPr lang="en-GB" dirty="0" err="1"/>
              <a:t>organisieren</a:t>
            </a:r>
            <a:endParaRPr lang="en-GB" dirty="0"/>
          </a:p>
          <a:p>
            <a:pPr lvl="1"/>
            <a:r>
              <a:rPr lang="en-GB" dirty="0" err="1"/>
              <a:t>Informationen</a:t>
            </a:r>
            <a:r>
              <a:rPr lang="en-GB" dirty="0"/>
              <a:t> </a:t>
            </a:r>
            <a:r>
              <a:rPr lang="en-GB" dirty="0" err="1"/>
              <a:t>erzeugen</a:t>
            </a:r>
            <a:endParaRPr lang="en-GB" dirty="0"/>
          </a:p>
          <a:p>
            <a:pPr lvl="1"/>
            <a:r>
              <a:rPr lang="en-GB" dirty="0" err="1"/>
              <a:t>Digitale</a:t>
            </a:r>
            <a:r>
              <a:rPr lang="en-GB" dirty="0"/>
              <a:t> </a:t>
            </a:r>
            <a:r>
              <a:rPr lang="en-GB" dirty="0" err="1"/>
              <a:t>Kommunikation</a:t>
            </a:r>
            <a:endParaRPr lang="en-GB" dirty="0"/>
          </a:p>
        </p:txBody>
      </p:sp>
      <p:pic>
        <p:nvPicPr>
          <p:cNvPr id="5" name="Grafik 4">
            <a:extLst>
              <a:ext uri="{FF2B5EF4-FFF2-40B4-BE49-F238E27FC236}">
                <a16:creationId xmlns:a16="http://schemas.microsoft.com/office/drawing/2014/main" id="{3B68DA86-336E-876E-527C-9B61E7B79A61}"/>
              </a:ext>
            </a:extLst>
          </p:cNvPr>
          <p:cNvPicPr>
            <a:picLocks noChangeAspect="1"/>
          </p:cNvPicPr>
          <p:nvPr/>
        </p:nvPicPr>
        <p:blipFill>
          <a:blip r:embed="rId2"/>
          <a:stretch>
            <a:fillRect/>
          </a:stretch>
        </p:blipFill>
        <p:spPr>
          <a:xfrm>
            <a:off x="5516013" y="1953374"/>
            <a:ext cx="3159987" cy="2869710"/>
          </a:xfrm>
          <a:prstGeom prst="rect">
            <a:avLst/>
          </a:prstGeom>
        </p:spPr>
      </p:pic>
    </p:spTree>
    <p:extLst>
      <p:ext uri="{BB962C8B-B14F-4D97-AF65-F5344CB8AC3E}">
        <p14:creationId xmlns:p14="http://schemas.microsoft.com/office/powerpoint/2010/main" val="3935014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3D139-C108-5DCA-91CB-E1CF3DCB15A6}"/>
              </a:ext>
            </a:extLst>
          </p:cNvPr>
          <p:cNvSpPr>
            <a:spLocks noGrp="1"/>
          </p:cNvSpPr>
          <p:nvPr>
            <p:ph type="title"/>
          </p:nvPr>
        </p:nvSpPr>
        <p:spPr/>
        <p:txBody>
          <a:bodyPr/>
          <a:lstStyle/>
          <a:p>
            <a:r>
              <a:rPr lang="en-US" noProof="0" dirty="0" err="1"/>
              <a:t>Wiederholung</a:t>
            </a:r>
            <a:r>
              <a:rPr lang="en-US" noProof="0" dirty="0"/>
              <a:t> </a:t>
            </a:r>
            <a:r>
              <a:rPr lang="en-US" noProof="0" dirty="0" err="1"/>
              <a:t>Vorlesung</a:t>
            </a:r>
            <a:r>
              <a:rPr lang="en-US" dirty="0"/>
              <a:t>:</a:t>
            </a:r>
            <a:r>
              <a:rPr lang="en-US" noProof="0" dirty="0"/>
              <a:t> </a:t>
            </a:r>
            <a:r>
              <a:rPr lang="en-US" noProof="0" dirty="0" err="1"/>
              <a:t>Medienkompetenz</a:t>
            </a:r>
            <a:endParaRPr lang="en-US" noProof="0" dirty="0"/>
          </a:p>
        </p:txBody>
      </p:sp>
      <p:sp>
        <p:nvSpPr>
          <p:cNvPr id="4" name="Inhaltsplatzhalter 3">
            <a:extLst>
              <a:ext uri="{FF2B5EF4-FFF2-40B4-BE49-F238E27FC236}">
                <a16:creationId xmlns:a16="http://schemas.microsoft.com/office/drawing/2014/main" id="{F20E7A2C-ABBF-4E19-0536-ACEDB7949939}"/>
              </a:ext>
            </a:extLst>
          </p:cNvPr>
          <p:cNvSpPr>
            <a:spLocks noGrp="1"/>
          </p:cNvSpPr>
          <p:nvPr>
            <p:ph idx="1"/>
          </p:nvPr>
        </p:nvSpPr>
        <p:spPr>
          <a:xfrm>
            <a:off x="468000" y="1584000"/>
            <a:ext cx="8230938" cy="3166026"/>
          </a:xfrm>
        </p:spPr>
        <p:txBody>
          <a:bodyPr>
            <a:normAutofit/>
          </a:bodyPr>
          <a:lstStyle/>
          <a:p>
            <a:r>
              <a:rPr lang="en-GB" dirty="0"/>
              <a:t>IPS-I-model Brand-</a:t>
            </a:r>
            <a:r>
              <a:rPr lang="en-GB" dirty="0" err="1"/>
              <a:t>Gruwel</a:t>
            </a:r>
            <a:r>
              <a:rPr lang="en-GB" dirty="0"/>
              <a:t> et al. (2009): Information problem solving using internet model (</a:t>
            </a:r>
            <a:r>
              <a:rPr lang="en-GB" dirty="0" err="1"/>
              <a:t>Informationssuche</a:t>
            </a:r>
            <a:r>
              <a:rPr lang="en-GB" dirty="0"/>
              <a:t> </a:t>
            </a:r>
            <a:r>
              <a:rPr lang="en-GB" dirty="0" err="1"/>
              <a:t>im</a:t>
            </a:r>
            <a:r>
              <a:rPr lang="en-GB" dirty="0"/>
              <a:t> Internet)</a:t>
            </a:r>
          </a:p>
        </p:txBody>
      </p:sp>
      <p:pic>
        <p:nvPicPr>
          <p:cNvPr id="7" name="Grafik 6">
            <a:extLst>
              <a:ext uri="{FF2B5EF4-FFF2-40B4-BE49-F238E27FC236}">
                <a16:creationId xmlns:a16="http://schemas.microsoft.com/office/drawing/2014/main" id="{769DAEE9-3D95-37BD-E7CD-9C9A84DDEE1B}"/>
              </a:ext>
            </a:extLst>
          </p:cNvPr>
          <p:cNvPicPr>
            <a:picLocks noChangeAspect="1"/>
          </p:cNvPicPr>
          <p:nvPr/>
        </p:nvPicPr>
        <p:blipFill>
          <a:blip r:embed="rId2"/>
          <a:stretch>
            <a:fillRect/>
          </a:stretch>
        </p:blipFill>
        <p:spPr>
          <a:xfrm>
            <a:off x="1807901" y="2239421"/>
            <a:ext cx="5528197" cy="2583663"/>
          </a:xfrm>
          <a:prstGeom prst="rect">
            <a:avLst/>
          </a:prstGeom>
        </p:spPr>
      </p:pic>
    </p:spTree>
    <p:extLst>
      <p:ext uri="{BB962C8B-B14F-4D97-AF65-F5344CB8AC3E}">
        <p14:creationId xmlns:p14="http://schemas.microsoft.com/office/powerpoint/2010/main" val="3534401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3D139-C108-5DCA-91CB-E1CF3DCB15A6}"/>
              </a:ext>
            </a:extLst>
          </p:cNvPr>
          <p:cNvSpPr>
            <a:spLocks noGrp="1"/>
          </p:cNvSpPr>
          <p:nvPr>
            <p:ph type="title"/>
          </p:nvPr>
        </p:nvSpPr>
        <p:spPr/>
        <p:txBody>
          <a:bodyPr/>
          <a:lstStyle/>
          <a:p>
            <a:r>
              <a:rPr lang="en-US" noProof="0" dirty="0" err="1"/>
              <a:t>Wiederholung</a:t>
            </a:r>
            <a:r>
              <a:rPr lang="en-US" noProof="0" dirty="0"/>
              <a:t> </a:t>
            </a:r>
            <a:r>
              <a:rPr lang="en-US" noProof="0" dirty="0" err="1"/>
              <a:t>Vorlesung</a:t>
            </a:r>
            <a:r>
              <a:rPr lang="en-US" dirty="0"/>
              <a:t>:</a:t>
            </a:r>
            <a:r>
              <a:rPr lang="en-US" noProof="0" dirty="0"/>
              <a:t> </a:t>
            </a:r>
            <a:r>
              <a:rPr lang="en-US" noProof="0" dirty="0" err="1"/>
              <a:t>Medienkompetenz</a:t>
            </a:r>
            <a:endParaRPr lang="en-US" noProof="0" dirty="0"/>
          </a:p>
        </p:txBody>
      </p:sp>
      <p:sp>
        <p:nvSpPr>
          <p:cNvPr id="4" name="Inhaltsplatzhalter 3">
            <a:extLst>
              <a:ext uri="{FF2B5EF4-FFF2-40B4-BE49-F238E27FC236}">
                <a16:creationId xmlns:a16="http://schemas.microsoft.com/office/drawing/2014/main" id="{F20E7A2C-ABBF-4E19-0536-ACEDB7949939}"/>
              </a:ext>
            </a:extLst>
          </p:cNvPr>
          <p:cNvSpPr>
            <a:spLocks noGrp="1"/>
          </p:cNvSpPr>
          <p:nvPr>
            <p:ph idx="1"/>
          </p:nvPr>
        </p:nvSpPr>
        <p:spPr>
          <a:xfrm>
            <a:off x="468000" y="1584000"/>
            <a:ext cx="8426748" cy="3166026"/>
          </a:xfrm>
        </p:spPr>
        <p:txBody>
          <a:bodyPr>
            <a:normAutofit/>
          </a:bodyPr>
          <a:lstStyle/>
          <a:p>
            <a:r>
              <a:rPr lang="de-DE" dirty="0" err="1"/>
              <a:t>Süss</a:t>
            </a:r>
            <a:r>
              <a:rPr lang="de-DE" dirty="0"/>
              <a:t> et al. (2018): Konzepte der Medienerziehung</a:t>
            </a:r>
          </a:p>
          <a:p>
            <a:pPr lvl="1"/>
            <a:r>
              <a:rPr lang="de-DE" dirty="0"/>
              <a:t>Bewahren</a:t>
            </a:r>
          </a:p>
          <a:p>
            <a:pPr lvl="1"/>
            <a:r>
              <a:rPr lang="de-DE" dirty="0"/>
              <a:t>Reparieren</a:t>
            </a:r>
          </a:p>
          <a:p>
            <a:pPr lvl="1"/>
            <a:r>
              <a:rPr lang="de-DE" dirty="0"/>
              <a:t>Aufklären</a:t>
            </a:r>
          </a:p>
          <a:p>
            <a:pPr lvl="1"/>
            <a:r>
              <a:rPr lang="de-DE" dirty="0"/>
              <a:t>Reflektieren</a:t>
            </a:r>
          </a:p>
          <a:p>
            <a:pPr lvl="1"/>
            <a:r>
              <a:rPr lang="de-DE" dirty="0"/>
              <a:t>Handeln/Partizipieren</a:t>
            </a:r>
          </a:p>
        </p:txBody>
      </p:sp>
    </p:spTree>
    <p:extLst>
      <p:ext uri="{BB962C8B-B14F-4D97-AF65-F5344CB8AC3E}">
        <p14:creationId xmlns:p14="http://schemas.microsoft.com/office/powerpoint/2010/main" val="3758265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F0B03-2F29-5956-7BE8-5DF89B692963}"/>
              </a:ext>
            </a:extLst>
          </p:cNvPr>
          <p:cNvSpPr>
            <a:spLocks noGrp="1"/>
          </p:cNvSpPr>
          <p:nvPr>
            <p:ph type="title"/>
          </p:nvPr>
        </p:nvSpPr>
        <p:spPr/>
        <p:txBody>
          <a:bodyPr/>
          <a:lstStyle/>
          <a:p>
            <a:r>
              <a:rPr lang="de-DE" noProof="0" dirty="0"/>
              <a:t>Aufgabenstellung 1</a:t>
            </a:r>
          </a:p>
        </p:txBody>
      </p:sp>
      <p:sp>
        <p:nvSpPr>
          <p:cNvPr id="3" name="Inhaltsplatzhalter 2">
            <a:extLst>
              <a:ext uri="{FF2B5EF4-FFF2-40B4-BE49-F238E27FC236}">
                <a16:creationId xmlns:a16="http://schemas.microsoft.com/office/drawing/2014/main" id="{E02B80FF-D232-9977-A00D-EF66307B83E8}"/>
              </a:ext>
            </a:extLst>
          </p:cNvPr>
          <p:cNvSpPr>
            <a:spLocks noGrp="1"/>
          </p:cNvSpPr>
          <p:nvPr>
            <p:ph idx="1"/>
          </p:nvPr>
        </p:nvSpPr>
        <p:spPr/>
        <p:txBody>
          <a:bodyPr>
            <a:normAutofit/>
          </a:bodyPr>
          <a:lstStyle/>
          <a:p>
            <a:r>
              <a:rPr lang="de-DE" noProof="0" dirty="0"/>
              <a:t>Individuell: Wählen Sie einen für Sie interessanten/relevanten Medienkompetenzbereich aus den </a:t>
            </a:r>
            <a:r>
              <a:rPr lang="de-DE" dirty="0"/>
              <a:t>p</a:t>
            </a:r>
            <a:r>
              <a:rPr lang="de-DE" noProof="0" dirty="0" err="1"/>
              <a:t>räsentierten</a:t>
            </a:r>
            <a:r>
              <a:rPr lang="de-DE" noProof="0" dirty="0"/>
              <a:t> Rahmenmodellen (z.B. KMK-Rahmenplan oder Rahmenlehrplan Brandenburg)</a:t>
            </a:r>
          </a:p>
          <a:p>
            <a:r>
              <a:rPr lang="de-DE" noProof="0" dirty="0"/>
              <a:t>Finden Sie sich mit einer anderen Person zusammen, die diesen Bereich gewählt hat</a:t>
            </a:r>
          </a:p>
          <a:p>
            <a:r>
              <a:rPr lang="de-DE" noProof="0" dirty="0"/>
              <a:t>Brainstormen Sie gemeinsam:</a:t>
            </a:r>
          </a:p>
          <a:p>
            <a:pPr lvl="1"/>
            <a:r>
              <a:rPr lang="de-DE" noProof="0" dirty="0"/>
              <a:t>Wie würden Sie Kompetenzen aus diesem Kompetenzbereich im Unterricht vermitteln?</a:t>
            </a:r>
          </a:p>
        </p:txBody>
      </p:sp>
    </p:spTree>
    <p:extLst>
      <p:ext uri="{BB962C8B-B14F-4D97-AF65-F5344CB8AC3E}">
        <p14:creationId xmlns:p14="http://schemas.microsoft.com/office/powerpoint/2010/main" val="2638217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83D139-C108-5DCA-91CB-E1CF3DCB15A6}"/>
              </a:ext>
            </a:extLst>
          </p:cNvPr>
          <p:cNvSpPr>
            <a:spLocks noGrp="1"/>
          </p:cNvSpPr>
          <p:nvPr>
            <p:ph type="title"/>
          </p:nvPr>
        </p:nvSpPr>
        <p:spPr/>
        <p:txBody>
          <a:bodyPr/>
          <a:lstStyle/>
          <a:p>
            <a:r>
              <a:rPr lang="en-US" noProof="0" dirty="0" err="1"/>
              <a:t>Literatur</a:t>
            </a:r>
            <a:endParaRPr lang="en-US" noProof="0" dirty="0"/>
          </a:p>
        </p:txBody>
      </p:sp>
      <p:sp>
        <p:nvSpPr>
          <p:cNvPr id="4" name="Inhaltsplatzhalter 3">
            <a:extLst>
              <a:ext uri="{FF2B5EF4-FFF2-40B4-BE49-F238E27FC236}">
                <a16:creationId xmlns:a16="http://schemas.microsoft.com/office/drawing/2014/main" id="{F20E7A2C-ABBF-4E19-0536-ACEDB7949939}"/>
              </a:ext>
            </a:extLst>
          </p:cNvPr>
          <p:cNvSpPr>
            <a:spLocks noGrp="1"/>
          </p:cNvSpPr>
          <p:nvPr>
            <p:ph idx="1"/>
          </p:nvPr>
        </p:nvSpPr>
        <p:spPr/>
        <p:txBody>
          <a:bodyPr>
            <a:noAutofit/>
          </a:bodyPr>
          <a:lstStyle/>
          <a:p>
            <a:pPr marL="357188" indent="-357188">
              <a:lnSpc>
                <a:spcPct val="100000"/>
              </a:lnSpc>
              <a:spcBef>
                <a:spcPts val="0"/>
              </a:spcBef>
              <a:buNone/>
            </a:pPr>
            <a:r>
              <a:rPr lang="en-GB" sz="1200" dirty="0" err="1">
                <a:latin typeface="+mj-lt"/>
              </a:rPr>
              <a:t>Baacke</a:t>
            </a:r>
            <a:r>
              <a:rPr lang="en-GB" sz="1200" dirty="0">
                <a:latin typeface="+mj-lt"/>
              </a:rPr>
              <a:t>, D. (1996). </a:t>
            </a:r>
            <a:r>
              <a:rPr lang="en-GB" sz="1200" dirty="0" err="1">
                <a:latin typeface="+mj-lt"/>
              </a:rPr>
              <a:t>Medienkompetenz</a:t>
            </a:r>
            <a:r>
              <a:rPr lang="en-GB" sz="1200" dirty="0">
                <a:latin typeface="+mj-lt"/>
              </a:rPr>
              <a:t> — </a:t>
            </a:r>
            <a:r>
              <a:rPr lang="en-GB" sz="1200" dirty="0" err="1">
                <a:latin typeface="+mj-lt"/>
              </a:rPr>
              <a:t>Begrifflichkeit</a:t>
            </a:r>
            <a:r>
              <a:rPr lang="en-GB" sz="1200" dirty="0">
                <a:latin typeface="+mj-lt"/>
              </a:rPr>
              <a:t> und </a:t>
            </a:r>
            <a:r>
              <a:rPr lang="en-GB" sz="1200" dirty="0" err="1">
                <a:latin typeface="+mj-lt"/>
              </a:rPr>
              <a:t>sozialer</a:t>
            </a:r>
            <a:r>
              <a:rPr lang="en-GB" sz="1200" dirty="0">
                <a:latin typeface="+mj-lt"/>
              </a:rPr>
              <a:t> </a:t>
            </a:r>
            <a:r>
              <a:rPr lang="en-GB" sz="1200" dirty="0" err="1">
                <a:latin typeface="+mj-lt"/>
              </a:rPr>
              <a:t>Wandel</a:t>
            </a:r>
            <a:r>
              <a:rPr lang="en-GB" sz="1200" dirty="0">
                <a:latin typeface="+mj-lt"/>
              </a:rPr>
              <a:t>. In A. von Rein (</a:t>
            </a:r>
            <a:r>
              <a:rPr lang="en-GB" sz="1200" dirty="0" err="1">
                <a:latin typeface="+mj-lt"/>
              </a:rPr>
              <a:t>Hrsg</a:t>
            </a:r>
            <a:r>
              <a:rPr lang="en-GB" sz="1200" dirty="0">
                <a:latin typeface="+mj-lt"/>
              </a:rPr>
              <a:t>.)., </a:t>
            </a:r>
            <a:r>
              <a:rPr lang="en-GB" sz="1200" i="1" dirty="0" err="1">
                <a:latin typeface="+mj-lt"/>
              </a:rPr>
              <a:t>Medienkompetenz</a:t>
            </a:r>
            <a:r>
              <a:rPr lang="en-GB" sz="1200" i="1" dirty="0">
                <a:latin typeface="+mj-lt"/>
              </a:rPr>
              <a:t> </a:t>
            </a:r>
            <a:r>
              <a:rPr lang="en-GB" sz="1200" i="1" dirty="0" err="1">
                <a:latin typeface="+mj-lt"/>
              </a:rPr>
              <a:t>als</a:t>
            </a:r>
            <a:r>
              <a:rPr lang="en-GB" sz="1200" i="1" dirty="0">
                <a:latin typeface="+mj-lt"/>
              </a:rPr>
              <a:t> </a:t>
            </a:r>
            <a:r>
              <a:rPr lang="en-GB" sz="1200" i="1" dirty="0" err="1">
                <a:latin typeface="+mj-lt"/>
              </a:rPr>
              <a:t>Schlüsselbegriff</a:t>
            </a:r>
            <a:r>
              <a:rPr lang="en-GB" sz="1200" i="1" dirty="0">
                <a:latin typeface="+mj-lt"/>
              </a:rPr>
              <a:t> </a:t>
            </a:r>
            <a:r>
              <a:rPr lang="en-GB" sz="1200" dirty="0">
                <a:latin typeface="+mj-lt"/>
              </a:rPr>
              <a:t>(S. 112–124). Bad </a:t>
            </a:r>
            <a:r>
              <a:rPr lang="en-GB" sz="1200" dirty="0" err="1">
                <a:latin typeface="+mj-lt"/>
              </a:rPr>
              <a:t>Heilbrunn</a:t>
            </a:r>
            <a:r>
              <a:rPr lang="en-GB" sz="1200" dirty="0">
                <a:latin typeface="+mj-lt"/>
              </a:rPr>
              <a:t>: Julius </a:t>
            </a:r>
            <a:r>
              <a:rPr lang="en-GB" sz="1200" dirty="0" err="1">
                <a:latin typeface="+mj-lt"/>
              </a:rPr>
              <a:t>Klinkhardt</a:t>
            </a:r>
            <a:r>
              <a:rPr lang="en-GB" sz="1200" dirty="0">
                <a:latin typeface="+mj-lt"/>
              </a:rPr>
              <a:t>.</a:t>
            </a:r>
          </a:p>
          <a:p>
            <a:pPr marL="357188" indent="-357188">
              <a:lnSpc>
                <a:spcPct val="100000"/>
              </a:lnSpc>
              <a:spcBef>
                <a:spcPts val="0"/>
              </a:spcBef>
              <a:buNone/>
            </a:pPr>
            <a:r>
              <a:rPr lang="en-GB" sz="1200" dirty="0">
                <a:latin typeface="+mj-lt"/>
              </a:rPr>
              <a:t>Brand-</a:t>
            </a:r>
            <a:r>
              <a:rPr lang="en-GB" sz="1200" dirty="0" err="1">
                <a:latin typeface="+mj-lt"/>
              </a:rPr>
              <a:t>Gruwel</a:t>
            </a:r>
            <a:r>
              <a:rPr lang="en-GB" sz="1200" dirty="0">
                <a:latin typeface="+mj-lt"/>
              </a:rPr>
              <a:t>, S., </a:t>
            </a:r>
            <a:r>
              <a:rPr lang="en-GB" sz="1200" dirty="0" err="1">
                <a:latin typeface="+mj-lt"/>
              </a:rPr>
              <a:t>Wopereis</a:t>
            </a:r>
            <a:r>
              <a:rPr lang="en-GB" sz="1200" dirty="0">
                <a:latin typeface="+mj-lt"/>
              </a:rPr>
              <a:t>, I., &amp; </a:t>
            </a:r>
            <a:r>
              <a:rPr lang="en-GB" sz="1200" dirty="0" err="1">
                <a:latin typeface="+mj-lt"/>
              </a:rPr>
              <a:t>Walraven</a:t>
            </a:r>
            <a:r>
              <a:rPr lang="en-GB" sz="1200" dirty="0">
                <a:latin typeface="+mj-lt"/>
              </a:rPr>
              <a:t>, A. (2009). A descriptive model of information problem solving while using internet. </a:t>
            </a:r>
            <a:r>
              <a:rPr lang="en-GB" sz="1200" i="1" dirty="0">
                <a:latin typeface="+mj-lt"/>
              </a:rPr>
              <a:t>Computers and Education, 53</a:t>
            </a:r>
            <a:r>
              <a:rPr lang="en-GB" sz="1200" dirty="0">
                <a:latin typeface="+mj-lt"/>
              </a:rPr>
              <a:t>(4), 1207–1217.</a:t>
            </a:r>
          </a:p>
          <a:p>
            <a:pPr marL="357188" indent="-357188">
              <a:lnSpc>
                <a:spcPct val="100000"/>
              </a:lnSpc>
              <a:spcBef>
                <a:spcPts val="0"/>
              </a:spcBef>
              <a:buNone/>
            </a:pPr>
            <a:r>
              <a:rPr lang="en-GB" sz="1200" dirty="0" err="1">
                <a:latin typeface="+mj-lt"/>
              </a:rPr>
              <a:t>Eickelmann</a:t>
            </a:r>
            <a:r>
              <a:rPr lang="en-GB" sz="1200" dirty="0">
                <a:latin typeface="+mj-lt"/>
              </a:rPr>
              <a:t>, B., Bos, W., Gerick, J., </a:t>
            </a:r>
            <a:r>
              <a:rPr lang="en-GB" sz="1200" dirty="0" err="1">
                <a:latin typeface="+mj-lt"/>
              </a:rPr>
              <a:t>Goldhammer</a:t>
            </a:r>
            <a:r>
              <a:rPr lang="en-GB" sz="1200" dirty="0">
                <a:latin typeface="+mj-lt"/>
              </a:rPr>
              <a:t>, F., Schaumburg, H., </a:t>
            </a:r>
            <a:r>
              <a:rPr lang="en-GB" sz="1200" dirty="0" err="1">
                <a:latin typeface="+mj-lt"/>
              </a:rPr>
              <a:t>Schwippert</a:t>
            </a:r>
            <a:r>
              <a:rPr lang="en-GB" sz="1200" dirty="0">
                <a:latin typeface="+mj-lt"/>
              </a:rPr>
              <a:t>, K., ... &amp; </a:t>
            </a:r>
            <a:r>
              <a:rPr lang="en-GB" sz="1200" dirty="0" err="1">
                <a:latin typeface="+mj-lt"/>
              </a:rPr>
              <a:t>Vahrenhold</a:t>
            </a:r>
            <a:r>
              <a:rPr lang="en-GB" sz="1200" dirty="0">
                <a:latin typeface="+mj-lt"/>
              </a:rPr>
              <a:t>, J. (</a:t>
            </a:r>
            <a:r>
              <a:rPr lang="en-GB" sz="1200" dirty="0" err="1">
                <a:latin typeface="+mj-lt"/>
              </a:rPr>
              <a:t>Hrsg</a:t>
            </a:r>
            <a:r>
              <a:rPr lang="en-GB" sz="1200" dirty="0">
                <a:latin typeface="+mj-lt"/>
              </a:rPr>
              <a:t>.). (2019). ICILS 2018# Deutschland: Computer-und </a:t>
            </a:r>
            <a:r>
              <a:rPr lang="en-GB" sz="1200" dirty="0" err="1">
                <a:latin typeface="+mj-lt"/>
              </a:rPr>
              <a:t>informationsbezogene</a:t>
            </a:r>
            <a:r>
              <a:rPr lang="en-GB" sz="1200" dirty="0">
                <a:latin typeface="+mj-lt"/>
              </a:rPr>
              <a:t> </a:t>
            </a:r>
            <a:r>
              <a:rPr lang="en-GB" sz="1200" dirty="0" err="1">
                <a:latin typeface="+mj-lt"/>
              </a:rPr>
              <a:t>Kompetenzen</a:t>
            </a:r>
            <a:r>
              <a:rPr lang="en-GB" sz="1200" dirty="0">
                <a:latin typeface="+mj-lt"/>
              </a:rPr>
              <a:t> von </a:t>
            </a:r>
            <a:r>
              <a:rPr lang="en-GB" sz="1200" dirty="0" err="1">
                <a:latin typeface="+mj-lt"/>
              </a:rPr>
              <a:t>Schülerinnen</a:t>
            </a:r>
            <a:r>
              <a:rPr lang="en-GB" sz="1200" dirty="0">
                <a:latin typeface="+mj-lt"/>
              </a:rPr>
              <a:t> und </a:t>
            </a:r>
            <a:r>
              <a:rPr lang="en-GB" sz="1200" dirty="0" err="1">
                <a:latin typeface="+mj-lt"/>
              </a:rPr>
              <a:t>Schülern</a:t>
            </a:r>
            <a:r>
              <a:rPr lang="en-GB" sz="1200" dirty="0">
                <a:latin typeface="+mj-lt"/>
              </a:rPr>
              <a:t> </a:t>
            </a:r>
            <a:r>
              <a:rPr lang="en-GB" sz="1200" dirty="0" err="1">
                <a:latin typeface="+mj-lt"/>
              </a:rPr>
              <a:t>im</a:t>
            </a:r>
            <a:r>
              <a:rPr lang="en-GB" sz="1200" dirty="0">
                <a:latin typeface="+mj-lt"/>
              </a:rPr>
              <a:t> </a:t>
            </a:r>
            <a:r>
              <a:rPr lang="en-GB" sz="1200" dirty="0" err="1">
                <a:latin typeface="+mj-lt"/>
              </a:rPr>
              <a:t>zweiten</a:t>
            </a:r>
            <a:r>
              <a:rPr lang="en-GB" sz="1200" dirty="0">
                <a:latin typeface="+mj-lt"/>
              </a:rPr>
              <a:t> </a:t>
            </a:r>
            <a:r>
              <a:rPr lang="en-GB" sz="1200" dirty="0" err="1">
                <a:latin typeface="+mj-lt"/>
              </a:rPr>
              <a:t>internationalen</a:t>
            </a:r>
            <a:r>
              <a:rPr lang="en-GB" sz="1200" dirty="0">
                <a:latin typeface="+mj-lt"/>
              </a:rPr>
              <a:t> </a:t>
            </a:r>
            <a:r>
              <a:rPr lang="en-GB" sz="1200" dirty="0" err="1">
                <a:latin typeface="+mj-lt"/>
              </a:rPr>
              <a:t>Vergleich</a:t>
            </a:r>
            <a:r>
              <a:rPr lang="en-GB" sz="1200" dirty="0">
                <a:latin typeface="+mj-lt"/>
              </a:rPr>
              <a:t> und </a:t>
            </a:r>
            <a:r>
              <a:rPr lang="en-GB" sz="1200" dirty="0" err="1">
                <a:latin typeface="+mj-lt"/>
              </a:rPr>
              <a:t>Kompetenzen</a:t>
            </a:r>
            <a:r>
              <a:rPr lang="en-GB" sz="1200" dirty="0">
                <a:latin typeface="+mj-lt"/>
              </a:rPr>
              <a:t> </a:t>
            </a:r>
            <a:r>
              <a:rPr lang="en-GB" sz="1200" dirty="0" err="1">
                <a:latin typeface="+mj-lt"/>
              </a:rPr>
              <a:t>im</a:t>
            </a:r>
            <a:r>
              <a:rPr lang="en-GB" sz="1200" dirty="0">
                <a:latin typeface="+mj-lt"/>
              </a:rPr>
              <a:t> </a:t>
            </a:r>
            <a:r>
              <a:rPr lang="en-GB" sz="1200" dirty="0" err="1">
                <a:latin typeface="+mj-lt"/>
              </a:rPr>
              <a:t>Bereich</a:t>
            </a:r>
            <a:r>
              <a:rPr lang="en-GB" sz="1200" dirty="0">
                <a:latin typeface="+mj-lt"/>
              </a:rPr>
              <a:t> Computational Thinking. </a:t>
            </a:r>
            <a:r>
              <a:rPr lang="en-GB" sz="1200" dirty="0" err="1">
                <a:latin typeface="+mj-lt"/>
              </a:rPr>
              <a:t>Waxmann</a:t>
            </a:r>
            <a:r>
              <a:rPr lang="en-GB" sz="1200" dirty="0">
                <a:latin typeface="+mj-lt"/>
              </a:rPr>
              <a:t> Verlag.</a:t>
            </a:r>
          </a:p>
          <a:p>
            <a:pPr marL="357188" indent="-357188">
              <a:lnSpc>
                <a:spcPct val="100000"/>
              </a:lnSpc>
              <a:spcBef>
                <a:spcPts val="0"/>
              </a:spcBef>
              <a:buNone/>
            </a:pPr>
            <a:r>
              <a:rPr lang="en-GB" sz="1200" dirty="0" err="1">
                <a:latin typeface="+mj-lt"/>
              </a:rPr>
              <a:t>Ganguin</a:t>
            </a:r>
            <a:r>
              <a:rPr lang="en-GB" sz="1200" dirty="0">
                <a:latin typeface="+mj-lt"/>
              </a:rPr>
              <a:t>, S. (2004). </a:t>
            </a:r>
            <a:r>
              <a:rPr lang="en-GB" sz="1200" dirty="0" err="1">
                <a:latin typeface="+mj-lt"/>
              </a:rPr>
              <a:t>Medienkritik</a:t>
            </a:r>
            <a:r>
              <a:rPr lang="en-GB" sz="1200" dirty="0">
                <a:latin typeface="+mj-lt"/>
              </a:rPr>
              <a:t>–</a:t>
            </a:r>
            <a:r>
              <a:rPr lang="en-GB" sz="1200" dirty="0" err="1">
                <a:latin typeface="+mj-lt"/>
              </a:rPr>
              <a:t>Kernkompetenz</a:t>
            </a:r>
            <a:r>
              <a:rPr lang="en-GB" sz="1200" dirty="0">
                <a:latin typeface="+mj-lt"/>
              </a:rPr>
              <a:t> </a:t>
            </a:r>
            <a:r>
              <a:rPr lang="en-GB" sz="1200" dirty="0" err="1">
                <a:latin typeface="+mj-lt"/>
              </a:rPr>
              <a:t>unserer</a:t>
            </a:r>
            <a:r>
              <a:rPr lang="en-GB" sz="1200" dirty="0">
                <a:latin typeface="+mj-lt"/>
              </a:rPr>
              <a:t> </a:t>
            </a:r>
            <a:r>
              <a:rPr lang="en-GB" sz="1200" dirty="0" err="1">
                <a:latin typeface="+mj-lt"/>
              </a:rPr>
              <a:t>Mediengesellschaft</a:t>
            </a:r>
            <a:r>
              <a:rPr lang="en-GB" sz="1200" dirty="0">
                <a:latin typeface="+mj-lt"/>
              </a:rPr>
              <a:t>. </a:t>
            </a:r>
            <a:r>
              <a:rPr lang="en-GB" sz="1200" i="1" dirty="0" err="1">
                <a:latin typeface="+mj-lt"/>
              </a:rPr>
              <a:t>Ludwigsburger</a:t>
            </a:r>
            <a:r>
              <a:rPr lang="en-GB" sz="1200" i="1" dirty="0">
                <a:latin typeface="+mj-lt"/>
              </a:rPr>
              <a:t> </a:t>
            </a:r>
            <a:r>
              <a:rPr lang="en-GB" sz="1200" i="1" dirty="0" err="1">
                <a:latin typeface="+mj-lt"/>
              </a:rPr>
              <a:t>Beiträge</a:t>
            </a:r>
            <a:r>
              <a:rPr lang="en-GB" sz="1200" i="1" dirty="0">
                <a:latin typeface="+mj-lt"/>
              </a:rPr>
              <a:t> </a:t>
            </a:r>
            <a:r>
              <a:rPr lang="en-GB" sz="1200" i="1" dirty="0" err="1">
                <a:latin typeface="+mj-lt"/>
              </a:rPr>
              <a:t>zur</a:t>
            </a:r>
            <a:r>
              <a:rPr lang="en-GB" sz="1200" i="1" dirty="0">
                <a:latin typeface="+mj-lt"/>
              </a:rPr>
              <a:t> </a:t>
            </a:r>
            <a:r>
              <a:rPr lang="en-GB" sz="1200" i="1" dirty="0" err="1">
                <a:latin typeface="+mj-lt"/>
              </a:rPr>
              <a:t>Medienpädagogik</a:t>
            </a:r>
            <a:r>
              <a:rPr lang="en-GB" sz="1200" i="1" dirty="0">
                <a:latin typeface="+mj-lt"/>
              </a:rPr>
              <a:t>, 6</a:t>
            </a:r>
            <a:r>
              <a:rPr lang="en-GB" sz="1200" dirty="0">
                <a:latin typeface="+mj-lt"/>
              </a:rPr>
              <a:t>, 1-7.</a:t>
            </a:r>
          </a:p>
          <a:p>
            <a:pPr marL="357188" indent="-357188">
              <a:lnSpc>
                <a:spcPct val="100000"/>
              </a:lnSpc>
              <a:spcBef>
                <a:spcPts val="0"/>
              </a:spcBef>
              <a:buNone/>
            </a:pPr>
            <a:r>
              <a:rPr lang="en-GB" sz="1200" dirty="0" err="1">
                <a:effectLst/>
                <a:latin typeface="+mj-lt"/>
              </a:rPr>
              <a:t>Redecker</a:t>
            </a:r>
            <a:r>
              <a:rPr lang="en-GB" sz="1200" dirty="0">
                <a:effectLst/>
                <a:latin typeface="+mj-lt"/>
              </a:rPr>
              <a:t>, C. &amp; Punie, Y. (Ed.) (2017). European Framework for the Digital Competence of Educators: </a:t>
            </a:r>
            <a:r>
              <a:rPr lang="en-GB" sz="1200" dirty="0" err="1">
                <a:effectLst/>
                <a:latin typeface="+mj-lt"/>
              </a:rPr>
              <a:t>DigCompEdu</a:t>
            </a:r>
            <a:r>
              <a:rPr lang="en-GB" sz="1200" dirty="0">
                <a:effectLst/>
                <a:latin typeface="+mj-lt"/>
              </a:rPr>
              <a:t>, EUR 28775 EN, Publications Office of the European Union, Luxembourg, doi:10.2760/159770, JRC107466.</a:t>
            </a:r>
          </a:p>
          <a:p>
            <a:pPr marL="357188" indent="-357188">
              <a:lnSpc>
                <a:spcPct val="100000"/>
              </a:lnSpc>
              <a:spcBef>
                <a:spcPts val="0"/>
              </a:spcBef>
              <a:buNone/>
            </a:pPr>
            <a:r>
              <a:rPr lang="de-DE" sz="1200" dirty="0">
                <a:effectLst/>
                <a:latin typeface="+mj-lt"/>
              </a:rPr>
              <a:t>Redecker, C. &amp; </a:t>
            </a:r>
            <a:r>
              <a:rPr lang="de-DE" sz="1200" dirty="0" err="1">
                <a:effectLst/>
                <a:latin typeface="+mj-lt"/>
              </a:rPr>
              <a:t>Punie</a:t>
            </a:r>
            <a:r>
              <a:rPr lang="de-DE" sz="1200" dirty="0">
                <a:effectLst/>
                <a:latin typeface="+mj-lt"/>
              </a:rPr>
              <a:t>, Y. (Ed.) (2017). Europäischer Rahmen für die digitale Kompetenz Lehrender.</a:t>
            </a:r>
            <a:br>
              <a:rPr lang="de-DE" sz="1200" dirty="0">
                <a:effectLst/>
                <a:latin typeface="+mj-lt"/>
              </a:rPr>
            </a:br>
            <a:r>
              <a:rPr lang="de-DE" sz="1200" dirty="0">
                <a:effectLst/>
                <a:latin typeface="+mj-lt"/>
                <a:hlinkClick r:id="rId2"/>
              </a:rPr>
              <a:t>https://www.goethe.de/resources/files/pdf287/digcompedu_german_final.pdf</a:t>
            </a:r>
            <a:br>
              <a:rPr lang="de-DE" sz="1200" dirty="0">
                <a:latin typeface="+mj-lt"/>
              </a:rPr>
            </a:br>
            <a:r>
              <a:rPr lang="de-DE" sz="1200" dirty="0">
                <a:effectLst/>
                <a:latin typeface="+mj-lt"/>
                <a:hlinkClick r:id="rId3"/>
              </a:rPr>
              <a:t>https://hu-ztl.padlet.org/Fortbildungskonto/DE_DigCompEdu</a:t>
            </a:r>
            <a:r>
              <a:rPr lang="de-DE" sz="1200" dirty="0">
                <a:effectLst/>
                <a:latin typeface="+mj-lt"/>
              </a:rPr>
              <a:t> </a:t>
            </a:r>
          </a:p>
          <a:p>
            <a:pPr marL="357188" indent="-357188">
              <a:lnSpc>
                <a:spcPct val="100000"/>
              </a:lnSpc>
              <a:spcBef>
                <a:spcPts val="0"/>
              </a:spcBef>
              <a:buNone/>
            </a:pPr>
            <a:r>
              <a:rPr lang="en-GB" sz="1200" b="0" i="0" dirty="0" err="1">
                <a:solidFill>
                  <a:srgbClr val="333333"/>
                </a:solidFill>
                <a:effectLst/>
                <a:latin typeface="+mj-lt"/>
              </a:rPr>
              <a:t>Süss</a:t>
            </a:r>
            <a:r>
              <a:rPr lang="en-GB" sz="1200" b="0" i="0" dirty="0">
                <a:solidFill>
                  <a:srgbClr val="333333"/>
                </a:solidFill>
                <a:effectLst/>
                <a:latin typeface="+mj-lt"/>
              </a:rPr>
              <a:t>, D., Lampert, C., </a:t>
            </a:r>
            <a:r>
              <a:rPr lang="en-GB" sz="1200" b="0" i="0" dirty="0" err="1">
                <a:solidFill>
                  <a:srgbClr val="333333"/>
                </a:solidFill>
                <a:effectLst/>
                <a:latin typeface="+mj-lt"/>
              </a:rPr>
              <a:t>Trültzsch-Wijnen</a:t>
            </a:r>
            <a:r>
              <a:rPr lang="en-GB" sz="1200" b="0" i="0" dirty="0">
                <a:solidFill>
                  <a:srgbClr val="333333"/>
                </a:solidFill>
                <a:effectLst/>
                <a:latin typeface="+mj-lt"/>
              </a:rPr>
              <a:t>, C.W. (2018). </a:t>
            </a:r>
            <a:r>
              <a:rPr lang="en-GB" sz="1200" b="0" i="0" dirty="0" err="1">
                <a:solidFill>
                  <a:srgbClr val="333333"/>
                </a:solidFill>
                <a:effectLst/>
                <a:latin typeface="+mj-lt"/>
              </a:rPr>
              <a:t>Medienpädagogische</a:t>
            </a:r>
            <a:r>
              <a:rPr lang="en-GB" sz="1200" b="0" i="0" dirty="0">
                <a:solidFill>
                  <a:srgbClr val="333333"/>
                </a:solidFill>
                <a:effectLst/>
                <a:latin typeface="+mj-lt"/>
              </a:rPr>
              <a:t> </a:t>
            </a:r>
            <a:r>
              <a:rPr lang="en-GB" sz="1200" b="0" i="0" dirty="0" err="1">
                <a:solidFill>
                  <a:srgbClr val="333333"/>
                </a:solidFill>
                <a:effectLst/>
                <a:latin typeface="+mj-lt"/>
              </a:rPr>
              <a:t>Ansätze</a:t>
            </a:r>
            <a:r>
              <a:rPr lang="en-GB" sz="1200" b="0" i="0" dirty="0">
                <a:solidFill>
                  <a:srgbClr val="333333"/>
                </a:solidFill>
                <a:effectLst/>
                <a:latin typeface="+mj-lt"/>
              </a:rPr>
              <a:t>: </a:t>
            </a:r>
            <a:r>
              <a:rPr lang="en-GB" sz="1200" b="0" i="0" dirty="0" err="1">
                <a:solidFill>
                  <a:srgbClr val="333333"/>
                </a:solidFill>
                <a:effectLst/>
                <a:latin typeface="+mj-lt"/>
              </a:rPr>
              <a:t>Grundhaltungen</a:t>
            </a:r>
            <a:r>
              <a:rPr lang="en-GB" sz="1200" b="0" i="0" dirty="0">
                <a:solidFill>
                  <a:srgbClr val="333333"/>
                </a:solidFill>
                <a:effectLst/>
                <a:latin typeface="+mj-lt"/>
              </a:rPr>
              <a:t> und </a:t>
            </a:r>
            <a:r>
              <a:rPr lang="en-GB" sz="1200" b="0" i="0" dirty="0" err="1">
                <a:solidFill>
                  <a:srgbClr val="333333"/>
                </a:solidFill>
                <a:effectLst/>
                <a:latin typeface="+mj-lt"/>
              </a:rPr>
              <a:t>ihre</a:t>
            </a:r>
            <a:r>
              <a:rPr lang="en-GB" sz="1200" b="0" i="0" dirty="0">
                <a:solidFill>
                  <a:srgbClr val="333333"/>
                </a:solidFill>
                <a:effectLst/>
                <a:latin typeface="+mj-lt"/>
              </a:rPr>
              <a:t> </a:t>
            </a:r>
            <a:r>
              <a:rPr lang="en-GB" sz="1200" b="0" i="0" dirty="0" err="1">
                <a:solidFill>
                  <a:srgbClr val="333333"/>
                </a:solidFill>
                <a:effectLst/>
                <a:latin typeface="+mj-lt"/>
              </a:rPr>
              <a:t>Konsequenzen</a:t>
            </a:r>
            <a:r>
              <a:rPr lang="en-GB" sz="1200" b="0" i="0" dirty="0">
                <a:solidFill>
                  <a:srgbClr val="333333"/>
                </a:solidFill>
                <a:effectLst/>
                <a:latin typeface="+mj-lt"/>
              </a:rPr>
              <a:t>. In: </a:t>
            </a:r>
            <a:r>
              <a:rPr lang="en-GB" sz="1200" b="0" i="1" dirty="0" err="1">
                <a:solidFill>
                  <a:srgbClr val="333333"/>
                </a:solidFill>
                <a:effectLst/>
                <a:latin typeface="+mj-lt"/>
              </a:rPr>
              <a:t>Medienpädagogik</a:t>
            </a:r>
            <a:r>
              <a:rPr lang="en-GB" sz="1200" b="0" i="1" dirty="0">
                <a:solidFill>
                  <a:srgbClr val="333333"/>
                </a:solidFill>
                <a:effectLst/>
                <a:latin typeface="+mj-lt"/>
              </a:rPr>
              <a:t>. </a:t>
            </a:r>
            <a:r>
              <a:rPr lang="en-GB" sz="1200" b="0" i="1" dirty="0" err="1">
                <a:solidFill>
                  <a:srgbClr val="333333"/>
                </a:solidFill>
                <a:effectLst/>
                <a:latin typeface="+mj-lt"/>
              </a:rPr>
              <a:t>Studienbücher</a:t>
            </a:r>
            <a:r>
              <a:rPr lang="en-GB" sz="1200" b="0" i="1" dirty="0">
                <a:solidFill>
                  <a:srgbClr val="333333"/>
                </a:solidFill>
                <a:effectLst/>
                <a:latin typeface="+mj-lt"/>
              </a:rPr>
              <a:t> </a:t>
            </a:r>
            <a:r>
              <a:rPr lang="en-GB" sz="1200" b="0" i="1" dirty="0" err="1">
                <a:solidFill>
                  <a:srgbClr val="333333"/>
                </a:solidFill>
                <a:effectLst/>
                <a:latin typeface="+mj-lt"/>
              </a:rPr>
              <a:t>zur</a:t>
            </a:r>
            <a:r>
              <a:rPr lang="en-GB" sz="1200" b="0" i="1" dirty="0">
                <a:solidFill>
                  <a:srgbClr val="333333"/>
                </a:solidFill>
                <a:effectLst/>
                <a:latin typeface="+mj-lt"/>
              </a:rPr>
              <a:t> </a:t>
            </a:r>
            <a:r>
              <a:rPr lang="en-GB" sz="1200" b="0" i="1" dirty="0" err="1">
                <a:solidFill>
                  <a:srgbClr val="333333"/>
                </a:solidFill>
                <a:effectLst/>
                <a:latin typeface="+mj-lt"/>
              </a:rPr>
              <a:t>Kommunikations</a:t>
            </a:r>
            <a:r>
              <a:rPr lang="en-GB" sz="1200" b="0" i="1" dirty="0">
                <a:solidFill>
                  <a:srgbClr val="333333"/>
                </a:solidFill>
                <a:effectLst/>
                <a:latin typeface="+mj-lt"/>
              </a:rPr>
              <a:t>- und </a:t>
            </a:r>
            <a:r>
              <a:rPr lang="en-GB" sz="1200" b="0" i="1" dirty="0" err="1">
                <a:solidFill>
                  <a:srgbClr val="333333"/>
                </a:solidFill>
                <a:effectLst/>
                <a:latin typeface="+mj-lt"/>
              </a:rPr>
              <a:t>Medienwissenschaft</a:t>
            </a:r>
            <a:r>
              <a:rPr lang="en-GB" sz="1200" b="0" i="0" dirty="0">
                <a:solidFill>
                  <a:srgbClr val="333333"/>
                </a:solidFill>
                <a:effectLst/>
                <a:latin typeface="+mj-lt"/>
              </a:rPr>
              <a:t>. Springer VS, Wiesbaden. </a:t>
            </a:r>
            <a:r>
              <a:rPr lang="en-GB" sz="1200" b="0" i="0" dirty="0">
                <a:solidFill>
                  <a:srgbClr val="333333"/>
                </a:solidFill>
                <a:effectLst/>
                <a:latin typeface="+mj-lt"/>
                <a:hlinkClick r:id="rId4"/>
              </a:rPr>
              <a:t>https://doi.org/10.1007/978-3-658-19824-4_4</a:t>
            </a:r>
            <a:endParaRPr lang="en-GB" sz="1200" b="0" i="0" dirty="0">
              <a:solidFill>
                <a:srgbClr val="333333"/>
              </a:solidFill>
              <a:effectLst/>
              <a:latin typeface="+mj-lt"/>
            </a:endParaRPr>
          </a:p>
        </p:txBody>
      </p:sp>
    </p:spTree>
    <p:extLst>
      <p:ext uri="{BB962C8B-B14F-4D97-AF65-F5344CB8AC3E}">
        <p14:creationId xmlns:p14="http://schemas.microsoft.com/office/powerpoint/2010/main" val="1045814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A4617-C31A-921D-6DD0-346A7A69EEC9}"/>
              </a:ext>
            </a:extLst>
          </p:cNvPr>
          <p:cNvSpPr>
            <a:spLocks noGrp="1"/>
          </p:cNvSpPr>
          <p:nvPr>
            <p:ph type="ctrTitle"/>
          </p:nvPr>
        </p:nvSpPr>
        <p:spPr>
          <a:xfrm>
            <a:off x="473413" y="3913204"/>
            <a:ext cx="8443527" cy="438370"/>
          </a:xfrm>
        </p:spPr>
        <p:txBody>
          <a:bodyPr/>
          <a:lstStyle/>
          <a:p>
            <a:r>
              <a:rPr lang="en-US" noProof="0" dirty="0" err="1"/>
              <a:t>Vielen</a:t>
            </a:r>
            <a:r>
              <a:rPr lang="en-US" noProof="0" dirty="0"/>
              <a:t> Dank für </a:t>
            </a:r>
            <a:r>
              <a:rPr lang="en-US" noProof="0" dirty="0" err="1"/>
              <a:t>Ihre</a:t>
            </a:r>
            <a:r>
              <a:rPr lang="en-US" noProof="0" dirty="0"/>
              <a:t> </a:t>
            </a:r>
            <a:r>
              <a:rPr lang="en-US" noProof="0" dirty="0" err="1"/>
              <a:t>Aufmerksamkeit</a:t>
            </a:r>
            <a:r>
              <a:rPr lang="en-US" noProof="0" dirty="0"/>
              <a:t>! </a:t>
            </a:r>
            <a:r>
              <a:rPr lang="en-US" noProof="0" dirty="0" err="1"/>
              <a:t>Fragen</a:t>
            </a:r>
            <a:r>
              <a:rPr lang="en-US" noProof="0" dirty="0"/>
              <a:t>? </a:t>
            </a:r>
            <a:r>
              <a:rPr lang="en-US" noProof="0" dirty="0" err="1"/>
              <a:t>Anmerkungen</a:t>
            </a:r>
            <a:r>
              <a:rPr lang="en-US" noProof="0" dirty="0"/>
              <a:t>?</a:t>
            </a:r>
          </a:p>
        </p:txBody>
      </p:sp>
      <p:sp>
        <p:nvSpPr>
          <p:cNvPr id="3" name="Textplatzhalter 2">
            <a:extLst>
              <a:ext uri="{FF2B5EF4-FFF2-40B4-BE49-F238E27FC236}">
                <a16:creationId xmlns:a16="http://schemas.microsoft.com/office/drawing/2014/main" id="{959D620E-9F76-DF30-0CBE-7F1AA4ED2ACA}"/>
              </a:ext>
            </a:extLst>
          </p:cNvPr>
          <p:cNvSpPr>
            <a:spLocks noGrp="1"/>
          </p:cNvSpPr>
          <p:nvPr>
            <p:ph type="body" sz="half" idx="2"/>
          </p:nvPr>
        </p:nvSpPr>
        <p:spPr/>
        <p:txBody>
          <a:bodyPr/>
          <a:lstStyle/>
          <a:p>
            <a:r>
              <a:rPr lang="en-US" sz="1800" noProof="0" dirty="0"/>
              <a:t>Gerne </a:t>
            </a:r>
            <a:r>
              <a:rPr lang="en-US" sz="1800" noProof="0" dirty="0" err="1"/>
              <a:t>auch</a:t>
            </a:r>
            <a:r>
              <a:rPr lang="en-US" sz="1800" noProof="0" dirty="0"/>
              <a:t> via E-Mail: Reuth@uni-Potsdam.de</a:t>
            </a:r>
          </a:p>
        </p:txBody>
      </p:sp>
    </p:spTree>
    <p:extLst>
      <p:ext uri="{BB962C8B-B14F-4D97-AF65-F5344CB8AC3E}">
        <p14:creationId xmlns:p14="http://schemas.microsoft.com/office/powerpoint/2010/main" val="325686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8E6AE-88D5-1ACE-86C9-51FDB86164D1}"/>
              </a:ext>
            </a:extLst>
          </p:cNvPr>
          <p:cNvSpPr>
            <a:spLocks noGrp="1"/>
          </p:cNvSpPr>
          <p:nvPr>
            <p:ph type="ctrTitle"/>
          </p:nvPr>
        </p:nvSpPr>
        <p:spPr/>
        <p:txBody>
          <a:bodyPr/>
          <a:lstStyle/>
          <a:p>
            <a:r>
              <a:rPr lang="de-DE" noProof="0" dirty="0"/>
              <a:t>Medienkompetenzen von Lernenden fördern: Beispiele</a:t>
            </a:r>
          </a:p>
        </p:txBody>
      </p:sp>
      <p:sp>
        <p:nvSpPr>
          <p:cNvPr id="3" name="Textplatzhalter 2">
            <a:extLst>
              <a:ext uri="{FF2B5EF4-FFF2-40B4-BE49-F238E27FC236}">
                <a16:creationId xmlns:a16="http://schemas.microsoft.com/office/drawing/2014/main" id="{EB80D42A-6166-3B64-D4F0-F7927BF1A5A9}"/>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266980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FDD74-D1E3-003E-6216-8305C7B30811}"/>
              </a:ext>
            </a:extLst>
          </p:cNvPr>
          <p:cNvSpPr>
            <a:spLocks noGrp="1"/>
          </p:cNvSpPr>
          <p:nvPr>
            <p:ph type="title"/>
          </p:nvPr>
        </p:nvSpPr>
        <p:spPr/>
        <p:txBody>
          <a:bodyPr/>
          <a:lstStyle/>
          <a:p>
            <a:r>
              <a:rPr lang="de-DE" noProof="0" dirty="0"/>
              <a:t>Materialien von </a:t>
            </a:r>
            <a:r>
              <a:rPr lang="de-DE" noProof="0" dirty="0" err="1"/>
              <a:t>klicksafe</a:t>
            </a:r>
            <a:endParaRPr lang="de-DE" noProof="0" dirty="0"/>
          </a:p>
        </p:txBody>
      </p:sp>
      <p:sp>
        <p:nvSpPr>
          <p:cNvPr id="3" name="Inhaltsplatzhalter 2">
            <a:extLst>
              <a:ext uri="{FF2B5EF4-FFF2-40B4-BE49-F238E27FC236}">
                <a16:creationId xmlns:a16="http://schemas.microsoft.com/office/drawing/2014/main" id="{49BAF4F1-E6A4-6372-6E57-B9197F96E50E}"/>
              </a:ext>
            </a:extLst>
          </p:cNvPr>
          <p:cNvSpPr>
            <a:spLocks noGrp="1"/>
          </p:cNvSpPr>
          <p:nvPr>
            <p:ph idx="1"/>
          </p:nvPr>
        </p:nvSpPr>
        <p:spPr/>
        <p:txBody>
          <a:bodyPr/>
          <a:lstStyle/>
          <a:p>
            <a:r>
              <a:rPr lang="de-DE" noProof="0" dirty="0"/>
              <a:t>Medienpädagogik in der Grundschule </a:t>
            </a:r>
            <a:r>
              <a:rPr lang="de-DE" sz="1100" noProof="0" dirty="0">
                <a:hlinkClick r:id="rId2"/>
              </a:rPr>
              <a:t>https://www.klicksafe.de/medienpaedagogik-in-der-grundschule</a:t>
            </a:r>
            <a:r>
              <a:rPr lang="de-DE" sz="1100" noProof="0" dirty="0"/>
              <a:t> </a:t>
            </a:r>
          </a:p>
          <a:p>
            <a:pPr lvl="1"/>
            <a:r>
              <a:rPr lang="de-DE" noProof="0" dirty="0"/>
              <a:t>Basisziele der Medienkompetenzförderung</a:t>
            </a:r>
          </a:p>
          <a:p>
            <a:pPr lvl="2"/>
            <a:r>
              <a:rPr lang="de-DE" noProof="0" dirty="0"/>
              <a:t>gute Kinderseiten bekannt machen</a:t>
            </a:r>
          </a:p>
          <a:p>
            <a:pPr lvl="2"/>
            <a:r>
              <a:rPr lang="de-DE" noProof="0" dirty="0"/>
              <a:t>Kinder zu selbstkompetentem und sicheren Umgang</a:t>
            </a:r>
            <a:br>
              <a:rPr lang="de-DE" noProof="0" dirty="0"/>
            </a:br>
            <a:r>
              <a:rPr lang="de-DE" noProof="0" dirty="0"/>
              <a:t>mit dem Internet und seinen Inhalten befähigen</a:t>
            </a:r>
          </a:p>
          <a:p>
            <a:pPr lvl="2"/>
            <a:r>
              <a:rPr lang="de-DE" noProof="0" dirty="0"/>
              <a:t>Kinder anregen, das Internet kreativ zu nutzen</a:t>
            </a:r>
          </a:p>
          <a:p>
            <a:pPr lvl="1"/>
            <a:r>
              <a:rPr lang="de-DE" noProof="0" dirty="0"/>
              <a:t>Material “Durchs Jahr mit </a:t>
            </a:r>
            <a:r>
              <a:rPr lang="de-DE" noProof="0" dirty="0" err="1"/>
              <a:t>klicksafe</a:t>
            </a:r>
            <a:r>
              <a:rPr lang="de-DE" noProof="0" dirty="0"/>
              <a:t> – 12</a:t>
            </a:r>
            <a:br>
              <a:rPr lang="de-DE" noProof="0" dirty="0"/>
            </a:br>
            <a:r>
              <a:rPr lang="de-DE" noProof="0" dirty="0"/>
              <a:t>Einheiten Medienpädagogik für die Grund-</a:t>
            </a:r>
            <a:br>
              <a:rPr lang="de-DE" noProof="0" dirty="0"/>
            </a:br>
            <a:r>
              <a:rPr lang="de-DE" noProof="0" dirty="0"/>
              <a:t>Schule”</a:t>
            </a:r>
          </a:p>
          <a:p>
            <a:pPr lvl="2"/>
            <a:r>
              <a:rPr lang="de-DE" noProof="0" dirty="0"/>
              <a:t>Anregung für das Schuljahr, medienpädagogische</a:t>
            </a:r>
            <a:br>
              <a:rPr lang="de-DE" noProof="0" dirty="0"/>
            </a:br>
            <a:r>
              <a:rPr lang="de-DE" noProof="0" dirty="0"/>
              <a:t>Monats-Einheiten zur Integrierung in die Schul-</a:t>
            </a:r>
            <a:br>
              <a:rPr lang="de-DE" noProof="0" dirty="0"/>
            </a:br>
            <a:r>
              <a:rPr lang="de-DE" noProof="0" dirty="0" err="1"/>
              <a:t>jahresplanung</a:t>
            </a:r>
            <a:endParaRPr lang="de-DE" noProof="0" dirty="0"/>
          </a:p>
          <a:p>
            <a:endParaRPr lang="de-DE" noProof="0" dirty="0"/>
          </a:p>
        </p:txBody>
      </p:sp>
      <p:pic>
        <p:nvPicPr>
          <p:cNvPr id="5" name="Grafik 4">
            <a:extLst>
              <a:ext uri="{FF2B5EF4-FFF2-40B4-BE49-F238E27FC236}">
                <a16:creationId xmlns:a16="http://schemas.microsoft.com/office/drawing/2014/main" id="{A80C6179-BBB1-5AB0-AB9F-919613FF72B4}"/>
              </a:ext>
            </a:extLst>
          </p:cNvPr>
          <p:cNvPicPr>
            <a:picLocks noChangeAspect="1"/>
          </p:cNvPicPr>
          <p:nvPr/>
        </p:nvPicPr>
        <p:blipFill>
          <a:blip r:embed="rId3"/>
          <a:stretch>
            <a:fillRect/>
          </a:stretch>
        </p:blipFill>
        <p:spPr>
          <a:xfrm>
            <a:off x="5602792" y="2519904"/>
            <a:ext cx="3403641" cy="22253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7439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8E6AE-88D5-1ACE-86C9-51FDB86164D1}"/>
              </a:ext>
            </a:extLst>
          </p:cNvPr>
          <p:cNvSpPr>
            <a:spLocks noGrp="1"/>
          </p:cNvSpPr>
          <p:nvPr>
            <p:ph type="ctrTitle"/>
          </p:nvPr>
        </p:nvSpPr>
        <p:spPr/>
        <p:txBody>
          <a:bodyPr/>
          <a:lstStyle/>
          <a:p>
            <a:r>
              <a:rPr lang="de-DE" dirty="0"/>
              <a:t>Organisatorisches</a:t>
            </a:r>
            <a:endParaRPr lang="en-GB" dirty="0"/>
          </a:p>
        </p:txBody>
      </p:sp>
      <p:sp>
        <p:nvSpPr>
          <p:cNvPr id="3" name="Textplatzhalter 2">
            <a:extLst>
              <a:ext uri="{FF2B5EF4-FFF2-40B4-BE49-F238E27FC236}">
                <a16:creationId xmlns:a16="http://schemas.microsoft.com/office/drawing/2014/main" id="{EB80D42A-6166-3B64-D4F0-F7927BF1A5A9}"/>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2139435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FDD74-D1E3-003E-6216-8305C7B30811}"/>
              </a:ext>
            </a:extLst>
          </p:cNvPr>
          <p:cNvSpPr>
            <a:spLocks noGrp="1"/>
          </p:cNvSpPr>
          <p:nvPr>
            <p:ph type="title"/>
          </p:nvPr>
        </p:nvSpPr>
        <p:spPr/>
        <p:txBody>
          <a:bodyPr/>
          <a:lstStyle/>
          <a:p>
            <a:r>
              <a:rPr lang="de-DE" noProof="0" dirty="0"/>
              <a:t>Materialien von </a:t>
            </a:r>
            <a:r>
              <a:rPr lang="de-DE" noProof="0" dirty="0" err="1"/>
              <a:t>klicksafe</a:t>
            </a:r>
            <a:endParaRPr lang="de-DE" noProof="0" dirty="0"/>
          </a:p>
        </p:txBody>
      </p:sp>
      <p:sp>
        <p:nvSpPr>
          <p:cNvPr id="3" name="Inhaltsplatzhalter 2">
            <a:extLst>
              <a:ext uri="{FF2B5EF4-FFF2-40B4-BE49-F238E27FC236}">
                <a16:creationId xmlns:a16="http://schemas.microsoft.com/office/drawing/2014/main" id="{49BAF4F1-E6A4-6372-6E57-B9197F96E50E}"/>
              </a:ext>
            </a:extLst>
          </p:cNvPr>
          <p:cNvSpPr>
            <a:spLocks noGrp="1"/>
          </p:cNvSpPr>
          <p:nvPr>
            <p:ph idx="1"/>
          </p:nvPr>
        </p:nvSpPr>
        <p:spPr>
          <a:xfrm>
            <a:off x="467999" y="1584000"/>
            <a:ext cx="8837841" cy="3193268"/>
          </a:xfrm>
        </p:spPr>
        <p:txBody>
          <a:bodyPr>
            <a:normAutofit/>
          </a:bodyPr>
          <a:lstStyle/>
          <a:p>
            <a:r>
              <a:rPr lang="de-DE" noProof="0" dirty="0"/>
              <a:t>Medienpädagogik in den Sekundarstufen </a:t>
            </a:r>
            <a:r>
              <a:rPr lang="de-DE" sz="1100" noProof="0" dirty="0">
                <a:hlinkClick r:id="rId2"/>
              </a:rPr>
              <a:t>https://www.klicksafe.de/medienpaedagogik-in-den-sekundarstufen</a:t>
            </a:r>
            <a:r>
              <a:rPr lang="de-DE" sz="1100" noProof="0" dirty="0"/>
              <a:t> </a:t>
            </a:r>
          </a:p>
          <a:p>
            <a:pPr lvl="1"/>
            <a:r>
              <a:rPr lang="de-DE" noProof="0" dirty="0"/>
              <a:t>Viele umfassende Materialien zu verschiedenen</a:t>
            </a:r>
            <a:br>
              <a:rPr lang="de-DE" noProof="0" dirty="0"/>
            </a:br>
            <a:r>
              <a:rPr lang="de-DE" noProof="0" dirty="0"/>
              <a:t>Themen</a:t>
            </a:r>
          </a:p>
          <a:p>
            <a:pPr lvl="2"/>
            <a:r>
              <a:rPr lang="de-DE" noProof="0" dirty="0"/>
              <a:t>Z.B. Sicherheit im Netz, Datenschutz, Cybermobbing</a:t>
            </a:r>
          </a:p>
          <a:p>
            <a:pPr lvl="1"/>
            <a:r>
              <a:rPr lang="de-DE" noProof="0" dirty="0"/>
              <a:t>Auch kleine, in sich geschlossene Stundenentwürfe</a:t>
            </a:r>
            <a:br>
              <a:rPr lang="de-DE" noProof="0" dirty="0"/>
            </a:br>
            <a:r>
              <a:rPr lang="de-DE" noProof="0" dirty="0"/>
              <a:t>zu verschiedenen Themen</a:t>
            </a:r>
          </a:p>
          <a:p>
            <a:r>
              <a:rPr lang="de-DE" noProof="0" dirty="0"/>
              <a:t>Materialien für pädagogische Fachkräfte</a:t>
            </a:r>
            <a:br>
              <a:rPr lang="de-DE" noProof="0" dirty="0"/>
            </a:br>
            <a:r>
              <a:rPr lang="de-DE" sz="1100" noProof="0" dirty="0">
                <a:hlinkClick r:id="rId3"/>
              </a:rPr>
              <a:t>https://www.klicksafe.de/paedagogen/medien-materialien</a:t>
            </a:r>
            <a:r>
              <a:rPr lang="de-DE" sz="1100" noProof="0" dirty="0"/>
              <a:t> </a:t>
            </a:r>
          </a:p>
          <a:p>
            <a:pPr lvl="1"/>
            <a:r>
              <a:rPr lang="de-DE" noProof="0" dirty="0"/>
              <a:t>Interviews, Podcasts, Infografiken, Materialien, </a:t>
            </a:r>
            <a:r>
              <a:rPr lang="de-DE" noProof="0" dirty="0" err="1"/>
              <a:t>etc</a:t>
            </a:r>
            <a:endParaRPr lang="de-DE" noProof="0" dirty="0"/>
          </a:p>
        </p:txBody>
      </p:sp>
      <p:pic>
        <p:nvPicPr>
          <p:cNvPr id="20" name="Grafik 19">
            <a:extLst>
              <a:ext uri="{FF2B5EF4-FFF2-40B4-BE49-F238E27FC236}">
                <a16:creationId xmlns:a16="http://schemas.microsoft.com/office/drawing/2014/main" id="{8152E67A-9339-54B6-B8EB-98453B334F64}"/>
              </a:ext>
            </a:extLst>
          </p:cNvPr>
          <p:cNvPicPr>
            <a:picLocks noChangeAspect="1"/>
          </p:cNvPicPr>
          <p:nvPr/>
        </p:nvPicPr>
        <p:blipFill>
          <a:blip r:embed="rId4"/>
          <a:stretch>
            <a:fillRect/>
          </a:stretch>
        </p:blipFill>
        <p:spPr>
          <a:xfrm>
            <a:off x="5942951" y="2028960"/>
            <a:ext cx="1336744" cy="2748308"/>
          </a:xfrm>
          <a:prstGeom prst="rect">
            <a:avLst/>
          </a:prstGeom>
          <a:ln>
            <a:noFill/>
          </a:ln>
          <a:effectLst>
            <a:outerShdw blurRad="190500" algn="tl" rotWithShape="0">
              <a:srgbClr val="000000">
                <a:alpha val="70000"/>
              </a:srgbClr>
            </a:outerShdw>
          </a:effectLst>
        </p:spPr>
      </p:pic>
      <p:pic>
        <p:nvPicPr>
          <p:cNvPr id="22" name="Grafik 21">
            <a:extLst>
              <a:ext uri="{FF2B5EF4-FFF2-40B4-BE49-F238E27FC236}">
                <a16:creationId xmlns:a16="http://schemas.microsoft.com/office/drawing/2014/main" id="{5C87CBF6-FDEC-9A05-3FB9-59B0E9B6AB94}"/>
              </a:ext>
            </a:extLst>
          </p:cNvPr>
          <p:cNvPicPr>
            <a:picLocks noChangeAspect="1"/>
          </p:cNvPicPr>
          <p:nvPr/>
        </p:nvPicPr>
        <p:blipFill>
          <a:blip r:embed="rId5"/>
          <a:stretch>
            <a:fillRect/>
          </a:stretch>
        </p:blipFill>
        <p:spPr>
          <a:xfrm>
            <a:off x="7415292" y="2126063"/>
            <a:ext cx="1620968" cy="23289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1831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FDD74-D1E3-003E-6216-8305C7B30811}"/>
              </a:ext>
            </a:extLst>
          </p:cNvPr>
          <p:cNvSpPr>
            <a:spLocks noGrp="1"/>
          </p:cNvSpPr>
          <p:nvPr>
            <p:ph type="title"/>
          </p:nvPr>
        </p:nvSpPr>
        <p:spPr/>
        <p:txBody>
          <a:bodyPr/>
          <a:lstStyle/>
          <a:p>
            <a:r>
              <a:rPr lang="de-DE" noProof="0" dirty="0"/>
              <a:t>Themenportal „Mediennutzung und Medienkompetenz“</a:t>
            </a:r>
          </a:p>
        </p:txBody>
      </p:sp>
      <p:sp>
        <p:nvSpPr>
          <p:cNvPr id="3" name="Inhaltsplatzhalter 2">
            <a:extLst>
              <a:ext uri="{FF2B5EF4-FFF2-40B4-BE49-F238E27FC236}">
                <a16:creationId xmlns:a16="http://schemas.microsoft.com/office/drawing/2014/main" id="{49BAF4F1-E6A4-6372-6E57-B9197F96E50E}"/>
              </a:ext>
            </a:extLst>
          </p:cNvPr>
          <p:cNvSpPr>
            <a:spLocks noGrp="1"/>
          </p:cNvSpPr>
          <p:nvPr>
            <p:ph idx="1"/>
          </p:nvPr>
        </p:nvSpPr>
        <p:spPr/>
        <p:txBody>
          <a:bodyPr>
            <a:normAutofit/>
          </a:bodyPr>
          <a:lstStyle/>
          <a:p>
            <a:r>
              <a:rPr lang="de-DE" noProof="0" dirty="0"/>
              <a:t>lehrer-online.de </a:t>
            </a:r>
            <a:r>
              <a:rPr lang="de-DE" sz="1100" noProof="0" dirty="0">
                <a:hlinkClick r:id="rId2"/>
              </a:rPr>
              <a:t>https://www.lehrer-online.de/medienkompetenz/</a:t>
            </a:r>
            <a:r>
              <a:rPr lang="de-DE" sz="1100" noProof="0" dirty="0"/>
              <a:t> </a:t>
            </a:r>
          </a:p>
          <a:p>
            <a:pPr lvl="1"/>
            <a:r>
              <a:rPr lang="de-DE" noProof="0" dirty="0"/>
              <a:t>Unterrichtsmaterial sortiert nach KMK-Kompetenzrahmen</a:t>
            </a:r>
          </a:p>
          <a:p>
            <a:pPr marL="342900" lvl="1" indent="0">
              <a:buNone/>
            </a:pPr>
            <a:endParaRPr lang="de-DE" noProof="0" dirty="0"/>
          </a:p>
        </p:txBody>
      </p:sp>
      <p:pic>
        <p:nvPicPr>
          <p:cNvPr id="6" name="Grafik 5">
            <a:extLst>
              <a:ext uri="{FF2B5EF4-FFF2-40B4-BE49-F238E27FC236}">
                <a16:creationId xmlns:a16="http://schemas.microsoft.com/office/drawing/2014/main" id="{7A0EA368-F320-2292-72F0-6E1293C0E516}"/>
              </a:ext>
            </a:extLst>
          </p:cNvPr>
          <p:cNvPicPr>
            <a:picLocks noChangeAspect="1"/>
          </p:cNvPicPr>
          <p:nvPr/>
        </p:nvPicPr>
        <p:blipFill>
          <a:blip r:embed="rId3"/>
          <a:stretch>
            <a:fillRect/>
          </a:stretch>
        </p:blipFill>
        <p:spPr>
          <a:xfrm>
            <a:off x="566442" y="2459211"/>
            <a:ext cx="8011115" cy="19774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721979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FDD74-D1E3-003E-6216-8305C7B30811}"/>
              </a:ext>
            </a:extLst>
          </p:cNvPr>
          <p:cNvSpPr>
            <a:spLocks noGrp="1"/>
          </p:cNvSpPr>
          <p:nvPr>
            <p:ph type="title"/>
          </p:nvPr>
        </p:nvSpPr>
        <p:spPr/>
        <p:txBody>
          <a:bodyPr/>
          <a:lstStyle/>
          <a:p>
            <a:r>
              <a:rPr lang="de-DE" noProof="0" dirty="0" err="1"/>
              <a:t>EduLabs</a:t>
            </a:r>
            <a:r>
              <a:rPr lang="de-DE" noProof="0" dirty="0"/>
              <a:t>: Bildung in der digitalen Welt</a:t>
            </a:r>
          </a:p>
        </p:txBody>
      </p:sp>
      <p:sp>
        <p:nvSpPr>
          <p:cNvPr id="3" name="Inhaltsplatzhalter 2">
            <a:extLst>
              <a:ext uri="{FF2B5EF4-FFF2-40B4-BE49-F238E27FC236}">
                <a16:creationId xmlns:a16="http://schemas.microsoft.com/office/drawing/2014/main" id="{49BAF4F1-E6A4-6372-6E57-B9197F96E50E}"/>
              </a:ext>
            </a:extLst>
          </p:cNvPr>
          <p:cNvSpPr>
            <a:spLocks noGrp="1"/>
          </p:cNvSpPr>
          <p:nvPr>
            <p:ph idx="1"/>
          </p:nvPr>
        </p:nvSpPr>
        <p:spPr>
          <a:xfrm>
            <a:off x="468000" y="1584000"/>
            <a:ext cx="8603172" cy="3193268"/>
          </a:xfrm>
        </p:spPr>
        <p:txBody>
          <a:bodyPr>
            <a:normAutofit/>
          </a:bodyPr>
          <a:lstStyle/>
          <a:p>
            <a:r>
              <a:rPr lang="de-DE" noProof="0" dirty="0" err="1"/>
              <a:t>edulabs</a:t>
            </a:r>
            <a:r>
              <a:rPr lang="de-DE" noProof="0" dirty="0"/>
              <a:t>-Community mit Material-Empfehlungen </a:t>
            </a:r>
            <a:r>
              <a:rPr lang="de-DE" sz="1100" noProof="0" dirty="0">
                <a:hlinkClick r:id="rId2"/>
              </a:rPr>
              <a:t>https://edulabs.de/oer/</a:t>
            </a:r>
            <a:endParaRPr lang="de-DE" sz="1100" noProof="0" dirty="0"/>
          </a:p>
          <a:p>
            <a:r>
              <a:rPr lang="de-DE" noProof="0" dirty="0"/>
              <a:t>Material kann nach Kompetenzen, </a:t>
            </a:r>
            <a:r>
              <a:rPr lang="de-DE" noProof="0" dirty="0" err="1"/>
              <a:t>Ziel-und</a:t>
            </a:r>
            <a:r>
              <a:rPr lang="de-DE" noProof="0" dirty="0"/>
              <a:t> Fächergruppen gefiltert werden</a:t>
            </a:r>
          </a:p>
        </p:txBody>
      </p:sp>
      <p:pic>
        <p:nvPicPr>
          <p:cNvPr id="5" name="Grafik 4">
            <a:extLst>
              <a:ext uri="{FF2B5EF4-FFF2-40B4-BE49-F238E27FC236}">
                <a16:creationId xmlns:a16="http://schemas.microsoft.com/office/drawing/2014/main" id="{29462A18-0F93-3325-2D49-37D748B34105}"/>
              </a:ext>
            </a:extLst>
          </p:cNvPr>
          <p:cNvPicPr>
            <a:picLocks noChangeAspect="1"/>
          </p:cNvPicPr>
          <p:nvPr/>
        </p:nvPicPr>
        <p:blipFill>
          <a:blip r:embed="rId3"/>
          <a:stretch>
            <a:fillRect/>
          </a:stretch>
        </p:blipFill>
        <p:spPr>
          <a:xfrm>
            <a:off x="1230119" y="2468898"/>
            <a:ext cx="6959017" cy="23814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586885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010D3-09DF-7286-E239-958A632A989B}"/>
              </a:ext>
            </a:extLst>
          </p:cNvPr>
          <p:cNvSpPr>
            <a:spLocks noGrp="1"/>
          </p:cNvSpPr>
          <p:nvPr>
            <p:ph type="title"/>
          </p:nvPr>
        </p:nvSpPr>
        <p:spPr/>
        <p:txBody>
          <a:bodyPr/>
          <a:lstStyle/>
          <a:p>
            <a:r>
              <a:rPr lang="de-DE" noProof="0" dirty="0" err="1"/>
              <a:t>digital.learning.lab</a:t>
            </a:r>
            <a:r>
              <a:rPr lang="de-DE" noProof="0" dirty="0"/>
              <a:t> Materialien</a:t>
            </a:r>
          </a:p>
        </p:txBody>
      </p:sp>
      <p:sp>
        <p:nvSpPr>
          <p:cNvPr id="3" name="Inhaltsplatzhalter 2">
            <a:extLst>
              <a:ext uri="{FF2B5EF4-FFF2-40B4-BE49-F238E27FC236}">
                <a16:creationId xmlns:a16="http://schemas.microsoft.com/office/drawing/2014/main" id="{1D236716-34C9-ABBB-78EB-C29F508026CB}"/>
              </a:ext>
            </a:extLst>
          </p:cNvPr>
          <p:cNvSpPr>
            <a:spLocks noGrp="1"/>
          </p:cNvSpPr>
          <p:nvPr>
            <p:ph idx="1"/>
          </p:nvPr>
        </p:nvSpPr>
        <p:spPr/>
        <p:txBody>
          <a:bodyPr/>
          <a:lstStyle/>
          <a:p>
            <a:r>
              <a:rPr lang="de-DE" noProof="0" dirty="0" err="1"/>
              <a:t>digital.learning.lab</a:t>
            </a:r>
            <a:r>
              <a:rPr lang="de-DE" noProof="0" dirty="0"/>
              <a:t> </a:t>
            </a:r>
            <a:r>
              <a:rPr lang="de-DE" sz="1100" noProof="0" dirty="0">
                <a:hlinkClick r:id="rId2"/>
              </a:rPr>
              <a:t>https://digitallearninglab.de/</a:t>
            </a:r>
            <a:endParaRPr lang="de-DE" sz="1100" noProof="0" dirty="0"/>
          </a:p>
          <a:p>
            <a:r>
              <a:rPr lang="de-DE" noProof="0" dirty="0"/>
              <a:t>Filtern nach Kompetenzen möglich</a:t>
            </a:r>
          </a:p>
        </p:txBody>
      </p:sp>
      <p:pic>
        <p:nvPicPr>
          <p:cNvPr id="5" name="Grafik 4">
            <a:extLst>
              <a:ext uri="{FF2B5EF4-FFF2-40B4-BE49-F238E27FC236}">
                <a16:creationId xmlns:a16="http://schemas.microsoft.com/office/drawing/2014/main" id="{87F331EA-85E3-F0B7-9418-BBAC7D200DEA}"/>
              </a:ext>
            </a:extLst>
          </p:cNvPr>
          <p:cNvPicPr>
            <a:picLocks noChangeAspect="1"/>
          </p:cNvPicPr>
          <p:nvPr/>
        </p:nvPicPr>
        <p:blipFill>
          <a:blip r:embed="rId3"/>
          <a:stretch>
            <a:fillRect/>
          </a:stretch>
        </p:blipFill>
        <p:spPr>
          <a:xfrm>
            <a:off x="2448124" y="2360684"/>
            <a:ext cx="4247752" cy="244964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4329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275622-5D08-2680-80CC-DC5BF23A5DB5}"/>
              </a:ext>
            </a:extLst>
          </p:cNvPr>
          <p:cNvSpPr>
            <a:spLocks noGrp="1"/>
          </p:cNvSpPr>
          <p:nvPr>
            <p:ph type="title"/>
          </p:nvPr>
        </p:nvSpPr>
        <p:spPr/>
        <p:txBody>
          <a:bodyPr/>
          <a:lstStyle/>
          <a:p>
            <a:r>
              <a:rPr lang="de-DE" dirty="0"/>
              <a:t>Digitalpakt – was nun?</a:t>
            </a:r>
            <a:endParaRPr lang="en-GB" dirty="0"/>
          </a:p>
        </p:txBody>
      </p:sp>
      <p:sp>
        <p:nvSpPr>
          <p:cNvPr id="3" name="Inhaltsplatzhalter 2">
            <a:extLst>
              <a:ext uri="{FF2B5EF4-FFF2-40B4-BE49-F238E27FC236}">
                <a16:creationId xmlns:a16="http://schemas.microsoft.com/office/drawing/2014/main" id="{3C66FCC5-BB1C-9E6E-CFF5-C3A54C5D483B}"/>
              </a:ext>
            </a:extLst>
          </p:cNvPr>
          <p:cNvSpPr>
            <a:spLocks noGrp="1"/>
          </p:cNvSpPr>
          <p:nvPr>
            <p:ph idx="1"/>
          </p:nvPr>
        </p:nvSpPr>
        <p:spPr>
          <a:xfrm>
            <a:off x="468000" y="1584000"/>
            <a:ext cx="5204517" cy="3193268"/>
          </a:xfrm>
        </p:spPr>
        <p:txBody>
          <a:bodyPr/>
          <a:lstStyle/>
          <a:p>
            <a:r>
              <a:rPr lang="de-DE" dirty="0"/>
              <a:t>Ideen und Konzepte für zukunftsorientiertes Lernen</a:t>
            </a:r>
          </a:p>
          <a:p>
            <a:r>
              <a:rPr lang="en-GB" dirty="0" err="1"/>
              <a:t>Vorgestellte</a:t>
            </a:r>
            <a:r>
              <a:rPr lang="en-GB" dirty="0"/>
              <a:t> </a:t>
            </a:r>
            <a:r>
              <a:rPr lang="en-GB" dirty="0" err="1"/>
              <a:t>Initiativen</a:t>
            </a:r>
            <a:r>
              <a:rPr lang="en-GB" dirty="0"/>
              <a:t>:</a:t>
            </a:r>
          </a:p>
        </p:txBody>
      </p:sp>
      <p:pic>
        <p:nvPicPr>
          <p:cNvPr id="5" name="Grafik 4">
            <a:extLst>
              <a:ext uri="{FF2B5EF4-FFF2-40B4-BE49-F238E27FC236}">
                <a16:creationId xmlns:a16="http://schemas.microsoft.com/office/drawing/2014/main" id="{AB1ACA18-DDCC-3AD8-9FBE-7B0CD1735331}"/>
              </a:ext>
            </a:extLst>
          </p:cNvPr>
          <p:cNvPicPr>
            <a:picLocks noChangeAspect="1"/>
          </p:cNvPicPr>
          <p:nvPr/>
        </p:nvPicPr>
        <p:blipFill>
          <a:blip r:embed="rId2"/>
          <a:stretch>
            <a:fillRect/>
          </a:stretch>
        </p:blipFill>
        <p:spPr>
          <a:xfrm>
            <a:off x="5740200" y="186116"/>
            <a:ext cx="3154547" cy="4463769"/>
          </a:xfrm>
          <a:prstGeom prst="rect">
            <a:avLst/>
          </a:prstGeom>
        </p:spPr>
      </p:pic>
      <p:sp>
        <p:nvSpPr>
          <p:cNvPr id="6" name="Textfeld 5">
            <a:extLst>
              <a:ext uri="{FF2B5EF4-FFF2-40B4-BE49-F238E27FC236}">
                <a16:creationId xmlns:a16="http://schemas.microsoft.com/office/drawing/2014/main" id="{5E976D32-190D-9949-B5E9-618DE734BD6F}"/>
              </a:ext>
            </a:extLst>
          </p:cNvPr>
          <p:cNvSpPr txBox="1"/>
          <p:nvPr/>
        </p:nvSpPr>
        <p:spPr>
          <a:xfrm>
            <a:off x="4572000" y="4696207"/>
            <a:ext cx="4572000" cy="276999"/>
          </a:xfrm>
          <a:prstGeom prst="rect">
            <a:avLst/>
          </a:prstGeom>
          <a:noFill/>
        </p:spPr>
        <p:txBody>
          <a:bodyPr wrap="square">
            <a:spAutoFit/>
          </a:bodyPr>
          <a:lstStyle/>
          <a:p>
            <a:pPr algn="r"/>
            <a:r>
              <a:rPr lang="de-DE" sz="1200" dirty="0">
                <a:effectLst/>
              </a:rPr>
              <a:t>(</a:t>
            </a:r>
            <a:r>
              <a:rPr lang="de-DE" sz="1200" dirty="0" err="1">
                <a:effectLst/>
              </a:rPr>
              <a:t>Ternès</a:t>
            </a:r>
            <a:r>
              <a:rPr lang="de-DE" sz="1200" dirty="0">
                <a:effectLst/>
              </a:rPr>
              <a:t> Von </a:t>
            </a:r>
            <a:r>
              <a:rPr lang="de-DE" sz="1200" dirty="0" err="1">
                <a:effectLst/>
              </a:rPr>
              <a:t>Hattburg</a:t>
            </a:r>
            <a:r>
              <a:rPr lang="de-DE" sz="1200" dirty="0"/>
              <a:t> </a:t>
            </a:r>
            <a:r>
              <a:rPr lang="de-DE" sz="1200" dirty="0">
                <a:effectLst/>
              </a:rPr>
              <a:t>&amp; Schäfer, 2020)</a:t>
            </a:r>
            <a:endParaRPr lang="de-DE" sz="1200" noProof="0" dirty="0"/>
          </a:p>
        </p:txBody>
      </p:sp>
      <p:pic>
        <p:nvPicPr>
          <p:cNvPr id="8" name="Grafik 7">
            <a:extLst>
              <a:ext uri="{FF2B5EF4-FFF2-40B4-BE49-F238E27FC236}">
                <a16:creationId xmlns:a16="http://schemas.microsoft.com/office/drawing/2014/main" id="{0CA57BE5-6F99-1599-5238-8FBC10ADA8DE}"/>
              </a:ext>
            </a:extLst>
          </p:cNvPr>
          <p:cNvPicPr>
            <a:picLocks noChangeAspect="1"/>
          </p:cNvPicPr>
          <p:nvPr/>
        </p:nvPicPr>
        <p:blipFill>
          <a:blip r:embed="rId3"/>
          <a:stretch>
            <a:fillRect/>
          </a:stretch>
        </p:blipFill>
        <p:spPr>
          <a:xfrm>
            <a:off x="3465324" y="2051056"/>
            <a:ext cx="2114497" cy="2837270"/>
          </a:xfrm>
          <a:prstGeom prst="rect">
            <a:avLst/>
          </a:prstGeom>
        </p:spPr>
      </p:pic>
      <p:pic>
        <p:nvPicPr>
          <p:cNvPr id="10" name="Grafik 9">
            <a:extLst>
              <a:ext uri="{FF2B5EF4-FFF2-40B4-BE49-F238E27FC236}">
                <a16:creationId xmlns:a16="http://schemas.microsoft.com/office/drawing/2014/main" id="{1DD31642-C49C-2A8F-79D4-C48C445472DF}"/>
              </a:ext>
            </a:extLst>
          </p:cNvPr>
          <p:cNvPicPr>
            <a:picLocks noChangeAspect="1"/>
          </p:cNvPicPr>
          <p:nvPr/>
        </p:nvPicPr>
        <p:blipFill>
          <a:blip r:embed="rId4"/>
          <a:stretch>
            <a:fillRect/>
          </a:stretch>
        </p:blipFill>
        <p:spPr>
          <a:xfrm>
            <a:off x="1258133" y="2647389"/>
            <a:ext cx="2114496" cy="2244032"/>
          </a:xfrm>
          <a:prstGeom prst="rect">
            <a:avLst/>
          </a:prstGeom>
        </p:spPr>
      </p:pic>
    </p:spTree>
    <p:extLst>
      <p:ext uri="{BB962C8B-B14F-4D97-AF65-F5344CB8AC3E}">
        <p14:creationId xmlns:p14="http://schemas.microsoft.com/office/powerpoint/2010/main" val="387822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B3A38F-D91A-D564-9FF3-AE6324DC4498}"/>
              </a:ext>
            </a:extLst>
          </p:cNvPr>
          <p:cNvSpPr>
            <a:spLocks noGrp="1"/>
          </p:cNvSpPr>
          <p:nvPr>
            <p:ph type="title"/>
          </p:nvPr>
        </p:nvSpPr>
        <p:spPr/>
        <p:txBody>
          <a:bodyPr/>
          <a:lstStyle/>
          <a:p>
            <a:r>
              <a:rPr lang="de-DE" noProof="0" dirty="0"/>
              <a:t>Medienhelden</a:t>
            </a:r>
          </a:p>
        </p:txBody>
      </p:sp>
      <p:sp>
        <p:nvSpPr>
          <p:cNvPr id="3" name="Inhaltsplatzhalter 2">
            <a:extLst>
              <a:ext uri="{FF2B5EF4-FFF2-40B4-BE49-F238E27FC236}">
                <a16:creationId xmlns:a16="http://schemas.microsoft.com/office/drawing/2014/main" id="{F85B9306-B20B-B65B-69E3-A036296568AE}"/>
              </a:ext>
            </a:extLst>
          </p:cNvPr>
          <p:cNvSpPr>
            <a:spLocks noGrp="1"/>
          </p:cNvSpPr>
          <p:nvPr>
            <p:ph idx="1"/>
          </p:nvPr>
        </p:nvSpPr>
        <p:spPr/>
        <p:txBody>
          <a:bodyPr/>
          <a:lstStyle/>
          <a:p>
            <a:r>
              <a:rPr lang="de-DE" noProof="0" dirty="0"/>
              <a:t>Unterrichtsmaterial zur Förderung von</a:t>
            </a:r>
            <a:br>
              <a:rPr lang="de-DE" noProof="0" dirty="0"/>
            </a:br>
            <a:r>
              <a:rPr lang="de-DE" noProof="0" dirty="0"/>
              <a:t>Medienkompetenz und Prävention von</a:t>
            </a:r>
            <a:br>
              <a:rPr lang="de-DE" noProof="0" dirty="0"/>
            </a:br>
            <a:r>
              <a:rPr lang="de-DE" noProof="0" dirty="0"/>
              <a:t>Cybermobbing</a:t>
            </a:r>
          </a:p>
          <a:p>
            <a:r>
              <a:rPr lang="de-DE" noProof="0" dirty="0"/>
              <a:t>Zugriff über OPAC</a:t>
            </a:r>
          </a:p>
        </p:txBody>
      </p:sp>
      <p:pic>
        <p:nvPicPr>
          <p:cNvPr id="5" name="Grafik 4">
            <a:extLst>
              <a:ext uri="{FF2B5EF4-FFF2-40B4-BE49-F238E27FC236}">
                <a16:creationId xmlns:a16="http://schemas.microsoft.com/office/drawing/2014/main" id="{B12F0BC7-9823-9DF9-5838-94F16C1EF424}"/>
              </a:ext>
            </a:extLst>
          </p:cNvPr>
          <p:cNvPicPr>
            <a:picLocks noChangeAspect="1"/>
          </p:cNvPicPr>
          <p:nvPr/>
        </p:nvPicPr>
        <p:blipFill>
          <a:blip r:embed="rId2"/>
          <a:stretch>
            <a:fillRect/>
          </a:stretch>
        </p:blipFill>
        <p:spPr>
          <a:xfrm>
            <a:off x="5476490" y="131930"/>
            <a:ext cx="3199510" cy="4558415"/>
          </a:xfrm>
          <a:prstGeom prst="rect">
            <a:avLst/>
          </a:prstGeom>
        </p:spPr>
      </p:pic>
      <p:sp>
        <p:nvSpPr>
          <p:cNvPr id="6" name="Textfeld 5">
            <a:extLst>
              <a:ext uri="{FF2B5EF4-FFF2-40B4-BE49-F238E27FC236}">
                <a16:creationId xmlns:a16="http://schemas.microsoft.com/office/drawing/2014/main" id="{F81719F7-E56B-1F69-405F-A2FC19BAC9E4}"/>
              </a:ext>
            </a:extLst>
          </p:cNvPr>
          <p:cNvSpPr txBox="1"/>
          <p:nvPr/>
        </p:nvSpPr>
        <p:spPr>
          <a:xfrm>
            <a:off x="4572000" y="4696207"/>
            <a:ext cx="4572000" cy="276999"/>
          </a:xfrm>
          <a:prstGeom prst="rect">
            <a:avLst/>
          </a:prstGeom>
          <a:noFill/>
        </p:spPr>
        <p:txBody>
          <a:bodyPr wrap="square">
            <a:spAutoFit/>
          </a:bodyPr>
          <a:lstStyle/>
          <a:p>
            <a:pPr algn="r"/>
            <a:r>
              <a:rPr lang="en-GB" sz="1200" dirty="0">
                <a:effectLst/>
              </a:rPr>
              <a:t>(Schultze-</a:t>
            </a:r>
            <a:r>
              <a:rPr lang="en-GB" sz="1200" dirty="0" err="1">
                <a:effectLst/>
              </a:rPr>
              <a:t>Krumbholz</a:t>
            </a:r>
            <a:r>
              <a:rPr lang="en-GB" sz="1200" dirty="0">
                <a:effectLst/>
              </a:rPr>
              <a:t> et al., 2021)</a:t>
            </a:r>
            <a:endParaRPr lang="de-DE" sz="1200" noProof="0" dirty="0"/>
          </a:p>
        </p:txBody>
      </p:sp>
    </p:spTree>
    <p:extLst>
      <p:ext uri="{BB962C8B-B14F-4D97-AF65-F5344CB8AC3E}">
        <p14:creationId xmlns:p14="http://schemas.microsoft.com/office/powerpoint/2010/main" val="38749496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7010D3-09DF-7286-E239-958A632A989B}"/>
              </a:ext>
            </a:extLst>
          </p:cNvPr>
          <p:cNvSpPr>
            <a:spLocks noGrp="1"/>
          </p:cNvSpPr>
          <p:nvPr>
            <p:ph type="title"/>
          </p:nvPr>
        </p:nvSpPr>
        <p:spPr/>
        <p:txBody>
          <a:bodyPr/>
          <a:lstStyle/>
          <a:p>
            <a:r>
              <a:rPr lang="de-DE" noProof="0" dirty="0"/>
              <a:t>Weitere Plattformen auf OER-Website</a:t>
            </a:r>
          </a:p>
        </p:txBody>
      </p:sp>
      <p:sp>
        <p:nvSpPr>
          <p:cNvPr id="3" name="Inhaltsplatzhalter 2">
            <a:extLst>
              <a:ext uri="{FF2B5EF4-FFF2-40B4-BE49-F238E27FC236}">
                <a16:creationId xmlns:a16="http://schemas.microsoft.com/office/drawing/2014/main" id="{1D236716-34C9-ABBB-78EB-C29F508026CB}"/>
              </a:ext>
            </a:extLst>
          </p:cNvPr>
          <p:cNvSpPr>
            <a:spLocks noGrp="1"/>
          </p:cNvSpPr>
          <p:nvPr>
            <p:ph idx="1"/>
          </p:nvPr>
        </p:nvSpPr>
        <p:spPr/>
        <p:txBody>
          <a:bodyPr/>
          <a:lstStyle/>
          <a:p>
            <a:r>
              <a:rPr lang="de-DE" noProof="0" dirty="0"/>
              <a:t>OER-Verzeichnisse </a:t>
            </a:r>
            <a:r>
              <a:rPr lang="de-DE" sz="1100" noProof="0" dirty="0">
                <a:hlinkClick r:id="rId2"/>
              </a:rPr>
              <a:t>https://open-educational-resources.de/materialien/oer-verzeichnisse-und-services/</a:t>
            </a:r>
            <a:r>
              <a:rPr lang="de-DE" sz="1100" noProof="0" dirty="0"/>
              <a:t> </a:t>
            </a:r>
          </a:p>
          <a:p>
            <a:endParaRPr lang="de-DE" noProof="0" dirty="0"/>
          </a:p>
        </p:txBody>
      </p:sp>
      <p:pic>
        <p:nvPicPr>
          <p:cNvPr id="6" name="Grafik 5">
            <a:extLst>
              <a:ext uri="{FF2B5EF4-FFF2-40B4-BE49-F238E27FC236}">
                <a16:creationId xmlns:a16="http://schemas.microsoft.com/office/drawing/2014/main" id="{A89BE491-7C88-8AD0-4972-189C1BCFF6A3}"/>
              </a:ext>
            </a:extLst>
          </p:cNvPr>
          <p:cNvPicPr>
            <a:picLocks noChangeAspect="1"/>
          </p:cNvPicPr>
          <p:nvPr/>
        </p:nvPicPr>
        <p:blipFill>
          <a:blip r:embed="rId3"/>
          <a:stretch>
            <a:fillRect/>
          </a:stretch>
        </p:blipFill>
        <p:spPr>
          <a:xfrm>
            <a:off x="1456771" y="2083584"/>
            <a:ext cx="2832008" cy="2693684"/>
          </a:xfrm>
          <a:prstGeom prst="rect">
            <a:avLst/>
          </a:prstGeom>
          <a:ln>
            <a:noFill/>
          </a:ln>
          <a:effectLst>
            <a:outerShdw blurRad="190500" algn="tl" rotWithShape="0">
              <a:srgbClr val="000000">
                <a:alpha val="70000"/>
              </a:srgbClr>
            </a:outerShdw>
          </a:effectLst>
        </p:spPr>
      </p:pic>
      <p:pic>
        <p:nvPicPr>
          <p:cNvPr id="8" name="Grafik 7">
            <a:extLst>
              <a:ext uri="{FF2B5EF4-FFF2-40B4-BE49-F238E27FC236}">
                <a16:creationId xmlns:a16="http://schemas.microsoft.com/office/drawing/2014/main" id="{396468B7-2511-1592-A7B7-3D3227C59A26}"/>
              </a:ext>
            </a:extLst>
          </p:cNvPr>
          <p:cNvPicPr>
            <a:picLocks noChangeAspect="1"/>
          </p:cNvPicPr>
          <p:nvPr/>
        </p:nvPicPr>
        <p:blipFill>
          <a:blip r:embed="rId4"/>
          <a:stretch>
            <a:fillRect/>
          </a:stretch>
        </p:blipFill>
        <p:spPr>
          <a:xfrm>
            <a:off x="4750027" y="2083584"/>
            <a:ext cx="2249584" cy="271964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01480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8E6AE-88D5-1ACE-86C9-51FDB86164D1}"/>
              </a:ext>
            </a:extLst>
          </p:cNvPr>
          <p:cNvSpPr>
            <a:spLocks noGrp="1"/>
          </p:cNvSpPr>
          <p:nvPr>
            <p:ph type="ctrTitle"/>
          </p:nvPr>
        </p:nvSpPr>
        <p:spPr/>
        <p:txBody>
          <a:bodyPr/>
          <a:lstStyle/>
          <a:p>
            <a:r>
              <a:rPr lang="de-DE" dirty="0"/>
              <a:t>Medienkompetenzvermittlung mit digitalen Medien: Aufgabe</a:t>
            </a:r>
            <a:endParaRPr lang="en-GB" dirty="0"/>
          </a:p>
        </p:txBody>
      </p:sp>
      <p:sp>
        <p:nvSpPr>
          <p:cNvPr id="3" name="Textplatzhalter 2">
            <a:extLst>
              <a:ext uri="{FF2B5EF4-FFF2-40B4-BE49-F238E27FC236}">
                <a16:creationId xmlns:a16="http://schemas.microsoft.com/office/drawing/2014/main" id="{EB80D42A-6166-3B64-D4F0-F7927BF1A5A9}"/>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1251773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F0B03-2F29-5956-7BE8-5DF89B692963}"/>
              </a:ext>
            </a:extLst>
          </p:cNvPr>
          <p:cNvSpPr>
            <a:spLocks noGrp="1"/>
          </p:cNvSpPr>
          <p:nvPr>
            <p:ph type="title"/>
          </p:nvPr>
        </p:nvSpPr>
        <p:spPr/>
        <p:txBody>
          <a:bodyPr/>
          <a:lstStyle/>
          <a:p>
            <a:r>
              <a:rPr lang="de-DE" noProof="0" dirty="0"/>
              <a:t>Aufgabenstellung 2</a:t>
            </a:r>
          </a:p>
        </p:txBody>
      </p:sp>
      <p:sp>
        <p:nvSpPr>
          <p:cNvPr id="3" name="Inhaltsplatzhalter 2">
            <a:extLst>
              <a:ext uri="{FF2B5EF4-FFF2-40B4-BE49-F238E27FC236}">
                <a16:creationId xmlns:a16="http://schemas.microsoft.com/office/drawing/2014/main" id="{E02B80FF-D232-9977-A00D-EF66307B83E8}"/>
              </a:ext>
            </a:extLst>
          </p:cNvPr>
          <p:cNvSpPr>
            <a:spLocks noGrp="1"/>
          </p:cNvSpPr>
          <p:nvPr>
            <p:ph idx="1"/>
          </p:nvPr>
        </p:nvSpPr>
        <p:spPr>
          <a:xfrm>
            <a:off x="468000" y="1584000"/>
            <a:ext cx="8426748" cy="3360234"/>
          </a:xfrm>
        </p:spPr>
        <p:txBody>
          <a:bodyPr>
            <a:normAutofit/>
          </a:bodyPr>
          <a:lstStyle/>
          <a:p>
            <a:r>
              <a:rPr lang="de-DE" noProof="0" dirty="0"/>
              <a:t>Explorieren Sie die Websites mit den Material-Beispielen oder recherchieren Sie selbst Websites mit Materialien.</a:t>
            </a:r>
          </a:p>
          <a:p>
            <a:pPr lvl="1"/>
            <a:r>
              <a:rPr lang="de-DE" noProof="0" dirty="0"/>
              <a:t>Suchen Sie sich ein Material-Beispiel aus und begründen Sie Ihre Auswahl.</a:t>
            </a:r>
          </a:p>
          <a:p>
            <a:pPr lvl="1"/>
            <a:r>
              <a:rPr lang="de-DE" dirty="0"/>
              <a:t>Welches Potential sehen Sie beim Material? Welche Schwierigkeiten?</a:t>
            </a:r>
            <a:endParaRPr lang="de-DE" noProof="0" dirty="0"/>
          </a:p>
          <a:p>
            <a:pPr lvl="1"/>
            <a:r>
              <a:rPr lang="de-DE" noProof="0" dirty="0"/>
              <a:t>Gibt es Verbesserungspotenzial oder würden Sie das Material 1:1 übernehmen?</a:t>
            </a:r>
          </a:p>
          <a:p>
            <a:pPr lvl="1"/>
            <a:r>
              <a:rPr lang="de-DE" dirty="0"/>
              <a:t>Notieren Sie Ihre Erkenntnisse.</a:t>
            </a:r>
          </a:p>
          <a:p>
            <a:r>
              <a:rPr lang="de-DE" dirty="0"/>
              <a:t>Welches Medienkompetenzziel (z.B. aus KMK/Rahmenlehrplan) möchten Sie in der Projektarbeit fokussieren?</a:t>
            </a:r>
          </a:p>
          <a:p>
            <a:pPr lvl="1"/>
            <a:r>
              <a:rPr lang="de-DE" dirty="0"/>
              <a:t>Kleingruppen bilden für die Entwicklung des Medienkonzepts</a:t>
            </a:r>
          </a:p>
        </p:txBody>
      </p:sp>
    </p:spTree>
    <p:extLst>
      <p:ext uri="{BB962C8B-B14F-4D97-AF65-F5344CB8AC3E}">
        <p14:creationId xmlns:p14="http://schemas.microsoft.com/office/powerpoint/2010/main" val="119008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8E6AE-88D5-1ACE-86C9-51FDB86164D1}"/>
              </a:ext>
            </a:extLst>
          </p:cNvPr>
          <p:cNvSpPr>
            <a:spLocks noGrp="1"/>
          </p:cNvSpPr>
          <p:nvPr>
            <p:ph type="ctrTitle"/>
          </p:nvPr>
        </p:nvSpPr>
        <p:spPr/>
        <p:txBody>
          <a:bodyPr/>
          <a:lstStyle/>
          <a:p>
            <a:r>
              <a:rPr lang="de-DE" dirty="0"/>
              <a:t>Digitale Medien im Unterricht</a:t>
            </a:r>
            <a:endParaRPr lang="en-GB" dirty="0"/>
          </a:p>
        </p:txBody>
      </p:sp>
      <p:sp>
        <p:nvSpPr>
          <p:cNvPr id="3" name="Textplatzhalter 2">
            <a:extLst>
              <a:ext uri="{FF2B5EF4-FFF2-40B4-BE49-F238E27FC236}">
                <a16:creationId xmlns:a16="http://schemas.microsoft.com/office/drawing/2014/main" id="{EB80D42A-6166-3B64-D4F0-F7927BF1A5A9}"/>
              </a:ext>
            </a:extLst>
          </p:cNvPr>
          <p:cNvSpPr>
            <a:spLocks noGrp="1"/>
          </p:cNvSpPr>
          <p:nvPr>
            <p:ph type="body" sz="half" idx="2"/>
          </p:nvPr>
        </p:nvSpPr>
        <p:spPr/>
        <p:txBody>
          <a:bodyPr/>
          <a:lstStyle/>
          <a:p>
            <a:endParaRPr lang="en-GB"/>
          </a:p>
        </p:txBody>
      </p:sp>
    </p:spTree>
    <p:extLst>
      <p:ext uri="{BB962C8B-B14F-4D97-AF65-F5344CB8AC3E}">
        <p14:creationId xmlns:p14="http://schemas.microsoft.com/office/powerpoint/2010/main" val="2015090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D8101-76D4-9D30-7731-2A1031BB9BEB}"/>
              </a:ext>
            </a:extLst>
          </p:cNvPr>
          <p:cNvSpPr>
            <a:spLocks noGrp="1"/>
          </p:cNvSpPr>
          <p:nvPr>
            <p:ph type="title"/>
          </p:nvPr>
        </p:nvSpPr>
        <p:spPr/>
        <p:txBody>
          <a:bodyPr/>
          <a:lstStyle/>
          <a:p>
            <a:r>
              <a:rPr lang="de-DE" dirty="0"/>
              <a:t>Inhalte des Seminars</a:t>
            </a:r>
            <a:endParaRPr lang="en-GB" dirty="0"/>
          </a:p>
        </p:txBody>
      </p:sp>
      <p:sp>
        <p:nvSpPr>
          <p:cNvPr id="9" name="Inhaltsplatzhalter 8">
            <a:extLst>
              <a:ext uri="{FF2B5EF4-FFF2-40B4-BE49-F238E27FC236}">
                <a16:creationId xmlns:a16="http://schemas.microsoft.com/office/drawing/2014/main" id="{021E0934-C8F0-9EFE-C1C9-3ED7D8D1EFE7}"/>
              </a:ext>
            </a:extLst>
          </p:cNvPr>
          <p:cNvSpPr>
            <a:spLocks noGrp="1"/>
          </p:cNvSpPr>
          <p:nvPr>
            <p:ph idx="1"/>
          </p:nvPr>
        </p:nvSpPr>
        <p:spPr>
          <a:xfrm>
            <a:off x="468000" y="1584000"/>
            <a:ext cx="8426748" cy="3277560"/>
          </a:xfrm>
        </p:spPr>
        <p:txBody>
          <a:bodyPr>
            <a:normAutofit/>
          </a:bodyPr>
          <a:lstStyle/>
          <a:p>
            <a:r>
              <a:rPr lang="de-DE" dirty="0"/>
              <a:t>Vertiefung der Inhalte aus Vorlesung Digitale Bildung</a:t>
            </a:r>
          </a:p>
          <a:p>
            <a:pPr lvl="1"/>
            <a:r>
              <a:rPr lang="de-DE" dirty="0"/>
              <a:t>Themen aus dem Bereich „Medienkompetenz“ und „Lehren mit digitalen Medien“</a:t>
            </a:r>
          </a:p>
          <a:p>
            <a:pPr lvl="1"/>
            <a:r>
              <a:rPr lang="de-DE" dirty="0"/>
              <a:t>Anknüpfung u.a. an </a:t>
            </a:r>
            <a:r>
              <a:rPr lang="de-DE" dirty="0" err="1"/>
              <a:t>DigCompEdu</a:t>
            </a:r>
            <a:r>
              <a:rPr lang="de-DE" dirty="0"/>
              <a:t> Framework, Multimediales Lernen, …</a:t>
            </a:r>
          </a:p>
          <a:p>
            <a:endParaRPr lang="de-DE" dirty="0"/>
          </a:p>
          <a:p>
            <a:r>
              <a:rPr lang="de-DE" dirty="0"/>
              <a:t>Aktivitäten</a:t>
            </a:r>
          </a:p>
          <a:p>
            <a:pPr lvl="1"/>
            <a:r>
              <a:rPr lang="de-DE" dirty="0"/>
              <a:t>Theoriegestützte Konzeptualisierung des </a:t>
            </a:r>
            <a:r>
              <a:rPr lang="de-DE" dirty="0" err="1"/>
              <a:t>instruktionellen</a:t>
            </a:r>
            <a:r>
              <a:rPr lang="de-DE" dirty="0"/>
              <a:t> Designs eines digitalen Mediums zur Unterstützung der Entwicklung von Medienkompetenzen</a:t>
            </a:r>
          </a:p>
        </p:txBody>
      </p:sp>
    </p:spTree>
    <p:extLst>
      <p:ext uri="{BB962C8B-B14F-4D97-AF65-F5344CB8AC3E}">
        <p14:creationId xmlns:p14="http://schemas.microsoft.com/office/powerpoint/2010/main" val="116598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7512F716-5AB8-E490-1059-87D59FE9F5CE}"/>
              </a:ext>
            </a:extLst>
          </p:cNvPr>
          <p:cNvSpPr>
            <a:spLocks noGrp="1"/>
          </p:cNvSpPr>
          <p:nvPr>
            <p:ph type="title"/>
          </p:nvPr>
        </p:nvSpPr>
        <p:spPr/>
        <p:txBody>
          <a:bodyPr/>
          <a:lstStyle/>
          <a:p>
            <a:r>
              <a:rPr lang="de-DE" dirty="0"/>
              <a:t>oncoo.de Abfrage zu Erfahrungen mit digitalen Medien</a:t>
            </a:r>
            <a:endParaRPr lang="en-GB" dirty="0"/>
          </a:p>
        </p:txBody>
      </p:sp>
      <p:sp>
        <p:nvSpPr>
          <p:cNvPr id="15" name="Inhaltsplatzhalter 14">
            <a:extLst>
              <a:ext uri="{FF2B5EF4-FFF2-40B4-BE49-F238E27FC236}">
                <a16:creationId xmlns:a16="http://schemas.microsoft.com/office/drawing/2014/main" id="{6F70915C-32A0-CA8E-95BF-94131095EA65}"/>
              </a:ext>
            </a:extLst>
          </p:cNvPr>
          <p:cNvSpPr>
            <a:spLocks noGrp="1"/>
          </p:cNvSpPr>
          <p:nvPr>
            <p:ph idx="1"/>
          </p:nvPr>
        </p:nvSpPr>
        <p:spPr/>
        <p:txBody>
          <a:bodyPr/>
          <a:lstStyle/>
          <a:p>
            <a:r>
              <a:rPr lang="de-DE" dirty="0"/>
              <a:t>Welche Erfahrungen haben Sie mit digitalen Medien im Unterricht? Was möchten Sie mit den anderen teilen? </a:t>
            </a:r>
          </a:p>
          <a:p>
            <a:r>
              <a:rPr lang="de-DE" dirty="0"/>
              <a:t>Antwortkategorien:</a:t>
            </a:r>
          </a:p>
          <a:p>
            <a:pPr lvl="1"/>
            <a:r>
              <a:rPr lang="de-DE" dirty="0"/>
              <a:t>Positive Erfahrung</a:t>
            </a:r>
          </a:p>
          <a:p>
            <a:pPr lvl="1"/>
            <a:r>
              <a:rPr lang="de-DE" dirty="0"/>
              <a:t>Verbesserungen</a:t>
            </a:r>
          </a:p>
          <a:p>
            <a:pPr lvl="1"/>
            <a:r>
              <a:rPr lang="de-DE" dirty="0"/>
              <a:t>Negative Erfahrung</a:t>
            </a:r>
          </a:p>
          <a:p>
            <a:pPr lvl="1"/>
            <a:r>
              <a:rPr lang="de-DE" dirty="0"/>
              <a:t>Kreative Ideen</a:t>
            </a:r>
          </a:p>
          <a:p>
            <a:pPr lvl="1"/>
            <a:r>
              <a:rPr lang="de-DE" dirty="0"/>
              <a:t>Methoden</a:t>
            </a:r>
          </a:p>
          <a:p>
            <a:pPr lvl="1"/>
            <a:r>
              <a:rPr lang="de-DE" dirty="0"/>
              <a:t>Tools (z.B. Links)</a:t>
            </a:r>
            <a:endParaRPr lang="en-GB" dirty="0"/>
          </a:p>
        </p:txBody>
      </p:sp>
      <p:sp>
        <p:nvSpPr>
          <p:cNvPr id="17" name="Rechteck: abgerundete Ecken 16">
            <a:extLst>
              <a:ext uri="{FF2B5EF4-FFF2-40B4-BE49-F238E27FC236}">
                <a16:creationId xmlns:a16="http://schemas.microsoft.com/office/drawing/2014/main" id="{F5576E67-7DF1-9EA7-08C7-31503DA34A12}"/>
              </a:ext>
            </a:extLst>
          </p:cNvPr>
          <p:cNvSpPr/>
          <p:nvPr/>
        </p:nvSpPr>
        <p:spPr>
          <a:xfrm>
            <a:off x="2933287" y="2655169"/>
            <a:ext cx="3898672" cy="253115"/>
          </a:xfrm>
          <a:prstGeom prst="roundRect">
            <a:avLst/>
          </a:prstGeom>
          <a:solidFill>
            <a:srgbClr val="8FB7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Das war eine gute Nutzung digitaler Medien</a:t>
            </a:r>
            <a:endParaRPr lang="en-GB" sz="1600" dirty="0">
              <a:solidFill>
                <a:schemeClr val="tx1"/>
              </a:solidFill>
            </a:endParaRPr>
          </a:p>
        </p:txBody>
      </p:sp>
      <p:sp>
        <p:nvSpPr>
          <p:cNvPr id="18" name="Rechteck: abgerundete Ecken 17">
            <a:extLst>
              <a:ext uri="{FF2B5EF4-FFF2-40B4-BE49-F238E27FC236}">
                <a16:creationId xmlns:a16="http://schemas.microsoft.com/office/drawing/2014/main" id="{94088FFE-29A3-8EE0-69E3-BF7107134D7C}"/>
              </a:ext>
            </a:extLst>
          </p:cNvPr>
          <p:cNvSpPr/>
          <p:nvPr/>
        </p:nvSpPr>
        <p:spPr>
          <a:xfrm>
            <a:off x="2759163" y="2951721"/>
            <a:ext cx="4472248" cy="253115"/>
          </a:xfrm>
          <a:prstGeom prst="roundRect">
            <a:avLst/>
          </a:prstGeom>
          <a:solidFill>
            <a:srgbClr val="DEBE1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Das würde ich (beim nächsten Mal) besser machen</a:t>
            </a:r>
            <a:endParaRPr lang="en-GB" sz="1600" dirty="0">
              <a:solidFill>
                <a:schemeClr val="tx1"/>
              </a:solidFill>
            </a:endParaRPr>
          </a:p>
        </p:txBody>
      </p:sp>
      <p:sp>
        <p:nvSpPr>
          <p:cNvPr id="19" name="Rechteck: abgerundete Ecken 18">
            <a:extLst>
              <a:ext uri="{FF2B5EF4-FFF2-40B4-BE49-F238E27FC236}">
                <a16:creationId xmlns:a16="http://schemas.microsoft.com/office/drawing/2014/main" id="{51292574-6F81-4125-C8F8-1B06EFB4ABAB}"/>
              </a:ext>
            </a:extLst>
          </p:cNvPr>
          <p:cNvSpPr/>
          <p:nvPr/>
        </p:nvSpPr>
        <p:spPr>
          <a:xfrm>
            <a:off x="2991259" y="3248273"/>
            <a:ext cx="4322618" cy="253115"/>
          </a:xfrm>
          <a:prstGeom prst="roundRect">
            <a:avLst/>
          </a:prstGeom>
          <a:solidFill>
            <a:srgbClr val="9634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t>Das war eine schlechte Nutzung digitaler Medien</a:t>
            </a:r>
            <a:endParaRPr lang="en-GB" sz="1600" dirty="0"/>
          </a:p>
        </p:txBody>
      </p:sp>
      <p:sp>
        <p:nvSpPr>
          <p:cNvPr id="20" name="Rechteck: abgerundete Ecken 19">
            <a:extLst>
              <a:ext uri="{FF2B5EF4-FFF2-40B4-BE49-F238E27FC236}">
                <a16:creationId xmlns:a16="http://schemas.microsoft.com/office/drawing/2014/main" id="{56B8C190-563A-8C5C-9DF9-7E3A731A5671}"/>
              </a:ext>
            </a:extLst>
          </p:cNvPr>
          <p:cNvSpPr/>
          <p:nvPr/>
        </p:nvSpPr>
        <p:spPr>
          <a:xfrm>
            <a:off x="2558551" y="3544825"/>
            <a:ext cx="6027098" cy="253115"/>
          </a:xfrm>
          <a:prstGeom prst="roundRect">
            <a:avLst/>
          </a:prstGeom>
          <a:solidFill>
            <a:srgbClr val="9D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Das würde ich gerne mal ausprobieren, wenn ich die Möglichkeit hätte</a:t>
            </a:r>
            <a:endParaRPr lang="en-GB" sz="1600" dirty="0">
              <a:solidFill>
                <a:schemeClr val="tx1"/>
              </a:solidFill>
            </a:endParaRPr>
          </a:p>
        </p:txBody>
      </p:sp>
      <p:sp>
        <p:nvSpPr>
          <p:cNvPr id="21" name="Rechteck: abgerundete Ecken 20">
            <a:extLst>
              <a:ext uri="{FF2B5EF4-FFF2-40B4-BE49-F238E27FC236}">
                <a16:creationId xmlns:a16="http://schemas.microsoft.com/office/drawing/2014/main" id="{EEBD0650-F108-972B-C9AD-51AEE242C648}"/>
              </a:ext>
            </a:extLst>
          </p:cNvPr>
          <p:cNvSpPr/>
          <p:nvPr/>
        </p:nvSpPr>
        <p:spPr>
          <a:xfrm>
            <a:off x="2226484" y="3841377"/>
            <a:ext cx="5378337" cy="253115"/>
          </a:xfrm>
          <a:prstGeom prst="roundRect">
            <a:avLst/>
          </a:prstGeom>
          <a:solidFill>
            <a:srgbClr val="DF9B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Ich möchte diese Methode oder didaktische Umsetzung teilen</a:t>
            </a:r>
            <a:endParaRPr lang="en-GB" sz="1600" dirty="0">
              <a:solidFill>
                <a:schemeClr val="tx1"/>
              </a:solidFill>
            </a:endParaRPr>
          </a:p>
        </p:txBody>
      </p:sp>
      <p:sp>
        <p:nvSpPr>
          <p:cNvPr id="22" name="Rechteck: abgerundete Ecken 21">
            <a:extLst>
              <a:ext uri="{FF2B5EF4-FFF2-40B4-BE49-F238E27FC236}">
                <a16:creationId xmlns:a16="http://schemas.microsoft.com/office/drawing/2014/main" id="{4450B9CB-AF53-0F32-ED0B-2532D2F45A0A}"/>
              </a:ext>
            </a:extLst>
          </p:cNvPr>
          <p:cNvSpPr/>
          <p:nvPr/>
        </p:nvSpPr>
        <p:spPr>
          <a:xfrm>
            <a:off x="2757589" y="4137927"/>
            <a:ext cx="4058186" cy="253115"/>
          </a:xfrm>
          <a:prstGeom prst="roundRect">
            <a:avLst/>
          </a:prstGeom>
          <a:solidFill>
            <a:srgbClr val="DFDF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Ich möchte dieses Tool mit den anderen teilen</a:t>
            </a:r>
            <a:endParaRPr lang="en-GB" sz="1600" dirty="0">
              <a:solidFill>
                <a:schemeClr val="tx1"/>
              </a:solidFill>
            </a:endParaRPr>
          </a:p>
        </p:txBody>
      </p:sp>
    </p:spTree>
    <p:extLst>
      <p:ext uri="{BB962C8B-B14F-4D97-AF65-F5344CB8AC3E}">
        <p14:creationId xmlns:p14="http://schemas.microsoft.com/office/powerpoint/2010/main" val="119680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F0B03-2F29-5956-7BE8-5DF89B692963}"/>
              </a:ext>
            </a:extLst>
          </p:cNvPr>
          <p:cNvSpPr>
            <a:spLocks noGrp="1"/>
          </p:cNvSpPr>
          <p:nvPr>
            <p:ph type="title"/>
          </p:nvPr>
        </p:nvSpPr>
        <p:spPr/>
        <p:txBody>
          <a:bodyPr/>
          <a:lstStyle/>
          <a:p>
            <a:r>
              <a:rPr lang="de-DE" dirty="0"/>
              <a:t>oncoo.de Abfrage zu Erfahrungen mit digitalen Medien</a:t>
            </a:r>
            <a:endParaRPr lang="en-GB" dirty="0"/>
          </a:p>
        </p:txBody>
      </p:sp>
      <p:sp>
        <p:nvSpPr>
          <p:cNvPr id="3" name="Inhaltsplatzhalter 2">
            <a:extLst>
              <a:ext uri="{FF2B5EF4-FFF2-40B4-BE49-F238E27FC236}">
                <a16:creationId xmlns:a16="http://schemas.microsoft.com/office/drawing/2014/main" id="{E02B80FF-D232-9977-A00D-EF66307B83E8}"/>
              </a:ext>
            </a:extLst>
          </p:cNvPr>
          <p:cNvSpPr>
            <a:spLocks noGrp="1"/>
          </p:cNvSpPr>
          <p:nvPr>
            <p:ph idx="1"/>
          </p:nvPr>
        </p:nvSpPr>
        <p:spPr>
          <a:xfrm>
            <a:off x="467999" y="1584000"/>
            <a:ext cx="5172149" cy="3416878"/>
          </a:xfrm>
        </p:spPr>
        <p:txBody>
          <a:bodyPr>
            <a:normAutofit/>
          </a:bodyPr>
          <a:lstStyle/>
          <a:p>
            <a:r>
              <a:rPr lang="de-DE" dirty="0"/>
              <a:t>Themen in Karteikarten sammeln unter</a:t>
            </a:r>
            <a:br>
              <a:rPr lang="de-DE" dirty="0"/>
            </a:br>
            <a:r>
              <a:rPr lang="de-DE" dirty="0">
                <a:hlinkClick r:id="rId2"/>
              </a:rPr>
              <a:t>https://www.oncoo.de/</a:t>
            </a:r>
            <a:r>
              <a:rPr lang="de-DE" dirty="0"/>
              <a:t> </a:t>
            </a:r>
          </a:p>
          <a:p>
            <a:r>
              <a:rPr lang="de-DE" dirty="0"/>
              <a:t>Code: ar9d (Einloggen als „Schüler*in)</a:t>
            </a:r>
          </a:p>
          <a:p>
            <a:endParaRPr lang="en-GB" dirty="0"/>
          </a:p>
        </p:txBody>
      </p:sp>
      <p:pic>
        <p:nvPicPr>
          <p:cNvPr id="6" name="Grafik 5">
            <a:extLst>
              <a:ext uri="{FF2B5EF4-FFF2-40B4-BE49-F238E27FC236}">
                <a16:creationId xmlns:a16="http://schemas.microsoft.com/office/drawing/2014/main" id="{58898D1B-49F4-BA55-A198-3D347384C5F7}"/>
              </a:ext>
            </a:extLst>
          </p:cNvPr>
          <p:cNvPicPr>
            <a:picLocks noChangeAspect="1"/>
          </p:cNvPicPr>
          <p:nvPr/>
        </p:nvPicPr>
        <p:blipFill rotWithShape="1">
          <a:blip r:embed="rId3"/>
          <a:srcRect t="13845"/>
          <a:stretch/>
        </p:blipFill>
        <p:spPr>
          <a:xfrm>
            <a:off x="5106981" y="2142872"/>
            <a:ext cx="3787766" cy="2178275"/>
          </a:xfrm>
          <a:prstGeom prst="rect">
            <a:avLst/>
          </a:prstGeom>
        </p:spPr>
      </p:pic>
      <p:pic>
        <p:nvPicPr>
          <p:cNvPr id="5" name="Grafik 4">
            <a:extLst>
              <a:ext uri="{FF2B5EF4-FFF2-40B4-BE49-F238E27FC236}">
                <a16:creationId xmlns:a16="http://schemas.microsoft.com/office/drawing/2014/main" id="{A8291CF3-8C19-4FAB-6FFE-8BA4FEBEFF04}"/>
              </a:ext>
            </a:extLst>
          </p:cNvPr>
          <p:cNvPicPr>
            <a:picLocks noChangeAspect="1"/>
          </p:cNvPicPr>
          <p:nvPr/>
        </p:nvPicPr>
        <p:blipFill rotWithShape="1">
          <a:blip r:embed="rId4"/>
          <a:srcRect l="32971" t="50260" r="34084"/>
          <a:stretch/>
        </p:blipFill>
        <p:spPr>
          <a:xfrm>
            <a:off x="898216" y="2786448"/>
            <a:ext cx="2061428" cy="1984827"/>
          </a:xfrm>
          <a:prstGeom prst="rect">
            <a:avLst/>
          </a:prstGeom>
        </p:spPr>
      </p:pic>
    </p:spTree>
    <p:extLst>
      <p:ext uri="{BB962C8B-B14F-4D97-AF65-F5344CB8AC3E}">
        <p14:creationId xmlns:p14="http://schemas.microsoft.com/office/powerpoint/2010/main" val="364754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F0B03-2F29-5956-7BE8-5DF89B692963}"/>
              </a:ext>
            </a:extLst>
          </p:cNvPr>
          <p:cNvSpPr>
            <a:spLocks noGrp="1"/>
          </p:cNvSpPr>
          <p:nvPr>
            <p:ph type="title"/>
          </p:nvPr>
        </p:nvSpPr>
        <p:spPr/>
        <p:txBody>
          <a:bodyPr/>
          <a:lstStyle/>
          <a:p>
            <a:r>
              <a:rPr lang="de-DE" dirty="0"/>
              <a:t>oncoo.de Abfrage zu Erfahrungen mit digitalen Medien</a:t>
            </a:r>
            <a:endParaRPr lang="en-GB" dirty="0"/>
          </a:p>
        </p:txBody>
      </p:sp>
      <p:sp>
        <p:nvSpPr>
          <p:cNvPr id="3" name="Inhaltsplatzhalter 2">
            <a:extLst>
              <a:ext uri="{FF2B5EF4-FFF2-40B4-BE49-F238E27FC236}">
                <a16:creationId xmlns:a16="http://schemas.microsoft.com/office/drawing/2014/main" id="{E02B80FF-D232-9977-A00D-EF66307B83E8}"/>
              </a:ext>
            </a:extLst>
          </p:cNvPr>
          <p:cNvSpPr>
            <a:spLocks noGrp="1"/>
          </p:cNvSpPr>
          <p:nvPr>
            <p:ph idx="1"/>
          </p:nvPr>
        </p:nvSpPr>
        <p:spPr>
          <a:xfrm>
            <a:off x="467999" y="1584000"/>
            <a:ext cx="8287583" cy="3416878"/>
          </a:xfrm>
        </p:spPr>
        <p:txBody>
          <a:bodyPr>
            <a:normAutofit/>
          </a:bodyPr>
          <a:lstStyle/>
          <a:p>
            <a:r>
              <a:rPr lang="de-DE" dirty="0"/>
              <a:t>Tauschen Sie sich zu allen 6 Bereichen mit Ihren </a:t>
            </a:r>
            <a:r>
              <a:rPr lang="de-DE" dirty="0" err="1"/>
              <a:t>Sitznachbar:innen</a:t>
            </a:r>
            <a:r>
              <a:rPr lang="de-DE" dirty="0"/>
              <a:t> aus</a:t>
            </a:r>
          </a:p>
          <a:p>
            <a:r>
              <a:rPr lang="de-DE" dirty="0"/>
              <a:t>Erstellen Sie virtuelle Karteikarten</a:t>
            </a:r>
          </a:p>
          <a:p>
            <a:pPr lvl="1"/>
            <a:r>
              <a:rPr lang="de-DE" dirty="0"/>
              <a:t>Klicken Sie auf „Auf den Stapel“ um diese lokal zwischenzuspeichern</a:t>
            </a:r>
          </a:p>
          <a:p>
            <a:pPr lvl="1"/>
            <a:r>
              <a:rPr lang="de-DE" dirty="0"/>
              <a:t>Senden Sie die Karten entweder einzeln (Raketensymbol pro Karte) oder alle gleichzeitig (Button „Alle an die Tafel“) zur geteilten Pinnwand</a:t>
            </a:r>
          </a:p>
        </p:txBody>
      </p:sp>
      <p:pic>
        <p:nvPicPr>
          <p:cNvPr id="5" name="Grafik 4">
            <a:extLst>
              <a:ext uri="{FF2B5EF4-FFF2-40B4-BE49-F238E27FC236}">
                <a16:creationId xmlns:a16="http://schemas.microsoft.com/office/drawing/2014/main" id="{91CE2354-7CB6-43F9-888F-B8896C3B7CAD}"/>
              </a:ext>
            </a:extLst>
          </p:cNvPr>
          <p:cNvPicPr>
            <a:picLocks noChangeAspect="1"/>
          </p:cNvPicPr>
          <p:nvPr/>
        </p:nvPicPr>
        <p:blipFill rotWithShape="1">
          <a:blip r:embed="rId2"/>
          <a:srcRect b="56594"/>
          <a:stretch/>
        </p:blipFill>
        <p:spPr>
          <a:xfrm>
            <a:off x="0" y="3502414"/>
            <a:ext cx="9144000" cy="978171"/>
          </a:xfrm>
          <a:prstGeom prst="rect">
            <a:avLst/>
          </a:prstGeom>
        </p:spPr>
      </p:pic>
    </p:spTree>
    <p:extLst>
      <p:ext uri="{BB962C8B-B14F-4D97-AF65-F5344CB8AC3E}">
        <p14:creationId xmlns:p14="http://schemas.microsoft.com/office/powerpoint/2010/main" val="1923087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7512F716-5AB8-E490-1059-87D59FE9F5CE}"/>
              </a:ext>
            </a:extLst>
          </p:cNvPr>
          <p:cNvSpPr>
            <a:spLocks noGrp="1"/>
          </p:cNvSpPr>
          <p:nvPr>
            <p:ph type="title"/>
          </p:nvPr>
        </p:nvSpPr>
        <p:spPr/>
        <p:txBody>
          <a:bodyPr/>
          <a:lstStyle/>
          <a:p>
            <a:r>
              <a:rPr lang="de-DE" dirty="0"/>
              <a:t>oncoo.de Abfrage zu Erfahrungen mit digitalen Medien</a:t>
            </a:r>
            <a:endParaRPr lang="en-GB" dirty="0"/>
          </a:p>
        </p:txBody>
      </p:sp>
      <p:sp>
        <p:nvSpPr>
          <p:cNvPr id="15" name="Inhaltsplatzhalter 14">
            <a:extLst>
              <a:ext uri="{FF2B5EF4-FFF2-40B4-BE49-F238E27FC236}">
                <a16:creationId xmlns:a16="http://schemas.microsoft.com/office/drawing/2014/main" id="{6F70915C-32A0-CA8E-95BF-94131095EA65}"/>
              </a:ext>
            </a:extLst>
          </p:cNvPr>
          <p:cNvSpPr>
            <a:spLocks noGrp="1"/>
          </p:cNvSpPr>
          <p:nvPr>
            <p:ph idx="1"/>
          </p:nvPr>
        </p:nvSpPr>
        <p:spPr/>
        <p:txBody>
          <a:bodyPr/>
          <a:lstStyle/>
          <a:p>
            <a:r>
              <a:rPr lang="de-DE" dirty="0"/>
              <a:t>Welche Erfahrungen haben Sie mit digitalen Medien im Unterricht? Was möchten Sie mit den anderen teilen? </a:t>
            </a:r>
          </a:p>
          <a:p>
            <a:r>
              <a:rPr lang="de-DE" dirty="0"/>
              <a:t>Antwortkategorien:</a:t>
            </a:r>
          </a:p>
          <a:p>
            <a:pPr lvl="1"/>
            <a:r>
              <a:rPr lang="de-DE" dirty="0"/>
              <a:t>Positive Erfahrung</a:t>
            </a:r>
          </a:p>
          <a:p>
            <a:pPr lvl="1"/>
            <a:r>
              <a:rPr lang="de-DE" dirty="0"/>
              <a:t>Verbesserungen</a:t>
            </a:r>
          </a:p>
          <a:p>
            <a:pPr lvl="1"/>
            <a:r>
              <a:rPr lang="de-DE" dirty="0"/>
              <a:t>Negative Erfahrung</a:t>
            </a:r>
          </a:p>
          <a:p>
            <a:pPr lvl="1"/>
            <a:r>
              <a:rPr lang="de-DE" dirty="0"/>
              <a:t>Kreative Ideen</a:t>
            </a:r>
          </a:p>
          <a:p>
            <a:pPr lvl="1"/>
            <a:r>
              <a:rPr lang="de-DE" dirty="0"/>
              <a:t>Methoden</a:t>
            </a:r>
          </a:p>
          <a:p>
            <a:pPr lvl="1"/>
            <a:r>
              <a:rPr lang="de-DE" dirty="0"/>
              <a:t>Tools (z.B. Links)</a:t>
            </a:r>
            <a:endParaRPr lang="en-GB" dirty="0"/>
          </a:p>
        </p:txBody>
      </p:sp>
      <p:sp>
        <p:nvSpPr>
          <p:cNvPr id="17" name="Rechteck: abgerundete Ecken 16">
            <a:extLst>
              <a:ext uri="{FF2B5EF4-FFF2-40B4-BE49-F238E27FC236}">
                <a16:creationId xmlns:a16="http://schemas.microsoft.com/office/drawing/2014/main" id="{F5576E67-7DF1-9EA7-08C7-31503DA34A12}"/>
              </a:ext>
            </a:extLst>
          </p:cNvPr>
          <p:cNvSpPr/>
          <p:nvPr/>
        </p:nvSpPr>
        <p:spPr>
          <a:xfrm>
            <a:off x="2892827" y="2663261"/>
            <a:ext cx="3898672" cy="253115"/>
          </a:xfrm>
          <a:prstGeom prst="roundRect">
            <a:avLst/>
          </a:prstGeom>
          <a:solidFill>
            <a:srgbClr val="8FB73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Das war eine gute Nutzung digitaler Medien</a:t>
            </a:r>
            <a:endParaRPr lang="en-GB" sz="1600" dirty="0">
              <a:solidFill>
                <a:schemeClr val="tx1"/>
              </a:solidFill>
            </a:endParaRPr>
          </a:p>
        </p:txBody>
      </p:sp>
      <p:sp>
        <p:nvSpPr>
          <p:cNvPr id="18" name="Rechteck: abgerundete Ecken 17">
            <a:extLst>
              <a:ext uri="{FF2B5EF4-FFF2-40B4-BE49-F238E27FC236}">
                <a16:creationId xmlns:a16="http://schemas.microsoft.com/office/drawing/2014/main" id="{94088FFE-29A3-8EE0-69E3-BF7107134D7C}"/>
              </a:ext>
            </a:extLst>
          </p:cNvPr>
          <p:cNvSpPr/>
          <p:nvPr/>
        </p:nvSpPr>
        <p:spPr>
          <a:xfrm>
            <a:off x="2734887" y="2959813"/>
            <a:ext cx="4472248" cy="253115"/>
          </a:xfrm>
          <a:prstGeom prst="roundRect">
            <a:avLst/>
          </a:prstGeom>
          <a:solidFill>
            <a:srgbClr val="DEBE1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Das würde ich (beim nächsten Mal) besser machen</a:t>
            </a:r>
            <a:endParaRPr lang="en-GB" sz="1600" dirty="0">
              <a:solidFill>
                <a:schemeClr val="tx1"/>
              </a:solidFill>
            </a:endParaRPr>
          </a:p>
        </p:txBody>
      </p:sp>
      <p:sp>
        <p:nvSpPr>
          <p:cNvPr id="19" name="Rechteck: abgerundete Ecken 18">
            <a:extLst>
              <a:ext uri="{FF2B5EF4-FFF2-40B4-BE49-F238E27FC236}">
                <a16:creationId xmlns:a16="http://schemas.microsoft.com/office/drawing/2014/main" id="{51292574-6F81-4125-C8F8-1B06EFB4ABAB}"/>
              </a:ext>
            </a:extLst>
          </p:cNvPr>
          <p:cNvSpPr/>
          <p:nvPr/>
        </p:nvSpPr>
        <p:spPr>
          <a:xfrm>
            <a:off x="2942707" y="3256365"/>
            <a:ext cx="4322618" cy="253115"/>
          </a:xfrm>
          <a:prstGeom prst="roundRect">
            <a:avLst/>
          </a:prstGeom>
          <a:solidFill>
            <a:srgbClr val="96343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t>Das war eine schlechte Nutzung digitaler Medien</a:t>
            </a:r>
            <a:endParaRPr lang="en-GB" sz="1600" dirty="0"/>
          </a:p>
        </p:txBody>
      </p:sp>
      <p:sp>
        <p:nvSpPr>
          <p:cNvPr id="20" name="Rechteck: abgerundete Ecken 19">
            <a:extLst>
              <a:ext uri="{FF2B5EF4-FFF2-40B4-BE49-F238E27FC236}">
                <a16:creationId xmlns:a16="http://schemas.microsoft.com/office/drawing/2014/main" id="{56B8C190-563A-8C5C-9DF9-7E3A731A5671}"/>
              </a:ext>
            </a:extLst>
          </p:cNvPr>
          <p:cNvSpPr/>
          <p:nvPr/>
        </p:nvSpPr>
        <p:spPr>
          <a:xfrm>
            <a:off x="2493815" y="3552917"/>
            <a:ext cx="6422968" cy="253115"/>
          </a:xfrm>
          <a:prstGeom prst="roundRect">
            <a:avLst/>
          </a:prstGeom>
          <a:solidFill>
            <a:srgbClr val="9DBFC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Das würde ich gerne mal ausprobieren/tun, wenn ich die Möglichkeit hätte</a:t>
            </a:r>
            <a:endParaRPr lang="en-GB" sz="1600" dirty="0">
              <a:solidFill>
                <a:schemeClr val="tx1"/>
              </a:solidFill>
            </a:endParaRPr>
          </a:p>
        </p:txBody>
      </p:sp>
      <p:sp>
        <p:nvSpPr>
          <p:cNvPr id="21" name="Rechteck: abgerundete Ecken 20">
            <a:extLst>
              <a:ext uri="{FF2B5EF4-FFF2-40B4-BE49-F238E27FC236}">
                <a16:creationId xmlns:a16="http://schemas.microsoft.com/office/drawing/2014/main" id="{EEBD0650-F108-972B-C9AD-51AEE242C648}"/>
              </a:ext>
            </a:extLst>
          </p:cNvPr>
          <p:cNvSpPr/>
          <p:nvPr/>
        </p:nvSpPr>
        <p:spPr>
          <a:xfrm>
            <a:off x="2177932" y="3849469"/>
            <a:ext cx="5378337" cy="253115"/>
          </a:xfrm>
          <a:prstGeom prst="roundRect">
            <a:avLst/>
          </a:prstGeom>
          <a:solidFill>
            <a:srgbClr val="DF9B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Ich möchte diese Methode oder didaktische Umsetzung teilen</a:t>
            </a:r>
            <a:endParaRPr lang="en-GB" sz="1600" dirty="0">
              <a:solidFill>
                <a:schemeClr val="tx1"/>
              </a:solidFill>
            </a:endParaRPr>
          </a:p>
        </p:txBody>
      </p:sp>
      <p:sp>
        <p:nvSpPr>
          <p:cNvPr id="22" name="Rechteck: abgerundete Ecken 21">
            <a:extLst>
              <a:ext uri="{FF2B5EF4-FFF2-40B4-BE49-F238E27FC236}">
                <a16:creationId xmlns:a16="http://schemas.microsoft.com/office/drawing/2014/main" id="{4450B9CB-AF53-0F32-ED0B-2532D2F45A0A}"/>
              </a:ext>
            </a:extLst>
          </p:cNvPr>
          <p:cNvSpPr/>
          <p:nvPr/>
        </p:nvSpPr>
        <p:spPr>
          <a:xfrm>
            <a:off x="2733313" y="4146019"/>
            <a:ext cx="4058186" cy="253115"/>
          </a:xfrm>
          <a:prstGeom prst="roundRect">
            <a:avLst/>
          </a:prstGeom>
          <a:solidFill>
            <a:srgbClr val="DFDF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Ich möchte dieses Tool mit den anderen teilen</a:t>
            </a:r>
            <a:endParaRPr lang="en-GB" sz="1600" dirty="0">
              <a:solidFill>
                <a:schemeClr val="tx1"/>
              </a:solidFill>
            </a:endParaRPr>
          </a:p>
        </p:txBody>
      </p:sp>
    </p:spTree>
    <p:extLst>
      <p:ext uri="{BB962C8B-B14F-4D97-AF65-F5344CB8AC3E}">
        <p14:creationId xmlns:p14="http://schemas.microsoft.com/office/powerpoint/2010/main" val="2008684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C27510-58B8-C3CB-473B-D03B82D3B629}"/>
              </a:ext>
            </a:extLst>
          </p:cNvPr>
          <p:cNvSpPr>
            <a:spLocks noGrp="1"/>
          </p:cNvSpPr>
          <p:nvPr>
            <p:ph type="title"/>
          </p:nvPr>
        </p:nvSpPr>
        <p:spPr/>
        <p:txBody>
          <a:bodyPr/>
          <a:lstStyle/>
          <a:p>
            <a:r>
              <a:rPr lang="de-DE" dirty="0"/>
              <a:t>Qualifikationsziele</a:t>
            </a:r>
          </a:p>
        </p:txBody>
      </p:sp>
      <p:sp>
        <p:nvSpPr>
          <p:cNvPr id="3" name="Inhaltsplatzhalter 2">
            <a:extLst>
              <a:ext uri="{FF2B5EF4-FFF2-40B4-BE49-F238E27FC236}">
                <a16:creationId xmlns:a16="http://schemas.microsoft.com/office/drawing/2014/main" id="{3F5857D1-905E-CA06-5E98-E3D9ABC86FEC}"/>
              </a:ext>
            </a:extLst>
          </p:cNvPr>
          <p:cNvSpPr>
            <a:spLocks noGrp="1"/>
          </p:cNvSpPr>
          <p:nvPr>
            <p:ph idx="1"/>
          </p:nvPr>
        </p:nvSpPr>
        <p:spPr/>
        <p:txBody>
          <a:bodyPr>
            <a:normAutofit fontScale="77500" lnSpcReduction="20000"/>
          </a:bodyPr>
          <a:lstStyle/>
          <a:p>
            <a:pPr marL="0" indent="0">
              <a:buNone/>
            </a:pPr>
            <a:r>
              <a:rPr lang="de-DE" dirty="0">
                <a:effectLst/>
              </a:rPr>
              <a:t>Die Studierenden…</a:t>
            </a:r>
          </a:p>
          <a:p>
            <a:pPr algn="l">
              <a:buFont typeface="Arial" panose="020B0604020202020204" pitchFamily="34" charset="0"/>
              <a:buChar char="•"/>
            </a:pPr>
            <a:r>
              <a:rPr lang="de-DE" b="0" i="0" u="none" strike="noStrike" dirty="0">
                <a:effectLst/>
                <a:highlight>
                  <a:srgbClr val="FFFFFF"/>
                </a:highlight>
              </a:rPr>
              <a:t>können digitale Medien in ihrem jeweiligen Fachunterricht professionell und didaktisch sinnvoll nutzen und reflektieren;</a:t>
            </a:r>
          </a:p>
          <a:p>
            <a:pPr algn="l">
              <a:buFont typeface="Arial" panose="020B0604020202020204" pitchFamily="34" charset="0"/>
              <a:buChar char="•"/>
            </a:pPr>
            <a:r>
              <a:rPr lang="de-DE" b="0" i="0" u="none" strike="noStrike" dirty="0">
                <a:effectLst/>
                <a:highlight>
                  <a:srgbClr val="FFFFFF"/>
                </a:highlight>
              </a:rPr>
              <a:t>können Schülerinnen und Schüler dazu befähigen, die eigene Medienanwendung kritisch zu reflektieren und Medien aller Art zielgerichtet, sozial verantwortlich und unter Kenntnis der rechtlichen Grundlagen gewinnbringend zu nutzen;</a:t>
            </a:r>
          </a:p>
          <a:p>
            <a:pPr algn="l">
              <a:buFont typeface="Arial" panose="020B0604020202020204" pitchFamily="34" charset="0"/>
              <a:buChar char="•"/>
            </a:pPr>
            <a:r>
              <a:rPr lang="de-DE" b="0" i="0" u="none" strike="noStrike" dirty="0">
                <a:effectLst/>
                <a:highlight>
                  <a:srgbClr val="FFFFFF"/>
                </a:highlight>
              </a:rPr>
              <a:t>sind in der Lage, die eigene allgemeine Medienkompetenz kontinuierlich weiterzuentwickeln, d.h. sicher mit technischen Geräten, Programmen, Lern- und Arbeitsplattformen etc. umzugehen;</a:t>
            </a:r>
          </a:p>
          <a:p>
            <a:pPr algn="l">
              <a:buFont typeface="Arial" panose="020B0604020202020204" pitchFamily="34" charset="0"/>
              <a:buChar char="•"/>
            </a:pPr>
            <a:r>
              <a:rPr lang="de-DE" b="0" i="0" u="none" strike="noStrike" dirty="0">
                <a:effectLst/>
                <a:highlight>
                  <a:srgbClr val="FFFFFF"/>
                </a:highlight>
              </a:rPr>
              <a:t>können die didaktischen Möglichkeiten der digitalen Medien für die individuelle Förderung Einzelner oder von Gruppen inner- und außerhalb des Unterrichts nutzen;</a:t>
            </a:r>
          </a:p>
          <a:p>
            <a:pPr algn="l">
              <a:buFont typeface="Arial" panose="020B0604020202020204" pitchFamily="34" charset="0"/>
              <a:buChar char="•"/>
            </a:pPr>
            <a:r>
              <a:rPr lang="de-DE" b="0" i="0" u="none" strike="noStrike" dirty="0">
                <a:effectLst/>
                <a:highlight>
                  <a:srgbClr val="FFFFFF"/>
                </a:highlight>
              </a:rPr>
              <a:t>können sich mit Ergebnissen aktueller Forschung zur Bildung in der digitalen Welt auseinandersetzen, um damit Selbstverantwortung für den eigenen Kompetenzzuwachs zu übernehmen.</a:t>
            </a:r>
          </a:p>
        </p:txBody>
      </p:sp>
    </p:spTree>
    <p:extLst>
      <p:ext uri="{BB962C8B-B14F-4D97-AF65-F5344CB8AC3E}">
        <p14:creationId xmlns:p14="http://schemas.microsoft.com/office/powerpoint/2010/main" val="148080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68D534-0EB0-B9E9-6847-DAD259E6677D}"/>
              </a:ext>
            </a:extLst>
          </p:cNvPr>
          <p:cNvSpPr>
            <a:spLocks noGrp="1"/>
          </p:cNvSpPr>
          <p:nvPr>
            <p:ph type="title"/>
          </p:nvPr>
        </p:nvSpPr>
        <p:spPr/>
        <p:txBody>
          <a:bodyPr/>
          <a:lstStyle/>
          <a:p>
            <a:r>
              <a:rPr lang="de-DE" dirty="0"/>
              <a:t>Lernziele</a:t>
            </a:r>
          </a:p>
        </p:txBody>
      </p:sp>
      <p:sp>
        <p:nvSpPr>
          <p:cNvPr id="3" name="Inhaltsplatzhalter 2">
            <a:extLst>
              <a:ext uri="{FF2B5EF4-FFF2-40B4-BE49-F238E27FC236}">
                <a16:creationId xmlns:a16="http://schemas.microsoft.com/office/drawing/2014/main" id="{7836FC2E-705F-E25A-6652-3706EEE8F8B7}"/>
              </a:ext>
            </a:extLst>
          </p:cNvPr>
          <p:cNvSpPr>
            <a:spLocks noGrp="1"/>
          </p:cNvSpPr>
          <p:nvPr>
            <p:ph idx="1"/>
          </p:nvPr>
        </p:nvSpPr>
        <p:spPr>
          <a:xfrm>
            <a:off x="467999" y="1583998"/>
            <a:ext cx="8538435" cy="3353762"/>
          </a:xfrm>
        </p:spPr>
        <p:txBody>
          <a:bodyPr>
            <a:normAutofit fontScale="77500" lnSpcReduction="20000"/>
          </a:bodyPr>
          <a:lstStyle/>
          <a:p>
            <a:r>
              <a:rPr lang="de-DE" dirty="0"/>
              <a:t>Inhaltliche Vertiefung von </a:t>
            </a:r>
            <a:r>
              <a:rPr lang="de-DE" b="1" dirty="0"/>
              <a:t>Wissen</a:t>
            </a:r>
            <a:r>
              <a:rPr lang="de-DE" dirty="0"/>
              <a:t> zu Medienkompetenzen bei Lehrkräften und </a:t>
            </a:r>
            <a:r>
              <a:rPr lang="de-DE" dirty="0" err="1"/>
              <a:t>Schüler:innen</a:t>
            </a:r>
            <a:endParaRPr lang="de-DE" dirty="0"/>
          </a:p>
          <a:p>
            <a:r>
              <a:rPr lang="de-DE" dirty="0"/>
              <a:t>Erwerb von </a:t>
            </a:r>
            <a:r>
              <a:rPr lang="de-DE" b="1" dirty="0"/>
              <a:t>Wissen</a:t>
            </a:r>
            <a:r>
              <a:rPr lang="de-DE" dirty="0"/>
              <a:t> zu didaktischen Prinzipien für die Entwicklung digitaler Medien</a:t>
            </a:r>
          </a:p>
          <a:p>
            <a:r>
              <a:rPr lang="de-DE" dirty="0"/>
              <a:t>Erwerb von </a:t>
            </a:r>
            <a:r>
              <a:rPr lang="de-DE" b="1" dirty="0"/>
              <a:t>Wissen</a:t>
            </a:r>
            <a:r>
              <a:rPr lang="de-DE" dirty="0"/>
              <a:t> zu zielgruppen- und lernzielgeleitetem Instruktionsdesign digitaler Lernerfahrungen</a:t>
            </a:r>
          </a:p>
          <a:p>
            <a:r>
              <a:rPr lang="de-DE" b="1" dirty="0"/>
              <a:t>Kennenlernen</a:t>
            </a:r>
            <a:r>
              <a:rPr lang="de-DE" dirty="0"/>
              <a:t> verschiedener digitaler Umsetzungen von Lernumgebungen und -inhalten zur Entwicklung von Medienkompetenz</a:t>
            </a:r>
          </a:p>
          <a:p>
            <a:r>
              <a:rPr lang="de-DE" b="1" dirty="0"/>
              <a:t>Anwendung</a:t>
            </a:r>
            <a:r>
              <a:rPr lang="de-DE" dirty="0"/>
              <a:t> von Methoden wissenschaftlichen Arbeitens (inkl. Recherchieren, Herleiten, Forschungsfragen, Dokumentation, Schreiben)</a:t>
            </a:r>
          </a:p>
          <a:p>
            <a:r>
              <a:rPr lang="de-DE" b="1" dirty="0"/>
              <a:t>Anwendung</a:t>
            </a:r>
            <a:r>
              <a:rPr lang="de-DE" dirty="0"/>
              <a:t> des Wissens zu zielgruppen- und lernzielgeleitetem instruktionalem Design bzw. Einbettung vorhandener Instruktionsdesigns</a:t>
            </a:r>
          </a:p>
          <a:p>
            <a:r>
              <a:rPr lang="de-DE" dirty="0"/>
              <a:t>Produkt: </a:t>
            </a:r>
            <a:r>
              <a:rPr lang="de-DE" b="1" dirty="0"/>
              <a:t>Konzeptualisierung </a:t>
            </a:r>
            <a:r>
              <a:rPr lang="de-DE" dirty="0"/>
              <a:t>eines digitalen Lernmediums zum Thema Medienkompetenzen und </a:t>
            </a:r>
            <a:r>
              <a:rPr lang="de-DE" b="1" dirty="0"/>
              <a:t>Dokumentation</a:t>
            </a:r>
            <a:r>
              <a:rPr lang="de-DE" dirty="0"/>
              <a:t> des Prozesses und der Entscheidungen</a:t>
            </a:r>
          </a:p>
          <a:p>
            <a:r>
              <a:rPr lang="de-DE" dirty="0"/>
              <a:t>Prozess:</a:t>
            </a:r>
            <a:r>
              <a:rPr lang="de-DE" b="1" dirty="0"/>
              <a:t> Organisation</a:t>
            </a:r>
            <a:r>
              <a:rPr lang="de-DE" dirty="0"/>
              <a:t> selbstregulierter Arbeitsabschnitte und der Arbeit in einer Kleingruppe</a:t>
            </a:r>
          </a:p>
        </p:txBody>
      </p:sp>
    </p:spTree>
    <p:extLst>
      <p:ext uri="{BB962C8B-B14F-4D97-AF65-F5344CB8AC3E}">
        <p14:creationId xmlns:p14="http://schemas.microsoft.com/office/powerpoint/2010/main" val="286099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72A8F-1AC4-DFA2-0475-86C9ADF7815B}"/>
              </a:ext>
            </a:extLst>
          </p:cNvPr>
          <p:cNvSpPr>
            <a:spLocks noGrp="1"/>
          </p:cNvSpPr>
          <p:nvPr>
            <p:ph type="title"/>
          </p:nvPr>
        </p:nvSpPr>
        <p:spPr/>
        <p:txBody>
          <a:bodyPr/>
          <a:lstStyle/>
          <a:p>
            <a:r>
              <a:rPr lang="de-DE" dirty="0" err="1"/>
              <a:t>Moodle</a:t>
            </a:r>
            <a:r>
              <a:rPr lang="de-DE" dirty="0"/>
              <a:t> Kurs</a:t>
            </a:r>
            <a:endParaRPr lang="en-GB" dirty="0"/>
          </a:p>
        </p:txBody>
      </p:sp>
      <p:sp>
        <p:nvSpPr>
          <p:cNvPr id="3" name="Inhaltsplatzhalter 2">
            <a:extLst>
              <a:ext uri="{FF2B5EF4-FFF2-40B4-BE49-F238E27FC236}">
                <a16:creationId xmlns:a16="http://schemas.microsoft.com/office/drawing/2014/main" id="{B1CEBC0C-3665-12DE-4A5E-6489D1B226FE}"/>
              </a:ext>
            </a:extLst>
          </p:cNvPr>
          <p:cNvSpPr>
            <a:spLocks noGrp="1"/>
          </p:cNvSpPr>
          <p:nvPr>
            <p:ph idx="1"/>
          </p:nvPr>
        </p:nvSpPr>
        <p:spPr/>
        <p:txBody>
          <a:bodyPr>
            <a:normAutofit/>
          </a:bodyPr>
          <a:lstStyle/>
          <a:p>
            <a:pPr marL="0" indent="0">
              <a:buNone/>
            </a:pPr>
            <a:r>
              <a:rPr lang="de-DE" dirty="0">
                <a:effectLst/>
              </a:rPr>
              <a:t>Digitale Bildung WiSe24/25 Seminare Gruppe 11 &amp; 12</a:t>
            </a:r>
          </a:p>
          <a:p>
            <a:pPr marL="0" indent="0">
              <a:buNone/>
            </a:pPr>
            <a:endParaRPr lang="de-DE" dirty="0">
              <a:effectLst/>
            </a:endParaRPr>
          </a:p>
          <a:p>
            <a:pPr marL="0" indent="0">
              <a:buNone/>
            </a:pPr>
            <a:r>
              <a:rPr lang="de-DE" dirty="0">
                <a:effectLst/>
              </a:rPr>
              <a:t>Kürzel:</a:t>
            </a:r>
          </a:p>
          <a:p>
            <a:pPr marL="0" indent="0">
              <a:buNone/>
            </a:pPr>
            <a:r>
              <a:rPr lang="de-DE" dirty="0">
                <a:effectLst/>
              </a:rPr>
              <a:t>DigBilWS24_G11&amp;12</a:t>
            </a:r>
          </a:p>
          <a:p>
            <a:pPr marL="0" indent="0">
              <a:buNone/>
            </a:pPr>
            <a:endParaRPr lang="de-DE" dirty="0"/>
          </a:p>
          <a:p>
            <a:pPr marL="0" indent="0">
              <a:buNone/>
            </a:pPr>
            <a:r>
              <a:rPr lang="de-DE" dirty="0">
                <a:effectLst/>
              </a:rPr>
              <a:t>Einschreibeschlüssel:</a:t>
            </a:r>
          </a:p>
          <a:p>
            <a:pPr marL="0" indent="0">
              <a:buNone/>
            </a:pPr>
            <a:r>
              <a:rPr lang="de-DE" dirty="0">
                <a:effectLst/>
              </a:rPr>
              <a:t>Gruppe 11 &amp; 12: DigiBildSeminarG11&amp;12</a:t>
            </a:r>
          </a:p>
        </p:txBody>
      </p:sp>
    </p:spTree>
    <p:extLst>
      <p:ext uri="{BB962C8B-B14F-4D97-AF65-F5344CB8AC3E}">
        <p14:creationId xmlns:p14="http://schemas.microsoft.com/office/powerpoint/2010/main" val="67436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28D041-DA98-845D-9846-3D0E6E777D51}"/>
              </a:ext>
            </a:extLst>
          </p:cNvPr>
          <p:cNvSpPr>
            <a:spLocks noGrp="1"/>
          </p:cNvSpPr>
          <p:nvPr>
            <p:ph type="title"/>
          </p:nvPr>
        </p:nvSpPr>
        <p:spPr/>
        <p:txBody>
          <a:bodyPr/>
          <a:lstStyle/>
          <a:p>
            <a:r>
              <a:rPr lang="de-DE" dirty="0"/>
              <a:t>Module</a:t>
            </a:r>
          </a:p>
        </p:txBody>
      </p:sp>
      <p:pic>
        <p:nvPicPr>
          <p:cNvPr id="7" name="Grafik 6">
            <a:extLst>
              <a:ext uri="{FF2B5EF4-FFF2-40B4-BE49-F238E27FC236}">
                <a16:creationId xmlns:a16="http://schemas.microsoft.com/office/drawing/2014/main" id="{F1CBD36E-B368-4DEE-B8EE-2EB772108151}"/>
              </a:ext>
            </a:extLst>
          </p:cNvPr>
          <p:cNvPicPr>
            <a:picLocks noChangeAspect="1"/>
          </p:cNvPicPr>
          <p:nvPr/>
        </p:nvPicPr>
        <p:blipFill>
          <a:blip r:embed="rId2"/>
          <a:stretch>
            <a:fillRect/>
          </a:stretch>
        </p:blipFill>
        <p:spPr>
          <a:xfrm>
            <a:off x="575310" y="1757061"/>
            <a:ext cx="7993380" cy="2295018"/>
          </a:xfrm>
          <a:prstGeom prst="rect">
            <a:avLst/>
          </a:prstGeom>
        </p:spPr>
      </p:pic>
    </p:spTree>
    <p:extLst>
      <p:ext uri="{BB962C8B-B14F-4D97-AF65-F5344CB8AC3E}">
        <p14:creationId xmlns:p14="http://schemas.microsoft.com/office/powerpoint/2010/main" val="171614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FD8101-76D4-9D30-7731-2A1031BB9BEB}"/>
              </a:ext>
            </a:extLst>
          </p:cNvPr>
          <p:cNvSpPr>
            <a:spLocks noGrp="1"/>
          </p:cNvSpPr>
          <p:nvPr>
            <p:ph type="title"/>
          </p:nvPr>
        </p:nvSpPr>
        <p:spPr/>
        <p:txBody>
          <a:bodyPr/>
          <a:lstStyle/>
          <a:p>
            <a:r>
              <a:rPr lang="de-DE" dirty="0"/>
              <a:t>Wochenplan</a:t>
            </a:r>
            <a:endParaRPr lang="en-GB" dirty="0"/>
          </a:p>
        </p:txBody>
      </p:sp>
      <p:graphicFrame>
        <p:nvGraphicFramePr>
          <p:cNvPr id="4" name="Tabelle 4">
            <a:extLst>
              <a:ext uri="{FF2B5EF4-FFF2-40B4-BE49-F238E27FC236}">
                <a16:creationId xmlns:a16="http://schemas.microsoft.com/office/drawing/2014/main" id="{95D85EFA-BBE5-8769-64C8-F4C542DB45C0}"/>
              </a:ext>
            </a:extLst>
          </p:cNvPr>
          <p:cNvGraphicFramePr>
            <a:graphicFrameLocks noGrp="1"/>
          </p:cNvGraphicFramePr>
          <p:nvPr>
            <p:ph idx="1"/>
            <p:extLst>
              <p:ext uri="{D42A27DB-BD31-4B8C-83A1-F6EECF244321}">
                <p14:modId xmlns:p14="http://schemas.microsoft.com/office/powerpoint/2010/main" val="1113916306"/>
              </p:ext>
            </p:extLst>
          </p:nvPr>
        </p:nvGraphicFramePr>
        <p:xfrm>
          <a:off x="585941" y="1718047"/>
          <a:ext cx="8190864" cy="3017520"/>
        </p:xfrm>
        <a:graphic>
          <a:graphicData uri="http://schemas.openxmlformats.org/drawingml/2006/table">
            <a:tbl>
              <a:tblPr firstRow="1" bandRow="1">
                <a:tableStyleId>{7DF18680-E054-41AD-8BC1-D1AEF772440D}</a:tableStyleId>
              </a:tblPr>
              <a:tblGrid>
                <a:gridCol w="823759">
                  <a:extLst>
                    <a:ext uri="{9D8B030D-6E8A-4147-A177-3AD203B41FA5}">
                      <a16:colId xmlns:a16="http://schemas.microsoft.com/office/drawing/2014/main" val="721749185"/>
                    </a:ext>
                  </a:extLst>
                </a:gridCol>
                <a:gridCol w="949259">
                  <a:extLst>
                    <a:ext uri="{9D8B030D-6E8A-4147-A177-3AD203B41FA5}">
                      <a16:colId xmlns:a16="http://schemas.microsoft.com/office/drawing/2014/main" val="1616007460"/>
                    </a:ext>
                  </a:extLst>
                </a:gridCol>
                <a:gridCol w="6417846">
                  <a:extLst>
                    <a:ext uri="{9D8B030D-6E8A-4147-A177-3AD203B41FA5}">
                      <a16:colId xmlns:a16="http://schemas.microsoft.com/office/drawing/2014/main" val="1406891041"/>
                    </a:ext>
                  </a:extLst>
                </a:gridCol>
              </a:tblGrid>
              <a:tr h="195923">
                <a:tc>
                  <a:txBody>
                    <a:bodyPr/>
                    <a:lstStyle/>
                    <a:p>
                      <a:r>
                        <a:rPr lang="de-DE" sz="1200" dirty="0"/>
                        <a:t>Nummer</a:t>
                      </a:r>
                      <a:endParaRPr lang="en-GB" sz="1200" dirty="0"/>
                    </a:p>
                  </a:txBody>
                  <a:tcPr/>
                </a:tc>
                <a:tc>
                  <a:txBody>
                    <a:bodyPr/>
                    <a:lstStyle/>
                    <a:p>
                      <a:r>
                        <a:rPr lang="de-DE" sz="1200" dirty="0"/>
                        <a:t>Woche</a:t>
                      </a:r>
                      <a:endParaRPr lang="en-GB" sz="1200" dirty="0"/>
                    </a:p>
                  </a:txBody>
                  <a:tcPr/>
                </a:tc>
                <a:tc>
                  <a:txBody>
                    <a:bodyPr/>
                    <a:lstStyle/>
                    <a:p>
                      <a:r>
                        <a:rPr lang="de-DE" sz="1200" dirty="0"/>
                        <a:t>Veranstaltung</a:t>
                      </a:r>
                      <a:endParaRPr lang="en-GB" sz="1200" dirty="0"/>
                    </a:p>
                  </a:txBody>
                  <a:tcPr/>
                </a:tc>
                <a:extLst>
                  <a:ext uri="{0D108BD9-81ED-4DB2-BD59-A6C34878D82A}">
                    <a16:rowId xmlns:a16="http://schemas.microsoft.com/office/drawing/2014/main" val="4188618538"/>
                  </a:ext>
                </a:extLst>
              </a:tr>
              <a:tr h="164948">
                <a:tc>
                  <a:txBody>
                    <a:bodyPr/>
                    <a:lstStyle/>
                    <a:p>
                      <a:r>
                        <a:rPr lang="de-DE" sz="1200" dirty="0"/>
                        <a:t>1</a:t>
                      </a:r>
                      <a:endParaRPr lang="en-GB" sz="1200" dirty="0"/>
                    </a:p>
                  </a:txBody>
                  <a:tcPr/>
                </a:tc>
                <a:tc>
                  <a:txBody>
                    <a:bodyPr/>
                    <a:lstStyle/>
                    <a:p>
                      <a:r>
                        <a:rPr lang="de-DE" sz="1200" dirty="0"/>
                        <a:t>04.12.2024</a:t>
                      </a:r>
                      <a:endParaRPr lang="en-GB" sz="1200" dirty="0"/>
                    </a:p>
                  </a:txBody>
                  <a:tcPr/>
                </a:tc>
                <a:tc>
                  <a:txBody>
                    <a:bodyPr/>
                    <a:lstStyle/>
                    <a:p>
                      <a:r>
                        <a:rPr lang="de-DE" sz="1200" dirty="0"/>
                        <a:t>Einführungstermin: Organisatorisches, Kennenlernen &amp; Gruppenfindung</a:t>
                      </a:r>
                    </a:p>
                  </a:txBody>
                  <a:tcPr/>
                </a:tc>
                <a:extLst>
                  <a:ext uri="{0D108BD9-81ED-4DB2-BD59-A6C34878D82A}">
                    <a16:rowId xmlns:a16="http://schemas.microsoft.com/office/drawing/2014/main" val="1241538859"/>
                  </a:ext>
                </a:extLst>
              </a:tr>
              <a:tr h="125522">
                <a:tc>
                  <a:txBody>
                    <a:bodyPr/>
                    <a:lstStyle/>
                    <a:p>
                      <a:r>
                        <a:rPr lang="de-DE" sz="1200" dirty="0"/>
                        <a:t>2</a:t>
                      </a:r>
                      <a:endParaRPr lang="en-GB" sz="1200" dirty="0"/>
                    </a:p>
                  </a:txBody>
                  <a:tcPr/>
                </a:tc>
                <a:tc>
                  <a:txBody>
                    <a:bodyPr/>
                    <a:lstStyle/>
                    <a:p>
                      <a:r>
                        <a:rPr lang="de-DE" sz="1200" dirty="0"/>
                        <a:t>12.12.2024</a:t>
                      </a:r>
                      <a:endParaRPr lang="en-GB" sz="1200" dirty="0"/>
                    </a:p>
                  </a:txBody>
                  <a:tcPr/>
                </a:tc>
                <a:tc>
                  <a:txBody>
                    <a:bodyPr/>
                    <a:lstStyle/>
                    <a:p>
                      <a:r>
                        <a:rPr lang="de-DE" sz="1200" dirty="0" err="1"/>
                        <a:t>Recap</a:t>
                      </a:r>
                      <a:r>
                        <a:rPr lang="de-DE" sz="1200" dirty="0"/>
                        <a:t> &amp; Grundlagen instruktionales Design: Zielgruppenanalyse und Formulierung von Lernzielen</a:t>
                      </a:r>
                      <a:endParaRPr lang="en-GB" sz="1200" i="1" dirty="0"/>
                    </a:p>
                  </a:txBody>
                  <a:tcPr/>
                </a:tc>
                <a:extLst>
                  <a:ext uri="{0D108BD9-81ED-4DB2-BD59-A6C34878D82A}">
                    <a16:rowId xmlns:a16="http://schemas.microsoft.com/office/drawing/2014/main" val="3819963041"/>
                  </a:ext>
                </a:extLst>
              </a:tr>
              <a:tr h="0">
                <a:tc>
                  <a:txBody>
                    <a:bodyPr/>
                    <a:lstStyle/>
                    <a:p>
                      <a:r>
                        <a:rPr lang="de-DE" sz="1200" i="0" dirty="0"/>
                        <a:t>3</a:t>
                      </a:r>
                      <a:endParaRPr lang="en-GB" sz="1200" i="0" dirty="0"/>
                    </a:p>
                  </a:txBody>
                  <a:tcPr/>
                </a:tc>
                <a:tc>
                  <a:txBody>
                    <a:bodyPr/>
                    <a:lstStyle/>
                    <a:p>
                      <a:r>
                        <a:rPr lang="de-DE" sz="1200" i="0" dirty="0"/>
                        <a:t>19.12.2024</a:t>
                      </a:r>
                      <a:endParaRPr lang="en-GB" sz="1200" i="0" dirty="0"/>
                    </a:p>
                  </a:txBody>
                  <a:tcPr/>
                </a:tc>
                <a:tc>
                  <a:txBody>
                    <a:bodyPr/>
                    <a:lstStyle/>
                    <a:p>
                      <a:r>
                        <a:rPr lang="de-DE" sz="1200" i="0" dirty="0"/>
                        <a:t>Vertiefung instruktionales Design: Mediendesign (Vorstellung der Ideen)</a:t>
                      </a:r>
                      <a:endParaRPr lang="en-GB" sz="1200" i="0" dirty="0"/>
                    </a:p>
                  </a:txBody>
                  <a:tcPr/>
                </a:tc>
                <a:extLst>
                  <a:ext uri="{0D108BD9-81ED-4DB2-BD59-A6C34878D82A}">
                    <a16:rowId xmlns:a16="http://schemas.microsoft.com/office/drawing/2014/main" val="3034362329"/>
                  </a:ext>
                </a:extLst>
              </a:tr>
              <a:tr h="0">
                <a:tc>
                  <a:txBody>
                    <a:bodyPr/>
                    <a:lstStyle/>
                    <a:p>
                      <a:endParaRPr lang="en-GB" sz="1200" i="1" dirty="0"/>
                    </a:p>
                  </a:txBody>
                  <a:tcPr>
                    <a:solidFill>
                      <a:schemeClr val="accent6">
                        <a:lumMod val="20000"/>
                        <a:lumOff val="80000"/>
                      </a:schemeClr>
                    </a:solidFill>
                  </a:tcPr>
                </a:tc>
                <a:tc>
                  <a:txBody>
                    <a:bodyPr/>
                    <a:lstStyle/>
                    <a:p>
                      <a:endParaRPr lang="en-GB" sz="1200" i="1" dirty="0"/>
                    </a:p>
                  </a:txBody>
                  <a:tcPr>
                    <a:solidFill>
                      <a:schemeClr val="accent6">
                        <a:lumMod val="20000"/>
                        <a:lumOff val="80000"/>
                      </a:schemeClr>
                    </a:solidFill>
                  </a:tcPr>
                </a:tc>
                <a:tc>
                  <a:txBody>
                    <a:bodyPr/>
                    <a:lstStyle/>
                    <a:p>
                      <a:r>
                        <a:rPr lang="en-GB" sz="1200" i="1" dirty="0" err="1"/>
                        <a:t>Akademische</a:t>
                      </a:r>
                      <a:r>
                        <a:rPr lang="en-GB" sz="1200" i="1" dirty="0"/>
                        <a:t> </a:t>
                      </a:r>
                      <a:r>
                        <a:rPr lang="en-GB" sz="1200" i="1" dirty="0" err="1"/>
                        <a:t>Weihnachtsferien</a:t>
                      </a:r>
                      <a:endParaRPr lang="en-GB" sz="1200" i="1" dirty="0"/>
                    </a:p>
                  </a:txBody>
                  <a:tcPr>
                    <a:solidFill>
                      <a:schemeClr val="accent6">
                        <a:lumMod val="20000"/>
                        <a:lumOff val="80000"/>
                      </a:schemeClr>
                    </a:solidFill>
                  </a:tcPr>
                </a:tc>
                <a:extLst>
                  <a:ext uri="{0D108BD9-81ED-4DB2-BD59-A6C34878D82A}">
                    <a16:rowId xmlns:a16="http://schemas.microsoft.com/office/drawing/2014/main" val="3598814622"/>
                  </a:ext>
                </a:extLst>
              </a:tr>
              <a:tr h="0">
                <a:tc>
                  <a:txBody>
                    <a:bodyPr/>
                    <a:lstStyle/>
                    <a:p>
                      <a:r>
                        <a:rPr lang="de-DE" sz="1200" dirty="0"/>
                        <a:t>4</a:t>
                      </a:r>
                      <a:endParaRPr lang="en-GB" sz="1200" dirty="0"/>
                    </a:p>
                  </a:txBody>
                  <a:tcPr/>
                </a:tc>
                <a:tc>
                  <a:txBody>
                    <a:bodyPr/>
                    <a:lstStyle/>
                    <a:p>
                      <a:r>
                        <a:rPr lang="de-DE" sz="1200" dirty="0"/>
                        <a:t>09.01.2025</a:t>
                      </a: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i="0" dirty="0"/>
                        <a:t>Konkretisierung der Idee und der Forschungsfragen</a:t>
                      </a:r>
                    </a:p>
                  </a:txBody>
                  <a:tcPr/>
                </a:tc>
                <a:extLst>
                  <a:ext uri="{0D108BD9-81ED-4DB2-BD59-A6C34878D82A}">
                    <a16:rowId xmlns:a16="http://schemas.microsoft.com/office/drawing/2014/main" val="2586985187"/>
                  </a:ext>
                </a:extLst>
              </a:tr>
              <a:tr h="0">
                <a:tc>
                  <a:txBody>
                    <a:bodyPr/>
                    <a:lstStyle/>
                    <a:p>
                      <a:r>
                        <a:rPr lang="de-DE" sz="1200" dirty="0"/>
                        <a:t>5</a:t>
                      </a:r>
                      <a:endParaRPr lang="en-GB" sz="1200" dirty="0"/>
                    </a:p>
                  </a:txBody>
                  <a:tcPr/>
                </a:tc>
                <a:tc>
                  <a:txBody>
                    <a:bodyPr/>
                    <a:lstStyle/>
                    <a:p>
                      <a:r>
                        <a:rPr lang="de-DE" sz="1200" dirty="0"/>
                        <a:t>16.01.2025</a:t>
                      </a: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i="0" dirty="0">
                          <a:solidFill>
                            <a:schemeClr val="tx1"/>
                          </a:solidFill>
                        </a:rPr>
                        <a:t>Medienkonzept</a:t>
                      </a:r>
                      <a:endParaRPr lang="en-GB" sz="1200" b="1" i="0" dirty="0">
                        <a:solidFill>
                          <a:schemeClr val="tx1"/>
                        </a:solidFill>
                      </a:endParaRPr>
                    </a:p>
                  </a:txBody>
                  <a:tcPr/>
                </a:tc>
                <a:extLst>
                  <a:ext uri="{0D108BD9-81ED-4DB2-BD59-A6C34878D82A}">
                    <a16:rowId xmlns:a16="http://schemas.microsoft.com/office/drawing/2014/main" val="4292971504"/>
                  </a:ext>
                </a:extLst>
              </a:tr>
              <a:tr h="0">
                <a:tc>
                  <a:txBody>
                    <a:bodyPr/>
                    <a:lstStyle/>
                    <a:p>
                      <a:r>
                        <a:rPr lang="de-DE" sz="1200" i="0" dirty="0"/>
                        <a:t>6</a:t>
                      </a:r>
                      <a:endParaRPr lang="en-GB" sz="1200" i="0" dirty="0"/>
                    </a:p>
                  </a:txBody>
                  <a:tcPr/>
                </a:tc>
                <a:tc>
                  <a:txBody>
                    <a:bodyPr/>
                    <a:lstStyle/>
                    <a:p>
                      <a:r>
                        <a:rPr lang="de-DE" sz="1200" i="0" dirty="0"/>
                        <a:t>23.01.2025</a:t>
                      </a:r>
                      <a:endParaRPr lang="en-GB" sz="1200" i="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i="1" dirty="0">
                          <a:solidFill>
                            <a:schemeClr val="tx1"/>
                          </a:solidFill>
                        </a:rPr>
                        <a:t>[Keine Präsenz] </a:t>
                      </a:r>
                      <a:r>
                        <a:rPr lang="de-DE" sz="1200" i="0" dirty="0">
                          <a:solidFill>
                            <a:schemeClr val="tx1"/>
                          </a:solidFill>
                        </a:rPr>
                        <a:t>Abgabe Exposé</a:t>
                      </a:r>
                      <a:endParaRPr lang="en-GB" sz="1200" b="1" i="0" dirty="0">
                        <a:solidFill>
                          <a:schemeClr val="tx1"/>
                        </a:solidFill>
                      </a:endParaRPr>
                    </a:p>
                  </a:txBody>
                  <a:tcPr/>
                </a:tc>
                <a:extLst>
                  <a:ext uri="{0D108BD9-81ED-4DB2-BD59-A6C34878D82A}">
                    <a16:rowId xmlns:a16="http://schemas.microsoft.com/office/drawing/2014/main" val="3938050050"/>
                  </a:ext>
                </a:extLst>
              </a:tr>
              <a:tr h="162745">
                <a:tc>
                  <a:txBody>
                    <a:bodyPr/>
                    <a:lstStyle/>
                    <a:p>
                      <a:r>
                        <a:rPr lang="de-DE" sz="1200" i="1" dirty="0"/>
                        <a:t>7</a:t>
                      </a:r>
                      <a:endParaRPr lang="en-GB" sz="1200" i="1" dirty="0"/>
                    </a:p>
                  </a:txBody>
                  <a:tcPr/>
                </a:tc>
                <a:tc>
                  <a:txBody>
                    <a:bodyPr/>
                    <a:lstStyle/>
                    <a:p>
                      <a:r>
                        <a:rPr lang="de-DE" sz="1200" i="1" dirty="0"/>
                        <a:t>30.01.2025</a:t>
                      </a:r>
                      <a:endParaRPr lang="en-GB" sz="1200" i="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i="0" dirty="0" err="1">
                          <a:solidFill>
                            <a:schemeClr val="tx1"/>
                          </a:solidFill>
                        </a:rPr>
                        <a:t>Abschlusspräsentationen</a:t>
                      </a:r>
                      <a:r>
                        <a:rPr lang="en-GB" sz="1200" i="0" dirty="0">
                          <a:solidFill>
                            <a:schemeClr val="tx1"/>
                          </a:solidFill>
                        </a:rPr>
                        <a:t> </a:t>
                      </a:r>
                    </a:p>
                  </a:txBody>
                  <a:tcPr/>
                </a:tc>
                <a:extLst>
                  <a:ext uri="{0D108BD9-81ED-4DB2-BD59-A6C34878D82A}">
                    <a16:rowId xmlns:a16="http://schemas.microsoft.com/office/drawing/2014/main" val="2706590194"/>
                  </a:ext>
                </a:extLst>
              </a:tr>
              <a:tr h="162745">
                <a:tc>
                  <a:txBody>
                    <a:bodyPr/>
                    <a:lstStyle/>
                    <a:p>
                      <a:r>
                        <a:rPr lang="de-DE" sz="1200" dirty="0"/>
                        <a:t>8</a:t>
                      </a:r>
                      <a:endParaRPr lang="en-GB" sz="1200" dirty="0"/>
                    </a:p>
                  </a:txBody>
                  <a:tcPr/>
                </a:tc>
                <a:tc>
                  <a:txBody>
                    <a:bodyPr/>
                    <a:lstStyle/>
                    <a:p>
                      <a:r>
                        <a:rPr lang="de-DE" sz="1200" dirty="0"/>
                        <a:t>06.02.2025</a:t>
                      </a:r>
                      <a:endParaRPr lang="en-GB" sz="12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Abschlusspräsentationen</a:t>
                      </a:r>
                      <a:endParaRPr lang="en-GB" sz="1200" i="0" dirty="0">
                        <a:solidFill>
                          <a:schemeClr val="tx1"/>
                        </a:solidFill>
                      </a:endParaRPr>
                    </a:p>
                  </a:txBody>
                  <a:tcPr/>
                </a:tc>
                <a:extLst>
                  <a:ext uri="{0D108BD9-81ED-4DB2-BD59-A6C34878D82A}">
                    <a16:rowId xmlns:a16="http://schemas.microsoft.com/office/drawing/2014/main" val="2427896104"/>
                  </a:ext>
                </a:extLst>
              </a:tr>
              <a:tr h="162745">
                <a:tc>
                  <a:txBody>
                    <a:bodyPr/>
                    <a:lstStyle/>
                    <a:p>
                      <a:r>
                        <a:rPr lang="de-DE" sz="1200" b="1" dirty="0"/>
                        <a:t>Prüfung</a:t>
                      </a:r>
                      <a:endParaRPr lang="en-GB" sz="1200" b="1" dirty="0"/>
                    </a:p>
                  </a:txBody>
                  <a:tcPr/>
                </a:tc>
                <a:tc>
                  <a:txBody>
                    <a:bodyPr/>
                    <a:lstStyle/>
                    <a:p>
                      <a:r>
                        <a:rPr lang="de-DE" sz="1200" b="1" dirty="0"/>
                        <a:t>09.03.2025</a:t>
                      </a:r>
                      <a:endParaRPr lang="en-GB" sz="12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1200" b="1" i="0" dirty="0">
                          <a:solidFill>
                            <a:schemeClr val="tx1"/>
                          </a:solidFill>
                        </a:rPr>
                        <a:t>Einreichung Medienkonzept (Gruppe) und Dokumentation (Individuell)</a:t>
                      </a:r>
                      <a:endParaRPr lang="en-GB" sz="1200" b="1" i="0" dirty="0">
                        <a:solidFill>
                          <a:schemeClr val="tx1"/>
                        </a:solidFill>
                      </a:endParaRPr>
                    </a:p>
                  </a:txBody>
                  <a:tcPr/>
                </a:tc>
                <a:extLst>
                  <a:ext uri="{0D108BD9-81ED-4DB2-BD59-A6C34878D82A}">
                    <a16:rowId xmlns:a16="http://schemas.microsoft.com/office/drawing/2014/main" val="1470625208"/>
                  </a:ext>
                </a:extLst>
              </a:tr>
            </a:tbl>
          </a:graphicData>
        </a:graphic>
      </p:graphicFrame>
    </p:spTree>
    <p:extLst>
      <p:ext uri="{BB962C8B-B14F-4D97-AF65-F5344CB8AC3E}">
        <p14:creationId xmlns:p14="http://schemas.microsoft.com/office/powerpoint/2010/main" val="55106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28D041-DA98-845D-9846-3D0E6E777D51}"/>
              </a:ext>
            </a:extLst>
          </p:cNvPr>
          <p:cNvSpPr>
            <a:spLocks noGrp="1"/>
          </p:cNvSpPr>
          <p:nvPr>
            <p:ph type="title"/>
          </p:nvPr>
        </p:nvSpPr>
        <p:spPr/>
        <p:txBody>
          <a:bodyPr/>
          <a:lstStyle/>
          <a:p>
            <a:r>
              <a:rPr lang="de-DE" dirty="0"/>
              <a:t>Anforderungen für Leistungsnachweise</a:t>
            </a:r>
          </a:p>
        </p:txBody>
      </p:sp>
      <p:sp>
        <p:nvSpPr>
          <p:cNvPr id="3" name="Inhaltsplatzhalter 2">
            <a:extLst>
              <a:ext uri="{FF2B5EF4-FFF2-40B4-BE49-F238E27FC236}">
                <a16:creationId xmlns:a16="http://schemas.microsoft.com/office/drawing/2014/main" id="{928B99B6-6646-0425-79A8-CFA85D1B09DC}"/>
              </a:ext>
            </a:extLst>
          </p:cNvPr>
          <p:cNvSpPr>
            <a:spLocks noGrp="1"/>
          </p:cNvSpPr>
          <p:nvPr>
            <p:ph idx="1"/>
          </p:nvPr>
        </p:nvSpPr>
        <p:spPr>
          <a:xfrm>
            <a:off x="468000" y="1584000"/>
            <a:ext cx="8426748" cy="3315660"/>
          </a:xfrm>
        </p:spPr>
        <p:txBody>
          <a:bodyPr>
            <a:normAutofit fontScale="92500" lnSpcReduction="10000"/>
          </a:bodyPr>
          <a:lstStyle/>
          <a:p>
            <a:r>
              <a:rPr lang="de-DE" dirty="0"/>
              <a:t>Anforderungen</a:t>
            </a:r>
          </a:p>
          <a:p>
            <a:pPr lvl="1"/>
            <a:r>
              <a:rPr lang="de-DE" dirty="0"/>
              <a:t>Aktive und regelmäßige Teilnahme an Vorlesung und Gruppen</a:t>
            </a:r>
          </a:p>
          <a:p>
            <a:pPr lvl="1"/>
            <a:r>
              <a:rPr lang="de-DE" dirty="0"/>
              <a:t>Seminargruppen:</a:t>
            </a:r>
          </a:p>
          <a:p>
            <a:pPr lvl="2"/>
            <a:r>
              <a:rPr lang="de-DE" dirty="0"/>
              <a:t>Projektarbeit zur Erstellung eines Konzepts eines digitalen Medienprodukts für ein digital gestütztes Lernangebot</a:t>
            </a:r>
          </a:p>
          <a:p>
            <a:pPr lvl="2"/>
            <a:r>
              <a:rPr lang="de-DE" dirty="0"/>
              <a:t>Schriftliche Dokumentation mit individuellem Fokus auf eigener Forschungsfrage</a:t>
            </a:r>
          </a:p>
          <a:p>
            <a:r>
              <a:rPr lang="de-DE" dirty="0"/>
              <a:t>Bewertung:</a:t>
            </a:r>
          </a:p>
          <a:p>
            <a:pPr lvl="1"/>
            <a:r>
              <a:rPr lang="de-DE" dirty="0"/>
              <a:t>BWS-MA-201: Projektarbeit + Dokumentation (8 Seiten*) = unbenotete PNL</a:t>
            </a:r>
          </a:p>
          <a:p>
            <a:pPr lvl="1"/>
            <a:r>
              <a:rPr lang="de-DE" dirty="0"/>
              <a:t>BWS-MA-205 &amp; BWS-MA-206: Projektarbeit + Dokumentation (12 Seiten*) = benotete lehrveranstaltungsbegleitende Prüfung</a:t>
            </a:r>
          </a:p>
          <a:p>
            <a:pPr lvl="2"/>
            <a:r>
              <a:rPr lang="de-DE" dirty="0"/>
              <a:t>Bewertung: 25% Gruppenarbeit, 75% individuelle Dokumentation</a:t>
            </a:r>
          </a:p>
          <a:p>
            <a:pPr lvl="2"/>
            <a:r>
              <a:rPr lang="de-DE" dirty="0"/>
              <a:t>Abgabe via </a:t>
            </a:r>
            <a:r>
              <a:rPr lang="de-DE" b="1" dirty="0" err="1"/>
              <a:t>Moodle</a:t>
            </a:r>
            <a:r>
              <a:rPr lang="de-DE" dirty="0"/>
              <a:t> in den jeweiligen Seminargruppen; </a:t>
            </a:r>
            <a:r>
              <a:rPr lang="de-DE" sz="1900" dirty="0"/>
              <a:t>Abgabefrist: </a:t>
            </a:r>
            <a:r>
              <a:rPr lang="de-DE" sz="1900" b="1" dirty="0">
                <a:solidFill>
                  <a:srgbClr val="FF0000"/>
                </a:solidFill>
              </a:rPr>
              <a:t>09.03.2025</a:t>
            </a:r>
          </a:p>
          <a:p>
            <a:pPr marL="0" indent="0">
              <a:buNone/>
            </a:pPr>
            <a:r>
              <a:rPr lang="de-DE" sz="1200" dirty="0"/>
              <a:t>*ohne Deckblatt und Inhaltsverzeichnis</a:t>
            </a:r>
          </a:p>
          <a:p>
            <a:endParaRPr lang="de-DE" dirty="0"/>
          </a:p>
        </p:txBody>
      </p:sp>
    </p:spTree>
    <p:extLst>
      <p:ext uri="{BB962C8B-B14F-4D97-AF65-F5344CB8AC3E}">
        <p14:creationId xmlns:p14="http://schemas.microsoft.com/office/powerpoint/2010/main" val="3485018569"/>
      </p:ext>
    </p:extLst>
  </p:cSld>
  <p:clrMapOvr>
    <a:masterClrMapping/>
  </p:clrMapOvr>
</p:sld>
</file>

<file path=ppt/theme/theme1.xml><?xml version="1.0" encoding="utf-8"?>
<a:theme xmlns:a="http://schemas.openxmlformats.org/drawingml/2006/main" name="1_UP_Praesentation_16_9_KopfBreit_Vorlage_BF_We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w.pptx" id="{2211A4EF-D98C-4073-BE47-EFF2DEDAEEA8}" vid="{0EE922EA-D18E-4D0B-8BD5-4F76FBE0C45E}"/>
    </a:ext>
  </a:extLst>
</a:theme>
</file>

<file path=ppt/theme/theme2.xml><?xml version="1.0" encoding="utf-8"?>
<a:theme xmlns:a="http://schemas.openxmlformats.org/drawingml/2006/main" name="2_UP_Praesentation_16_9_KopfSchmal_Vorlage_BF_We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w.pptx" id="{2211A4EF-D98C-4073-BE47-EFF2DEDAEEA8}" vid="{64C383AB-72C4-4C9B-B95E-29802A767491}"/>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UP_00_Praesentation_16_9_Vorlage_BF_Web</Template>
  <TotalTime>0</TotalTime>
  <Words>3116</Words>
  <Application>Microsoft Office PowerPoint</Application>
  <PresentationFormat>Bildschirmpräsentation (16:9)</PresentationFormat>
  <Paragraphs>392</Paragraphs>
  <Slides>55</Slides>
  <Notes>6</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55</vt:i4>
      </vt:variant>
    </vt:vector>
  </HeadingPairs>
  <TitlesOfParts>
    <vt:vector size="62" baseType="lpstr">
      <vt:lpstr>Arial</vt:lpstr>
      <vt:lpstr>Calibri</vt:lpstr>
      <vt:lpstr>Georgia</vt:lpstr>
      <vt:lpstr>Helvetica</vt:lpstr>
      <vt:lpstr>Symbol</vt:lpstr>
      <vt:lpstr>1_UP_Praesentation_16_9_KopfBreit_Vorlage_BF_Web</vt:lpstr>
      <vt:lpstr>2_UP_Praesentation_16_9_KopfSchmal_Vorlage_BF_Web</vt:lpstr>
      <vt:lpstr>Seminar Digitale Bildung – Medienkompetenz</vt:lpstr>
      <vt:lpstr>Kennenlernen</vt:lpstr>
      <vt:lpstr>Agenda</vt:lpstr>
      <vt:lpstr>Organisatorisches</vt:lpstr>
      <vt:lpstr>Inhalte des Seminars</vt:lpstr>
      <vt:lpstr>Moodle Kurs</vt:lpstr>
      <vt:lpstr>Module</vt:lpstr>
      <vt:lpstr>Wochenplan</vt:lpstr>
      <vt:lpstr>Anforderungen für Leistungsnachweise</vt:lpstr>
      <vt:lpstr>Gruppenarbeit (25% )</vt:lpstr>
      <vt:lpstr>Individuelles Zwischen-Exposé zu Forschungsfrage: Formales</vt:lpstr>
      <vt:lpstr>Individuelles Zwischen-Exposé zu Forschungsfrage: Aufbau</vt:lpstr>
      <vt:lpstr>Finale Dokumentation (75%)</vt:lpstr>
      <vt:lpstr>Finale Dokumentation: Bewertungskriterien (15 Punkte)</vt:lpstr>
      <vt:lpstr>Projektarbeit und -produkt (Gruppe): Ablauf</vt:lpstr>
      <vt:lpstr>Dokumentation zu Konzept (Individuell)</vt:lpstr>
      <vt:lpstr>Nutzung von ChatGPT und KI bei der Prüfungsleistung</vt:lpstr>
      <vt:lpstr>Nutzung von ChatGPT und KI bei der Prüfungsleistung</vt:lpstr>
      <vt:lpstr>Wissenschaftliches Arbeiten</vt:lpstr>
      <vt:lpstr>Weiterführende Informationen</vt:lpstr>
      <vt:lpstr>Kennenlernen</vt:lpstr>
      <vt:lpstr>WARMUP – Digitale Selfies</vt:lpstr>
      <vt:lpstr>WARMUP – Digitale Selfies</vt:lpstr>
      <vt:lpstr>WARMUP – Digitale Selfies</vt:lpstr>
      <vt:lpstr>WARMUP – Digitale Selfies</vt:lpstr>
      <vt:lpstr>Rückblick auf das Thema „Medienkompetenz“ in der Vorlesung</vt:lpstr>
      <vt:lpstr>Rückblick auf Themen aus der Vorlesung</vt:lpstr>
      <vt:lpstr>DigCompEdu Framework</vt:lpstr>
      <vt:lpstr>Wiederholung Vorlesung: Medienkompetenz</vt:lpstr>
      <vt:lpstr>Wiederholung Vorlesung: Medienkompetenz</vt:lpstr>
      <vt:lpstr>Wiederholung Vorlesung: Medienkompetenz</vt:lpstr>
      <vt:lpstr>Wiederholung Vorlesung: Medienkompetenz</vt:lpstr>
      <vt:lpstr>Wiederholung Vorlesung: Medienkompetenz</vt:lpstr>
      <vt:lpstr>Wiederholung Vorlesung: Medienkompetenz</vt:lpstr>
      <vt:lpstr>Aufgabenstellung 1</vt:lpstr>
      <vt:lpstr>Literatur</vt:lpstr>
      <vt:lpstr>Vielen Dank für Ihre Aufmerksamkeit! Fragen? Anmerkungen?</vt:lpstr>
      <vt:lpstr>Medienkompetenzen von Lernenden fördern: Beispiele</vt:lpstr>
      <vt:lpstr>Materialien von klicksafe</vt:lpstr>
      <vt:lpstr>Materialien von klicksafe</vt:lpstr>
      <vt:lpstr>Themenportal „Mediennutzung und Medienkompetenz“</vt:lpstr>
      <vt:lpstr>EduLabs: Bildung in der digitalen Welt</vt:lpstr>
      <vt:lpstr>digital.learning.lab Materialien</vt:lpstr>
      <vt:lpstr>Digitalpakt – was nun?</vt:lpstr>
      <vt:lpstr>Medienhelden</vt:lpstr>
      <vt:lpstr>Weitere Plattformen auf OER-Website</vt:lpstr>
      <vt:lpstr>Medienkompetenzvermittlung mit digitalen Medien: Aufgabe</vt:lpstr>
      <vt:lpstr>Aufgabenstellung 2</vt:lpstr>
      <vt:lpstr>Digitale Medien im Unterricht</vt:lpstr>
      <vt:lpstr>oncoo.de Abfrage zu Erfahrungen mit digitalen Medien</vt:lpstr>
      <vt:lpstr>oncoo.de Abfrage zu Erfahrungen mit digitalen Medien</vt:lpstr>
      <vt:lpstr>oncoo.de Abfrage zu Erfahrungen mit digitalen Medien</vt:lpstr>
      <vt:lpstr>oncoo.de Abfrage zu Erfahrungen mit digitalen Medien</vt:lpstr>
      <vt:lpstr>Qualifikationsziele</vt:lpstr>
      <vt:lpstr>Lernziele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Jule Krüger</dc:creator>
  <cp:keywords>Folienmaster, Uni Potsdam, 16:9, DE, barrierefrei</cp:keywords>
  <dc:description>16:9 DE barrierefrei</dc:description>
  <cp:lastModifiedBy>Felix R</cp:lastModifiedBy>
  <cp:revision>85</cp:revision>
  <dcterms:created xsi:type="dcterms:W3CDTF">2023-05-17T08:52:36Z</dcterms:created>
  <dcterms:modified xsi:type="dcterms:W3CDTF">2024-12-05T09:48:15Z</dcterms:modified>
  <cp:category>Folienmaster Universität Potsdam</cp:category>
</cp:coreProperties>
</file>