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336" r:id="rId3"/>
    <p:sldId id="337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50F"/>
    <a:srgbClr val="4472C4"/>
    <a:srgbClr val="B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74595" autoAdjust="0"/>
  </p:normalViewPr>
  <p:slideViewPr>
    <p:cSldViewPr snapToGrid="0" snapToObjects="1">
      <p:cViewPr varScale="1">
        <p:scale>
          <a:sx n="85" d="100"/>
          <a:sy n="85" d="100"/>
        </p:scale>
        <p:origin x="165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CEDEF-D7B6-1F44-BFF7-D4C4530B672E}" type="datetimeFigureOut">
              <a:rPr lang="de-DE" smtClean="0"/>
              <a:t>30.10.2025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E00B5-6D8B-6A42-8095-4D2AEC70953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137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Weitere Punkte aus Studienkommission zur Ergänzung?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8E00B5-6D8B-6A42-8095-4D2AEC709539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7401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4ACA0-8C12-49F0-9FAE-BCD2A2D9A14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464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4ACA0-8C12-49F0-9FAE-BCD2A2D9A14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57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Weitere Punkte aus Studienkommission zur Ergänzung?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8E00B5-6D8B-6A42-8095-4D2AEC709539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100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C27EB7-E181-6043-8347-207679DB2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DB8D1B3-64F6-5F48-80FC-136BD6045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132BFA-5213-7045-876C-579307A98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848C-3A73-8040-BF9A-307178F3A925}" type="datetimeFigureOut">
              <a:rPr lang="de-DE" smtClean="0"/>
              <a:t>30.10.2025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C2D94F-FDB1-FA44-999C-C6D15B46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93DAAF-593C-B746-9F5E-2588B8AD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178D-81F9-9F45-A878-4A995A90F6F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13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8B9CE-8400-0A44-BEC0-3386D365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EEA7021-C73B-DA4D-AA9E-8ADD3F562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923C2C-EFF6-EF48-8A1A-09DD720C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848C-3A73-8040-BF9A-307178F3A925}" type="datetimeFigureOut">
              <a:rPr lang="de-DE" smtClean="0"/>
              <a:t>30.10.2025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5FB544-DF65-7F45-8B45-EF6951C84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449BA0-0A11-6E4A-9B65-CCD1D66A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178D-81F9-9F45-A878-4A995A90F6F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602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1754EFA-6543-5746-B29C-086075DB95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E020526-1E91-5F48-A931-C46537BF9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65A4C9-761F-4347-A673-D693101B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848C-3A73-8040-BF9A-307178F3A925}" type="datetimeFigureOut">
              <a:rPr lang="de-DE" smtClean="0"/>
              <a:t>30.10.2025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6A0F26-754F-3D4D-8BC8-0A89DC67D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50CA9E-CE86-6243-82AC-BD7430E2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178D-81F9-9F45-A878-4A995A90F6F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083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694496-CEE9-254C-A293-E1A58BA70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03F1F2-9A31-1145-AD90-6FC9D3BCD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440708-D760-0B4C-908A-6BC65EAA9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848C-3A73-8040-BF9A-307178F3A925}" type="datetimeFigureOut">
              <a:rPr lang="de-DE" smtClean="0"/>
              <a:t>30.10.2025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22B6F-DABC-D14C-87AF-08CCE355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57CFAA-B6C1-2D4D-B35B-1658CBB7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178D-81F9-9F45-A878-4A995A90F6FB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7B9E231-F5E1-4565-9EB5-22D383265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978" y="0"/>
            <a:ext cx="2747036" cy="11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1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EEDC9-83A2-E44E-95C6-EB260FEB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1E1DC9-6865-014D-ADDD-456280558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DB8111-31A8-094C-B87C-F50225427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848C-3A73-8040-BF9A-307178F3A925}" type="datetimeFigureOut">
              <a:rPr lang="de-DE" smtClean="0"/>
              <a:t>30.10.2025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632F44-CECB-9340-ACD4-6ADE6B249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3FE8D7-ED0A-D94C-AE06-FCEA76EC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178D-81F9-9F45-A878-4A995A90F6F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337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B867C-7C67-3E49-A802-F8D18E63A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1C1E2D-29E7-D146-939C-8629CBF62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E10FB2-8DE9-7940-B807-AA8D7B6E6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54F8F7-C994-5A4A-A8C8-3A84C128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848C-3A73-8040-BF9A-307178F3A925}" type="datetimeFigureOut">
              <a:rPr lang="de-DE" smtClean="0"/>
              <a:t>30.10.2025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607665-53D0-D84F-8BF0-FDC3BB93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1786F0-8650-8E47-B0C9-1B68D290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178D-81F9-9F45-A878-4A995A90F6F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282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67C05-654D-E842-A8D5-632BEAB3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3BBA8E-62F2-A34F-AF8A-A285A040D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5CCDFA-D06A-3D46-A81C-F73AB0B10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79E4334-1AB1-4947-AEF6-F847FE121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60B1416-E3CC-5349-9DA2-6EA0F5D09C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0479B37-F1B6-DA4A-B123-8C7B87A3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848C-3A73-8040-BF9A-307178F3A925}" type="datetimeFigureOut">
              <a:rPr lang="de-DE" smtClean="0"/>
              <a:t>30.10.2025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F87F1D6-DF24-954D-951B-B1792D4CC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2C647E3-C1B0-6A42-A0C6-E6FBBFE0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178D-81F9-9F45-A878-4A995A90F6F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06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D15FEB-8D0C-6046-B22E-1C73430C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DB1E47-5942-FE4A-9E83-0787AC799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848C-3A73-8040-BF9A-307178F3A925}" type="datetimeFigureOut">
              <a:rPr lang="de-DE" smtClean="0"/>
              <a:t>30.10.2025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284DDE-0147-6141-B158-175EB154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6B9206-6352-E843-B209-882696F7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178D-81F9-9F45-A878-4A995A90F6F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701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164F719-2734-DC4E-868F-28B146E6D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848C-3A73-8040-BF9A-307178F3A925}" type="datetimeFigureOut">
              <a:rPr lang="de-DE" smtClean="0"/>
              <a:t>30.10.2025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AC80234-0E64-1541-A2E8-DE59B960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BAFDE4-2176-9C4A-BCF7-8FE5099E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178D-81F9-9F45-A878-4A995A90F6F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8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F7C4C7-D1B4-BD4A-85CA-E14E3F3B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61A4A2-9C67-F345-9417-C297D804E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55988A-95AC-7043-88CF-3EEF81271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F0473B-79D1-5D41-AE4E-0E7E2F0B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848C-3A73-8040-BF9A-307178F3A925}" type="datetimeFigureOut">
              <a:rPr lang="de-DE" smtClean="0"/>
              <a:t>30.10.2025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096B95-865F-F945-BF50-20D84A60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818DC0-495D-2940-B474-0EFC2767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178D-81F9-9F45-A878-4A995A90F6F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684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CF6E90-02C6-CD47-A999-1DF26D09A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480854B-7200-D949-B254-31D16103E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BA2381-E51F-8541-BD0A-0AE878FC5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66A1D67-DA2B-A94F-94F7-13428D7F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848C-3A73-8040-BF9A-307178F3A925}" type="datetimeFigureOut">
              <a:rPr lang="de-DE" smtClean="0"/>
              <a:t>30.10.2025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51116F-6BB9-0F47-9C6D-E8D59E5F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5C3A5D-DC54-DF44-9EA8-7E3BA372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178D-81F9-9F45-A878-4A995A90F6F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522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3752690-690C-3E45-A62E-75F4E211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2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E62231-596C-BB42-9860-F4FC2FD23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26CCB4-6E6F-1640-8D7C-7DA51FFBF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D848C-3A73-8040-BF9A-307178F3A925}" type="datetimeFigureOut">
              <a:rPr lang="de-DE" smtClean="0"/>
              <a:t>30.10.2025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747293-3710-964F-9424-143612606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7DE146-7125-3648-B61B-ADA898354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A178D-81F9-9F45-A878-4A995A90F6FB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219789B-9815-49E0-93A2-9E57BB5BEB3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6869" y="185738"/>
            <a:ext cx="1142662" cy="120716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8669466-C47B-4F27-B9E6-89C7C5459B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978" y="0"/>
            <a:ext cx="2747036" cy="113792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3739CC79-B700-495B-BE4D-D52A92274955}"/>
              </a:ext>
            </a:extLst>
          </p:cNvPr>
          <p:cNvSpPr/>
          <p:nvPr userDrawn="1"/>
        </p:nvSpPr>
        <p:spPr>
          <a:xfrm>
            <a:off x="0" y="2258349"/>
            <a:ext cx="12192000" cy="4599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AFF2FD-AFBE-44DE-BFE2-F8F04AE102D1}"/>
              </a:ext>
            </a:extLst>
          </p:cNvPr>
          <p:cNvSpPr/>
          <p:nvPr userDrawn="1"/>
        </p:nvSpPr>
        <p:spPr>
          <a:xfrm>
            <a:off x="6301214" y="2017684"/>
            <a:ext cx="5892800" cy="240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6D54285-4C0E-4306-B7BC-2CDF80C84024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392901"/>
            <a:ext cx="4320000" cy="43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327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7BAB299-8314-164A-A323-C442ADBFDB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2944" y="3537895"/>
            <a:ext cx="9369631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de-DE" sz="2800" b="1" dirty="0">
                <a:solidFill>
                  <a:srgbClr val="0D2C5A"/>
                </a:solidFill>
              </a:rPr>
            </a:br>
            <a:br>
              <a:rPr lang="de-DE" sz="2800" b="1" dirty="0">
                <a:solidFill>
                  <a:srgbClr val="0D2C5A"/>
                </a:solidFill>
              </a:rPr>
            </a:br>
            <a:br>
              <a:rPr lang="de-DE" sz="2800" b="1" dirty="0">
                <a:solidFill>
                  <a:srgbClr val="0D2C5A"/>
                </a:solidFill>
              </a:rPr>
            </a:br>
            <a:br>
              <a:rPr lang="de-DE" sz="2800" b="1" dirty="0">
                <a:solidFill>
                  <a:srgbClr val="0D2C5A"/>
                </a:solidFill>
              </a:rPr>
            </a:br>
            <a:br>
              <a:rPr lang="de-DE" sz="2400" b="1" dirty="0">
                <a:solidFill>
                  <a:srgbClr val="0D2C5A"/>
                </a:solidFill>
              </a:rPr>
            </a:br>
            <a:endParaRPr lang="de-DE" sz="2000" dirty="0">
              <a:solidFill>
                <a:srgbClr val="0D2C5A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67EC5C6-56B4-430A-8B80-9377E2D8E59C}"/>
              </a:ext>
            </a:extLst>
          </p:cNvPr>
          <p:cNvSpPr/>
          <p:nvPr/>
        </p:nvSpPr>
        <p:spPr>
          <a:xfrm>
            <a:off x="2627960" y="177498"/>
            <a:ext cx="60761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>
                <a:solidFill>
                  <a:srgbClr val="0D2C5A"/>
                </a:solidFill>
              </a:rPr>
              <a:t>PEN 12 </a:t>
            </a:r>
          </a:p>
          <a:p>
            <a:r>
              <a:rPr lang="de-DE" sz="3600" b="1" dirty="0">
                <a:solidFill>
                  <a:srgbClr val="0D2C5A"/>
                </a:solidFill>
              </a:rPr>
              <a:t>„Scientific Research Methods“ </a:t>
            </a:r>
            <a:endParaRPr lang="de-DE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B06291-6C6F-47E3-9A3D-79AAF05DB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26030"/>
            <a:ext cx="8229600" cy="4331970"/>
          </a:xfrm>
        </p:spPr>
        <p:txBody>
          <a:bodyPr>
            <a:normAutofit/>
          </a:bodyPr>
          <a:lstStyle/>
          <a:p>
            <a:r>
              <a:rPr lang="en-US" sz="2000" dirty="0"/>
              <a:t>Lecture I –  Research Process</a:t>
            </a:r>
          </a:p>
          <a:p>
            <a:r>
              <a:rPr lang="en-US" sz="2000" dirty="0"/>
              <a:t>Lecture II – Finding and managing literature</a:t>
            </a:r>
          </a:p>
          <a:p>
            <a:r>
              <a:rPr lang="en-US" sz="2000" dirty="0"/>
              <a:t>Lecture III – Reviews </a:t>
            </a:r>
          </a:p>
          <a:p>
            <a:r>
              <a:rPr lang="en-US" sz="2000" dirty="0"/>
              <a:t>Lecture IV – Original Paper</a:t>
            </a:r>
          </a:p>
          <a:p>
            <a:r>
              <a:rPr lang="en-US" sz="2000" dirty="0"/>
              <a:t>Lecture V – Poster Presentations and Pitches</a:t>
            </a:r>
          </a:p>
          <a:p>
            <a:r>
              <a:rPr lang="en-US" sz="2000" dirty="0"/>
              <a:t>Lecture VI – Literature Clubs and Practical Aspects of Conducting Review</a:t>
            </a:r>
          </a:p>
          <a:p>
            <a:r>
              <a:rPr lang="en-US" sz="2000" dirty="0"/>
              <a:t>Lecture VII – Workshop: Preparing Your Systematic Review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Task after each lecture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Final exam =&gt; Review (5 pages) and Poster</a:t>
            </a:r>
          </a:p>
          <a:p>
            <a:endParaRPr lang="en-US" sz="2000" dirty="0"/>
          </a:p>
          <a:p>
            <a:endParaRPr lang="en-US" sz="2000" dirty="0"/>
          </a:p>
          <a:p>
            <a:pPr>
              <a:buFont typeface="Wingdings" pitchFamily="2" charset="2"/>
              <a:buChar char="ü"/>
            </a:pPr>
            <a:endParaRPr lang="en-US" sz="200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9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5A7F3-79D0-4364-893D-8C9E2989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57984"/>
          </a:xfrm>
        </p:spPr>
        <p:txBody>
          <a:bodyPr/>
          <a:lstStyle/>
          <a:p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Research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6BCE13-FEB2-45B8-A5BE-98F9D0102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429"/>
            <a:ext cx="10515600" cy="3879533"/>
          </a:xfrm>
        </p:spPr>
        <p:txBody>
          <a:bodyPr>
            <a:normAutofit/>
          </a:bodyPr>
          <a:lstStyle/>
          <a:p>
            <a:r>
              <a:rPr lang="de-DE" dirty="0" err="1"/>
              <a:t>Correlational</a:t>
            </a:r>
            <a:r>
              <a:rPr lang="de-DE" dirty="0"/>
              <a:t>/Cross-</a:t>
            </a:r>
            <a:r>
              <a:rPr lang="de-DE" dirty="0" err="1"/>
              <a:t>sectional</a:t>
            </a:r>
            <a:r>
              <a:rPr lang="de-DE" dirty="0"/>
              <a:t> (</a:t>
            </a:r>
            <a:r>
              <a:rPr lang="de-DE" dirty="0" err="1"/>
              <a:t>divided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categories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Relationship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variables, 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assessment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differrent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at </a:t>
            </a:r>
            <a:r>
              <a:rPr lang="de-DE" dirty="0" err="1"/>
              <a:t>one</a:t>
            </a:r>
            <a:r>
              <a:rPr lang="de-DE" dirty="0"/>
              <a:t> time-point</a:t>
            </a:r>
          </a:p>
          <a:p>
            <a:r>
              <a:rPr lang="de-DE" dirty="0"/>
              <a:t>Experimental/Longitudinal</a:t>
            </a:r>
          </a:p>
          <a:p>
            <a:pPr lvl="1"/>
            <a:r>
              <a:rPr lang="de-DE" dirty="0" err="1"/>
              <a:t>Manipulating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variables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, </a:t>
            </a:r>
            <a:r>
              <a:rPr lang="de-DE" dirty="0" err="1"/>
              <a:t>cause</a:t>
            </a:r>
            <a:r>
              <a:rPr lang="de-DE" dirty="0"/>
              <a:t>/</a:t>
            </a: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interpreted</a:t>
            </a:r>
            <a:r>
              <a:rPr lang="de-DE" dirty="0"/>
              <a:t>, 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assessment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at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time-points</a:t>
            </a:r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7701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5A7F3-79D0-4364-893D-8C9E2989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57984"/>
          </a:xfrm>
        </p:spPr>
        <p:txBody>
          <a:bodyPr/>
          <a:lstStyle/>
          <a:p>
            <a:r>
              <a:rPr lang="de-DE" dirty="0"/>
              <a:t>Methods </a:t>
            </a:r>
            <a:r>
              <a:rPr lang="de-DE" dirty="0" err="1"/>
              <a:t>of</a:t>
            </a:r>
            <a:r>
              <a:rPr lang="de-DE" dirty="0"/>
              <a:t> Data Collection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6BCE13-FEB2-45B8-A5BE-98F9D0102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429"/>
            <a:ext cx="10515600" cy="3879533"/>
          </a:xfrm>
        </p:spPr>
        <p:txBody>
          <a:bodyPr>
            <a:normAutofit/>
          </a:bodyPr>
          <a:lstStyle/>
          <a:p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/</a:t>
            </a:r>
            <a:r>
              <a:rPr lang="de-DE" dirty="0" err="1"/>
              <a:t>subject</a:t>
            </a:r>
            <a:r>
              <a:rPr lang="de-DE" dirty="0"/>
              <a:t> (</a:t>
            </a:r>
            <a:r>
              <a:rPr lang="de-DE" dirty="0" err="1"/>
              <a:t>Repeated</a:t>
            </a:r>
            <a:r>
              <a:rPr lang="de-DE" dirty="0"/>
              <a:t> </a:t>
            </a:r>
            <a:r>
              <a:rPr lang="de-DE" dirty="0" err="1"/>
              <a:t>measures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E.g.: Same </a:t>
            </a:r>
            <a:r>
              <a:rPr lang="de-DE" dirty="0" err="1"/>
              <a:t>subjects</a:t>
            </a:r>
            <a:r>
              <a:rPr lang="de-DE" dirty="0"/>
              <a:t> at different time-points </a:t>
            </a:r>
          </a:p>
          <a:p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/</a:t>
            </a:r>
            <a:r>
              <a:rPr lang="de-DE" dirty="0" err="1"/>
              <a:t>subjects</a:t>
            </a:r>
            <a:endParaRPr lang="de-DE" dirty="0"/>
          </a:p>
          <a:p>
            <a:pPr lvl="1"/>
            <a:r>
              <a:rPr lang="de-DE" dirty="0"/>
              <a:t>Different </a:t>
            </a:r>
            <a:r>
              <a:rPr lang="de-DE" dirty="0" err="1"/>
              <a:t>subjects</a:t>
            </a:r>
            <a:r>
              <a:rPr lang="de-DE" dirty="0"/>
              <a:t> in experimental </a:t>
            </a:r>
            <a:r>
              <a:rPr lang="de-DE" dirty="0" err="1"/>
              <a:t>conditions</a:t>
            </a:r>
            <a:r>
              <a:rPr lang="de-DE" dirty="0"/>
              <a:t> (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)</a:t>
            </a:r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466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5A7F3-79D0-4364-893D-8C9E2989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57984"/>
          </a:xfrm>
        </p:spPr>
        <p:txBody>
          <a:bodyPr/>
          <a:lstStyle/>
          <a:p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Variation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6BCE13-FEB2-45B8-A5BE-98F9D0102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429"/>
            <a:ext cx="10515600" cy="3879533"/>
          </a:xfrm>
        </p:spPr>
        <p:txBody>
          <a:bodyPr>
            <a:normAutofit/>
          </a:bodyPr>
          <a:lstStyle/>
          <a:p>
            <a:r>
              <a:rPr lang="de-DE" dirty="0" err="1"/>
              <a:t>Systematic</a:t>
            </a:r>
            <a:endParaRPr lang="de-DE" dirty="0"/>
          </a:p>
          <a:p>
            <a:pPr lvl="1"/>
            <a:r>
              <a:rPr lang="de-DE" dirty="0"/>
              <a:t>Differences in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caused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experimental </a:t>
            </a:r>
            <a:r>
              <a:rPr lang="de-DE" dirty="0" err="1"/>
              <a:t>manipulation</a:t>
            </a:r>
            <a:endParaRPr lang="de-DE" dirty="0"/>
          </a:p>
          <a:p>
            <a:r>
              <a:rPr lang="de-DE" dirty="0" err="1"/>
              <a:t>Unsystematic</a:t>
            </a:r>
            <a:endParaRPr lang="de-DE" dirty="0"/>
          </a:p>
          <a:p>
            <a:pPr lvl="1"/>
            <a:r>
              <a:rPr lang="de-DE" dirty="0"/>
              <a:t>Differences in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caused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unknown</a:t>
            </a:r>
            <a:r>
              <a:rPr lang="de-DE" dirty="0"/>
              <a:t> </a:t>
            </a:r>
            <a:r>
              <a:rPr lang="de-DE" dirty="0" err="1"/>
              <a:t>factors</a:t>
            </a:r>
            <a:r>
              <a:rPr lang="de-DE" dirty="0"/>
              <a:t> (e.g. time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day</a:t>
            </a:r>
            <a:r>
              <a:rPr lang="de-DE" dirty="0"/>
              <a:t>,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error</a:t>
            </a:r>
            <a:r>
              <a:rPr lang="de-DE" dirty="0"/>
              <a:t>…)</a:t>
            </a:r>
          </a:p>
          <a:p>
            <a:endParaRPr lang="de-DE" dirty="0"/>
          </a:p>
          <a:p>
            <a:r>
              <a:rPr lang="de-DE" dirty="0" err="1"/>
              <a:t>Randomization</a:t>
            </a:r>
            <a:endParaRPr lang="de-DE" dirty="0"/>
          </a:p>
          <a:p>
            <a:pPr lvl="1"/>
            <a:r>
              <a:rPr lang="de-DE" dirty="0" err="1"/>
              <a:t>Reduces</a:t>
            </a:r>
            <a:r>
              <a:rPr lang="de-DE" dirty="0"/>
              <a:t> </a:t>
            </a:r>
            <a:r>
              <a:rPr lang="de-DE" dirty="0" err="1"/>
              <a:t>unsystematic</a:t>
            </a:r>
            <a:r>
              <a:rPr lang="de-DE" dirty="0"/>
              <a:t> </a:t>
            </a:r>
            <a:r>
              <a:rPr lang="de-DE" dirty="0" err="1"/>
              <a:t>variation</a:t>
            </a: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517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5A7F3-79D0-4364-893D-8C9E2989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57984"/>
          </a:xfrm>
        </p:spPr>
        <p:txBody>
          <a:bodyPr/>
          <a:lstStyle/>
          <a:p>
            <a:r>
              <a:rPr lang="de-DE" dirty="0" err="1"/>
              <a:t>Analysing</a:t>
            </a:r>
            <a:r>
              <a:rPr lang="de-DE" dirty="0"/>
              <a:t> Data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6BCE13-FEB2-45B8-A5BE-98F9D0102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429"/>
            <a:ext cx="10515600" cy="3879533"/>
          </a:xfrm>
        </p:spPr>
        <p:txBody>
          <a:bodyPr>
            <a:normAutofit/>
          </a:bodyPr>
          <a:lstStyle/>
          <a:p>
            <a:r>
              <a:rPr lang="de-DE" dirty="0" err="1"/>
              <a:t>Stats</a:t>
            </a:r>
            <a:r>
              <a:rPr lang="de-DE" dirty="0"/>
              <a:t> 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423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5022" y="1264356"/>
            <a:ext cx="11096978" cy="55936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de-DE" sz="1800" dirty="0">
              <a:solidFill>
                <a:srgbClr val="03326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de-DE" sz="2600" dirty="0">
              <a:solidFill>
                <a:srgbClr val="03326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Manuscript</a:t>
            </a:r>
            <a:endParaRPr lang="en-US" sz="2000" i="1" dirty="0">
              <a:solidFill>
                <a:srgbClr val="03326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Submission Deadline: </a:t>
            </a:r>
            <a:r>
              <a:rPr lang="en-US" sz="2000" b="1" dirty="0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10.01.2026</a:t>
            </a:r>
            <a:r>
              <a:rPr lang="en-US" sz="2000" dirty="0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(23:59)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Feedback until 18.01.25 – Accepted, Minor Revision, Major Revision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Final Submission Deadline: 31.01.2026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n-US" sz="2000" b="1" dirty="0">
              <a:solidFill>
                <a:srgbClr val="03326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Submission Deadline: </a:t>
            </a:r>
            <a:r>
              <a:rPr lang="en-US" sz="2000" b="1" dirty="0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15.02.2026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 the possibility to get Feedback!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 dirty="0">
              <a:solidFill>
                <a:srgbClr val="03326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sz="1400" dirty="0">
              <a:solidFill>
                <a:srgbClr val="03326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9" name="Gerader Verbinder 8"/>
          <p:cNvCxnSpPr/>
          <p:nvPr/>
        </p:nvCxnSpPr>
        <p:spPr>
          <a:xfrm>
            <a:off x="329938" y="948633"/>
            <a:ext cx="7560000" cy="0"/>
          </a:xfrm>
          <a:prstGeom prst="line">
            <a:avLst/>
          </a:prstGeom>
          <a:ln w="19050" cmpd="sng">
            <a:solidFill>
              <a:srgbClr val="BBB8B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4289493" y="6175886"/>
            <a:ext cx="7560000" cy="0"/>
          </a:xfrm>
          <a:prstGeom prst="line">
            <a:avLst/>
          </a:prstGeom>
          <a:ln w="19050" cmpd="sng">
            <a:solidFill>
              <a:srgbClr val="BBB8B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>
            <a:extLst>
              <a:ext uri="{FF2B5EF4-FFF2-40B4-BE49-F238E27FC236}">
                <a16:creationId xmlns:a16="http://schemas.microsoft.com/office/drawing/2014/main" id="{F9E809A0-B7AB-4A1B-BB79-9CA2D199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69" y="325772"/>
            <a:ext cx="10515600" cy="692711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Deadlines</a:t>
            </a:r>
            <a:endParaRPr lang="de-DE" sz="3200" b="1" dirty="0">
              <a:solidFill>
                <a:srgbClr val="03326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04C16F4-8FBF-4A07-B6D1-639EFD43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862" y="6357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8308C-B7AF-4166-AD9C-7C790E1DEC1A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332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332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235439E-4DD9-4AEF-8FEC-943F08B55C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2" b="16339"/>
          <a:stretch/>
        </p:blipFill>
        <p:spPr>
          <a:xfrm>
            <a:off x="9814597" y="325770"/>
            <a:ext cx="2036744" cy="69271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FC71E8A-E14C-48CC-97FC-2256A5ED82D1}"/>
              </a:ext>
            </a:extLst>
          </p:cNvPr>
          <p:cNvSpPr txBox="1"/>
          <p:nvPr/>
        </p:nvSpPr>
        <p:spPr>
          <a:xfrm>
            <a:off x="329937" y="617588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BB8B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 Taxis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BB8B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BB8B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Professorship for Rehabilitative Medicine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BB8B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PEN-12: Rehabilitation </a:t>
            </a:r>
          </a:p>
        </p:txBody>
      </p:sp>
    </p:spTree>
    <p:extLst>
      <p:ext uri="{BB962C8B-B14F-4D97-AF65-F5344CB8AC3E}">
        <p14:creationId xmlns:p14="http://schemas.microsoft.com/office/powerpoint/2010/main" val="310898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9938" y="325771"/>
            <a:ext cx="11519555" cy="653222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de-DE" sz="2600" dirty="0">
              <a:solidFill>
                <a:srgbClr val="03326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b="1" dirty="0">
              <a:solidFill>
                <a:srgbClr val="03326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Grading Factors: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Language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 (citation, abbreviations, reference list) &amp; Structure (PRISMA, Tables &amp; Figures)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Methodology, Synthesis &amp; Interpretation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Independence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Poster Presentation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Templates</a:t>
            </a:r>
            <a:r>
              <a:rPr lang="en-US" sz="2000" dirty="0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for the manuscript and the poster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Provided in </a:t>
            </a:r>
            <a:r>
              <a:rPr lang="en-US" sz="1800" dirty="0" err="1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moodle</a:t>
            </a:r>
            <a:endParaRPr lang="en-US" sz="1800" dirty="0">
              <a:solidFill>
                <a:srgbClr val="03326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Mandatory to use!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Design search term/research question to get a </a:t>
            </a:r>
            <a:r>
              <a:rPr lang="en-US" sz="1800" b="1" dirty="0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max. of 200-300 hits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 dirty="0">
              <a:solidFill>
                <a:srgbClr val="03326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sz="1400" dirty="0">
              <a:solidFill>
                <a:srgbClr val="03326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9" name="Gerader Verbinder 8"/>
          <p:cNvCxnSpPr/>
          <p:nvPr/>
        </p:nvCxnSpPr>
        <p:spPr>
          <a:xfrm>
            <a:off x="329938" y="948633"/>
            <a:ext cx="7560000" cy="0"/>
          </a:xfrm>
          <a:prstGeom prst="line">
            <a:avLst/>
          </a:prstGeom>
          <a:ln w="19050" cmpd="sng">
            <a:solidFill>
              <a:srgbClr val="BBB8B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4289493" y="6175886"/>
            <a:ext cx="7560000" cy="0"/>
          </a:xfrm>
          <a:prstGeom prst="line">
            <a:avLst/>
          </a:prstGeom>
          <a:ln w="19050" cmpd="sng">
            <a:solidFill>
              <a:srgbClr val="BBB8B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>
            <a:extLst>
              <a:ext uri="{FF2B5EF4-FFF2-40B4-BE49-F238E27FC236}">
                <a16:creationId xmlns:a16="http://schemas.microsoft.com/office/drawing/2014/main" id="{F9E809A0-B7AB-4A1B-BB79-9CA2D199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69" y="325772"/>
            <a:ext cx="10515600" cy="692711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03326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Grading, Templates</a:t>
            </a:r>
            <a:endParaRPr lang="de-DE" sz="3200" b="1" dirty="0">
              <a:solidFill>
                <a:srgbClr val="03326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04C16F4-8FBF-4A07-B6D1-639EFD43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862" y="6357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8308C-B7AF-4166-AD9C-7C790E1DEC1A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332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332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235439E-4DD9-4AEF-8FEC-943F08B55C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2" b="16339"/>
          <a:stretch/>
        </p:blipFill>
        <p:spPr>
          <a:xfrm>
            <a:off x="9814597" y="325770"/>
            <a:ext cx="2036744" cy="69271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FC71E8A-E14C-48CC-97FC-2256A5ED82D1}"/>
              </a:ext>
            </a:extLst>
          </p:cNvPr>
          <p:cNvSpPr txBox="1"/>
          <p:nvPr/>
        </p:nvSpPr>
        <p:spPr>
          <a:xfrm>
            <a:off x="329937" y="617588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BB8B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 Taxis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BB8B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BB8B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Professorship for Rehabilitative Medicine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BB8B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PEN-12: Rehabilitation </a:t>
            </a:r>
          </a:p>
        </p:txBody>
      </p:sp>
    </p:spTree>
    <p:extLst>
      <p:ext uri="{BB962C8B-B14F-4D97-AF65-F5344CB8AC3E}">
        <p14:creationId xmlns:p14="http://schemas.microsoft.com/office/powerpoint/2010/main" val="2908489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7BAB299-8314-164A-A323-C442ADBFDB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2944" y="3537895"/>
            <a:ext cx="9369631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de-DE" sz="2800" b="1" dirty="0">
                <a:solidFill>
                  <a:srgbClr val="0D2C5A"/>
                </a:solidFill>
              </a:rPr>
            </a:br>
            <a:br>
              <a:rPr lang="de-DE" sz="2800" b="1" dirty="0">
                <a:solidFill>
                  <a:srgbClr val="0D2C5A"/>
                </a:solidFill>
              </a:rPr>
            </a:br>
            <a:br>
              <a:rPr lang="de-DE" sz="2800" b="1" dirty="0">
                <a:solidFill>
                  <a:srgbClr val="0D2C5A"/>
                </a:solidFill>
              </a:rPr>
            </a:br>
            <a:br>
              <a:rPr lang="de-DE" sz="2800" b="1" dirty="0">
                <a:solidFill>
                  <a:srgbClr val="0D2C5A"/>
                </a:solidFill>
              </a:rPr>
            </a:br>
            <a:br>
              <a:rPr lang="de-DE" sz="2400" b="1" dirty="0">
                <a:solidFill>
                  <a:srgbClr val="0D2C5A"/>
                </a:solidFill>
              </a:rPr>
            </a:br>
            <a:endParaRPr lang="de-DE" sz="2000" dirty="0">
              <a:solidFill>
                <a:srgbClr val="0D2C5A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67EC5C6-56B4-430A-8B80-9377E2D8E59C}"/>
              </a:ext>
            </a:extLst>
          </p:cNvPr>
          <p:cNvSpPr/>
          <p:nvPr/>
        </p:nvSpPr>
        <p:spPr>
          <a:xfrm>
            <a:off x="2627960" y="177498"/>
            <a:ext cx="56556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>
                <a:solidFill>
                  <a:srgbClr val="0D2C5A"/>
                </a:solidFill>
              </a:rPr>
              <a:t>PEN 12 </a:t>
            </a:r>
          </a:p>
          <a:p>
            <a:r>
              <a:rPr lang="de-DE" sz="3600" b="1" dirty="0" err="1">
                <a:solidFill>
                  <a:srgbClr val="0D2C5A"/>
                </a:solidFill>
              </a:rPr>
              <a:t>Lecture</a:t>
            </a:r>
            <a:r>
              <a:rPr lang="de-DE" sz="3600" b="1" dirty="0">
                <a:solidFill>
                  <a:srgbClr val="0D2C5A"/>
                </a:solidFill>
              </a:rPr>
              <a:t> I – Research </a:t>
            </a:r>
            <a:r>
              <a:rPr lang="de-DE" sz="3600" b="1" dirty="0" err="1">
                <a:solidFill>
                  <a:srgbClr val="0D2C5A"/>
                </a:solidFill>
              </a:rPr>
              <a:t>Process</a:t>
            </a:r>
            <a:r>
              <a:rPr lang="de-DE" sz="3600" b="1" dirty="0">
                <a:solidFill>
                  <a:srgbClr val="0D2C5A"/>
                </a:solidFill>
              </a:rPr>
              <a:t> </a:t>
            </a:r>
            <a:endParaRPr lang="de-DE" sz="3600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0B73A0A7-3088-44AF-862A-998122616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4640" y="2322486"/>
            <a:ext cx="6183630" cy="4535514"/>
          </a:xfrm>
        </p:spPr>
      </p:pic>
    </p:spTree>
    <p:extLst>
      <p:ext uri="{BB962C8B-B14F-4D97-AF65-F5344CB8AC3E}">
        <p14:creationId xmlns:p14="http://schemas.microsoft.com/office/powerpoint/2010/main" val="339520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5A7F3-79D0-4364-893D-8C9E2989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Initial Observation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6BCE13-FEB2-45B8-A5BE-98F9D0102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429"/>
            <a:ext cx="10515600" cy="3879533"/>
          </a:xfrm>
        </p:spPr>
        <p:txBody>
          <a:bodyPr/>
          <a:lstStyle/>
          <a:p>
            <a:r>
              <a:rPr lang="de-DE" dirty="0" err="1"/>
              <a:t>Finding</a:t>
            </a:r>
            <a:r>
              <a:rPr lang="de-DE" dirty="0"/>
              <a:t> </a:t>
            </a:r>
            <a:r>
              <a:rPr lang="de-DE" dirty="0" err="1"/>
              <a:t>something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unclear</a:t>
            </a:r>
            <a:r>
              <a:rPr lang="de-DE" dirty="0"/>
              <a:t> and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explained</a:t>
            </a:r>
            <a:endParaRPr lang="de-DE" dirty="0"/>
          </a:p>
          <a:p>
            <a:pPr lvl="1"/>
            <a:r>
              <a:rPr lang="de-DE" dirty="0"/>
              <a:t>E.g.: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solutions</a:t>
            </a:r>
            <a:r>
              <a:rPr lang="de-DE" dirty="0"/>
              <a:t>,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perhaps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other</a:t>
            </a:r>
            <a:endParaRPr lang="de-DE" dirty="0"/>
          </a:p>
          <a:p>
            <a:r>
              <a:rPr lang="de-DE" dirty="0"/>
              <a:t>Observation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linked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 </a:t>
            </a:r>
          </a:p>
          <a:p>
            <a:pPr lvl="1"/>
            <a:r>
              <a:rPr lang="de-DE" dirty="0" err="1"/>
              <a:t>Either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collected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collect</a:t>
            </a:r>
            <a:r>
              <a:rPr lang="de-DE" dirty="0"/>
              <a:t>, </a:t>
            </a:r>
            <a:r>
              <a:rPr lang="de-DE" dirty="0" err="1"/>
              <a:t>to</a:t>
            </a:r>
            <a:r>
              <a:rPr lang="de-DE" dirty="0"/>
              <a:t> check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observation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555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5A7F3-79D0-4364-893D-8C9E2989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57984"/>
          </a:xfrm>
        </p:spPr>
        <p:txBody>
          <a:bodyPr/>
          <a:lstStyle/>
          <a:p>
            <a:r>
              <a:rPr lang="de-DE" dirty="0"/>
              <a:t>Generating </a:t>
            </a:r>
            <a:r>
              <a:rPr lang="de-DE" dirty="0" err="1"/>
              <a:t>Theories</a:t>
            </a:r>
            <a:r>
              <a:rPr lang="de-DE" dirty="0"/>
              <a:t> and </a:t>
            </a:r>
            <a:r>
              <a:rPr lang="de-DE" dirty="0" err="1"/>
              <a:t>Hypotheses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6BCE13-FEB2-45B8-A5BE-98F9D0102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429"/>
            <a:ext cx="10515600" cy="3879533"/>
          </a:xfrm>
        </p:spPr>
        <p:txBody>
          <a:bodyPr>
            <a:normAutofit lnSpcReduction="10000"/>
          </a:bodyPr>
          <a:lstStyle/>
          <a:p>
            <a:r>
              <a:rPr lang="de-DE" dirty="0" err="1"/>
              <a:t>Theories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explanations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findings</a:t>
            </a:r>
            <a:endParaRPr lang="de-DE" dirty="0"/>
          </a:p>
          <a:p>
            <a:pPr lvl="1"/>
            <a:r>
              <a:rPr lang="de-DE" dirty="0"/>
              <a:t>E.g.: medial temporal lobe (MTL)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 and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orientation</a:t>
            </a:r>
            <a:endParaRPr lang="de-DE" dirty="0"/>
          </a:p>
          <a:p>
            <a:pPr lvl="1"/>
            <a:r>
              <a:rPr lang="de-DE" dirty="0" err="1"/>
              <a:t>or</a:t>
            </a:r>
            <a:r>
              <a:rPr lang="de-DE" dirty="0"/>
              <a:t>: </a:t>
            </a:r>
            <a:r>
              <a:rPr lang="de-DE" dirty="0" err="1"/>
              <a:t>epileptic</a:t>
            </a:r>
            <a:r>
              <a:rPr lang="de-DE" dirty="0"/>
              <a:t> </a:t>
            </a:r>
            <a:r>
              <a:rPr lang="de-DE" dirty="0" err="1"/>
              <a:t>seizures</a:t>
            </a:r>
            <a:r>
              <a:rPr lang="de-DE" dirty="0"/>
              <a:t> in MTL </a:t>
            </a:r>
            <a:r>
              <a:rPr lang="de-DE" dirty="0" err="1"/>
              <a:t>worsen</a:t>
            </a:r>
            <a:r>
              <a:rPr lang="de-DE" dirty="0"/>
              <a:t> </a:t>
            </a:r>
            <a:r>
              <a:rPr lang="de-DE" dirty="0" err="1"/>
              <a:t>those</a:t>
            </a:r>
            <a:r>
              <a:rPr lang="de-DE" dirty="0"/>
              <a:t> </a:t>
            </a:r>
            <a:r>
              <a:rPr lang="de-DE" dirty="0" err="1"/>
              <a:t>functions</a:t>
            </a:r>
            <a:endParaRPr lang="de-DE" dirty="0"/>
          </a:p>
          <a:p>
            <a:r>
              <a:rPr lang="de-DE" dirty="0" err="1"/>
              <a:t>Hypotheses</a:t>
            </a:r>
            <a:r>
              <a:rPr lang="de-DE" dirty="0"/>
              <a:t> and </a:t>
            </a:r>
            <a:r>
              <a:rPr lang="de-DE" dirty="0" err="1"/>
              <a:t>predictions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theories</a:t>
            </a:r>
            <a:endParaRPr lang="de-DE" dirty="0"/>
          </a:p>
          <a:p>
            <a:pPr lvl="1"/>
            <a:r>
              <a:rPr lang="de-DE" dirty="0"/>
              <a:t>E.g.: Temporal lobe </a:t>
            </a:r>
            <a:r>
              <a:rPr lang="de-DE" dirty="0" err="1"/>
              <a:t>epilepsy</a:t>
            </a:r>
            <a:r>
              <a:rPr lang="de-DE" dirty="0"/>
              <a:t> (TLE) </a:t>
            </a:r>
            <a:r>
              <a:rPr lang="de-DE" dirty="0" err="1"/>
              <a:t>patients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underwent</a:t>
            </a:r>
            <a:r>
              <a:rPr lang="de-DE" dirty="0"/>
              <a:t> </a:t>
            </a:r>
            <a:r>
              <a:rPr lang="de-DE" dirty="0" err="1"/>
              <a:t>minimally</a:t>
            </a:r>
            <a:r>
              <a:rPr lang="de-DE" dirty="0"/>
              <a:t> invasive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ablation</a:t>
            </a:r>
            <a:r>
              <a:rPr lang="de-DE" dirty="0"/>
              <a:t> in MTL will perform </a:t>
            </a:r>
            <a:r>
              <a:rPr lang="de-DE" dirty="0" err="1"/>
              <a:t>better</a:t>
            </a:r>
            <a:r>
              <a:rPr lang="de-DE" dirty="0"/>
              <a:t> on </a:t>
            </a:r>
            <a:r>
              <a:rPr lang="de-DE" dirty="0" err="1"/>
              <a:t>those</a:t>
            </a:r>
            <a:r>
              <a:rPr lang="de-DE" dirty="0"/>
              <a:t> </a:t>
            </a:r>
            <a:r>
              <a:rPr lang="de-DE" dirty="0" err="1"/>
              <a:t>funcitons</a:t>
            </a:r>
            <a:r>
              <a:rPr lang="de-DE" dirty="0"/>
              <a:t>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patients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underwent</a:t>
            </a:r>
            <a:r>
              <a:rPr lang="de-DE" dirty="0"/>
              <a:t> temporal </a:t>
            </a:r>
            <a:r>
              <a:rPr lang="de-DE" dirty="0" err="1"/>
              <a:t>lobectomy</a:t>
            </a:r>
            <a:r>
              <a:rPr lang="de-DE" dirty="0"/>
              <a:t> and non-</a:t>
            </a:r>
            <a:r>
              <a:rPr lang="de-DE" dirty="0" err="1"/>
              <a:t>operated</a:t>
            </a:r>
            <a:r>
              <a:rPr lang="de-DE" dirty="0"/>
              <a:t> </a:t>
            </a:r>
            <a:r>
              <a:rPr lang="de-DE" dirty="0" err="1"/>
              <a:t>patients</a:t>
            </a:r>
            <a:endParaRPr lang="de-DE" dirty="0"/>
          </a:p>
          <a:p>
            <a:r>
              <a:rPr lang="de-DE" dirty="0" err="1"/>
              <a:t>Identifying</a:t>
            </a:r>
            <a:r>
              <a:rPr lang="de-DE" dirty="0"/>
              <a:t> variables</a:t>
            </a:r>
          </a:p>
          <a:p>
            <a:pPr lvl="1"/>
            <a:r>
              <a:rPr lang="de-DE" dirty="0"/>
              <a:t>E.g.: Type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surgery</a:t>
            </a:r>
            <a:r>
              <a:rPr lang="de-DE" dirty="0"/>
              <a:t>, </a:t>
            </a:r>
            <a:r>
              <a:rPr lang="de-DE" dirty="0" err="1"/>
              <a:t>results</a:t>
            </a:r>
            <a:r>
              <a:rPr lang="de-DE" dirty="0"/>
              <a:t> on relevant </a:t>
            </a:r>
            <a:r>
              <a:rPr lang="de-DE" dirty="0" err="1"/>
              <a:t>tests</a:t>
            </a:r>
            <a:endParaRPr lang="de-DE" dirty="0"/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053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5A7F3-79D0-4364-893D-8C9E2989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57984"/>
          </a:xfrm>
        </p:spPr>
        <p:txBody>
          <a:bodyPr/>
          <a:lstStyle/>
          <a:p>
            <a:r>
              <a:rPr lang="de-DE" dirty="0" err="1"/>
              <a:t>Collecting</a:t>
            </a:r>
            <a:r>
              <a:rPr lang="de-DE" dirty="0"/>
              <a:t> Data and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Hypotheses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6BCE13-FEB2-45B8-A5BE-98F9D0102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429"/>
            <a:ext cx="10515600" cy="3879533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Hypothesis </a:t>
            </a:r>
          </a:p>
          <a:p>
            <a:pPr lvl="1"/>
            <a:r>
              <a:rPr lang="de-DE" dirty="0"/>
              <a:t>E.g.: Laser </a:t>
            </a:r>
            <a:r>
              <a:rPr lang="de-DE" dirty="0" err="1"/>
              <a:t>ablation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vestibulo</a:t>
            </a:r>
            <a:r>
              <a:rPr lang="de-DE" dirty="0"/>
              <a:t>-MTL (</a:t>
            </a:r>
            <a:r>
              <a:rPr lang="de-DE" dirty="0" err="1"/>
              <a:t>rotational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,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orientation</a:t>
            </a:r>
            <a:r>
              <a:rPr lang="de-DE" dirty="0"/>
              <a:t>, </a:t>
            </a:r>
            <a:r>
              <a:rPr lang="de-DE" dirty="0" err="1"/>
              <a:t>balancing</a:t>
            </a:r>
            <a:r>
              <a:rPr lang="de-DE" dirty="0"/>
              <a:t>) </a:t>
            </a:r>
            <a:r>
              <a:rPr lang="de-DE" dirty="0" err="1"/>
              <a:t>functions</a:t>
            </a:r>
            <a:endParaRPr lang="de-DE" dirty="0"/>
          </a:p>
          <a:p>
            <a:r>
              <a:rPr lang="de-DE" dirty="0"/>
              <a:t>Independent variable</a:t>
            </a:r>
          </a:p>
          <a:p>
            <a:pPr lvl="1"/>
            <a:r>
              <a:rPr lang="de-DE" dirty="0" err="1"/>
              <a:t>Causal</a:t>
            </a:r>
            <a:r>
              <a:rPr lang="de-DE" dirty="0"/>
              <a:t>/</a:t>
            </a:r>
            <a:r>
              <a:rPr lang="de-DE" dirty="0" err="1"/>
              <a:t>manipulated</a:t>
            </a:r>
            <a:r>
              <a:rPr lang="de-DE" dirty="0"/>
              <a:t> variable –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surgery</a:t>
            </a:r>
            <a:r>
              <a:rPr lang="de-DE" dirty="0"/>
              <a:t> </a:t>
            </a:r>
          </a:p>
          <a:p>
            <a:r>
              <a:rPr lang="de-DE" dirty="0" err="1"/>
              <a:t>Dependent</a:t>
            </a:r>
            <a:r>
              <a:rPr lang="de-DE" dirty="0"/>
              <a:t> variable</a:t>
            </a:r>
          </a:p>
          <a:p>
            <a:pPr lvl="1"/>
            <a:r>
              <a:rPr lang="de-DE" dirty="0"/>
              <a:t>Effect/</a:t>
            </a:r>
            <a:r>
              <a:rPr lang="de-DE" dirty="0" err="1"/>
              <a:t>measured</a:t>
            </a:r>
            <a:r>
              <a:rPr lang="de-DE" dirty="0"/>
              <a:t> variable –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on </a:t>
            </a:r>
            <a:r>
              <a:rPr lang="de-DE" dirty="0" err="1"/>
              <a:t>tests</a:t>
            </a:r>
            <a:r>
              <a:rPr lang="de-DE" dirty="0"/>
              <a:t> (RM, TCT, CBT)</a:t>
            </a:r>
          </a:p>
          <a:p>
            <a:r>
              <a:rPr lang="de-DE" dirty="0" err="1"/>
              <a:t>Confounding</a:t>
            </a:r>
            <a:r>
              <a:rPr lang="de-DE" dirty="0"/>
              <a:t> variable</a:t>
            </a:r>
          </a:p>
          <a:p>
            <a:pPr lvl="1"/>
            <a:r>
              <a:rPr lang="de-DE" dirty="0" err="1"/>
              <a:t>Affects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outcome</a:t>
            </a:r>
            <a:r>
              <a:rPr lang="de-DE" dirty="0"/>
              <a:t> but </a:t>
            </a:r>
            <a:r>
              <a:rPr lang="de-DE" dirty="0" err="1"/>
              <a:t>has</a:t>
            </a:r>
            <a:r>
              <a:rPr lang="de-DE" dirty="0"/>
              <a:t> not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systematically</a:t>
            </a:r>
            <a:r>
              <a:rPr lang="de-DE" dirty="0"/>
              <a:t> </a:t>
            </a:r>
            <a:r>
              <a:rPr lang="de-DE" dirty="0" err="1"/>
              <a:t>manipulated</a:t>
            </a:r>
            <a:r>
              <a:rPr lang="de-DE" dirty="0"/>
              <a:t> – e.g.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relationship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surgery</a:t>
            </a:r>
            <a:r>
              <a:rPr lang="de-DE" dirty="0"/>
              <a:t> and </a:t>
            </a:r>
            <a:r>
              <a:rPr lang="de-DE" dirty="0" err="1"/>
              <a:t>improvements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functions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confounded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medication</a:t>
            </a:r>
            <a:r>
              <a:rPr lang="de-DE" dirty="0"/>
              <a:t> (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ruled</a:t>
            </a:r>
            <a:r>
              <a:rPr lang="de-DE" dirty="0"/>
              <a:t> out: </a:t>
            </a:r>
            <a:r>
              <a:rPr lang="de-DE" dirty="0" err="1"/>
              <a:t>removing</a:t>
            </a:r>
            <a:r>
              <a:rPr lang="de-DE" dirty="0"/>
              <a:t> </a:t>
            </a:r>
            <a:r>
              <a:rPr lang="de-DE" dirty="0" err="1"/>
              <a:t>causal</a:t>
            </a:r>
            <a:r>
              <a:rPr lang="de-DE" dirty="0"/>
              <a:t> variable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remove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374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5A7F3-79D0-4364-893D-8C9E2989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57984"/>
          </a:xfrm>
        </p:spPr>
        <p:txBody>
          <a:bodyPr/>
          <a:lstStyle/>
          <a:p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Hypotheses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6BCE13-FEB2-45B8-A5BE-98F9D0102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429"/>
            <a:ext cx="10515600" cy="3879533"/>
          </a:xfrm>
        </p:spPr>
        <p:txBody>
          <a:bodyPr>
            <a:normAutofit/>
          </a:bodyPr>
          <a:lstStyle/>
          <a:p>
            <a:r>
              <a:rPr lang="de-DE" dirty="0"/>
              <a:t>Null </a:t>
            </a:r>
            <a:r>
              <a:rPr lang="de-DE" dirty="0" err="1"/>
              <a:t>hypothesis</a:t>
            </a:r>
            <a:endParaRPr lang="de-DE" dirty="0"/>
          </a:p>
          <a:p>
            <a:pPr lvl="1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effect</a:t>
            </a:r>
            <a:endParaRPr lang="de-DE" dirty="0"/>
          </a:p>
          <a:p>
            <a:pPr lvl="1"/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generally</a:t>
            </a:r>
            <a:r>
              <a:rPr lang="de-DE" dirty="0"/>
              <a:t>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outcome</a:t>
            </a:r>
            <a:endParaRPr lang="de-DE" dirty="0"/>
          </a:p>
          <a:p>
            <a:pPr lvl="1"/>
            <a:r>
              <a:rPr lang="de-DE" dirty="0"/>
              <a:t>E.g.: </a:t>
            </a:r>
            <a:r>
              <a:rPr lang="de-DE" dirty="0" err="1"/>
              <a:t>Surgery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improvement</a:t>
            </a:r>
            <a:endParaRPr lang="de-DE" dirty="0"/>
          </a:p>
          <a:p>
            <a:r>
              <a:rPr lang="de-DE" dirty="0"/>
              <a:t>Alternative </a:t>
            </a:r>
            <a:r>
              <a:rPr lang="de-DE" dirty="0" err="1"/>
              <a:t>hypothesis</a:t>
            </a:r>
            <a:endParaRPr lang="de-DE" dirty="0"/>
          </a:p>
          <a:p>
            <a:pPr lvl="1"/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took</a:t>
            </a:r>
            <a:r>
              <a:rPr lang="de-DE" dirty="0"/>
              <a:t> </a:t>
            </a:r>
            <a:r>
              <a:rPr lang="de-DE" dirty="0" err="1"/>
              <a:t>place</a:t>
            </a:r>
            <a:endParaRPr lang="de-DE" dirty="0"/>
          </a:p>
          <a:p>
            <a:pPr lvl="1"/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such </a:t>
            </a:r>
            <a:r>
              <a:rPr lang="de-DE" dirty="0" err="1"/>
              <a:t>outcome</a:t>
            </a:r>
            <a:endParaRPr lang="de-DE" dirty="0"/>
          </a:p>
          <a:p>
            <a:pPr lvl="1"/>
            <a:r>
              <a:rPr lang="de-DE" dirty="0"/>
              <a:t>E.g.: </a:t>
            </a:r>
            <a:r>
              <a:rPr lang="de-DE" dirty="0" err="1"/>
              <a:t>Surgery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improvement</a:t>
            </a:r>
            <a:endParaRPr lang="de-DE" dirty="0"/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608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5A7F3-79D0-4364-893D-8C9E2989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57984"/>
          </a:xfrm>
        </p:spPr>
        <p:txBody>
          <a:bodyPr/>
          <a:lstStyle/>
          <a:p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Variables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6BCE13-FEB2-45B8-A5BE-98F9D0102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429"/>
            <a:ext cx="10515600" cy="3879533"/>
          </a:xfrm>
        </p:spPr>
        <p:txBody>
          <a:bodyPr>
            <a:normAutofit/>
          </a:bodyPr>
          <a:lstStyle/>
          <a:p>
            <a:r>
              <a:rPr lang="de-DE" dirty="0" err="1"/>
              <a:t>Categorical</a:t>
            </a:r>
            <a:r>
              <a:rPr lang="de-DE" dirty="0"/>
              <a:t> (</a:t>
            </a:r>
            <a:r>
              <a:rPr lang="de-DE" dirty="0" err="1"/>
              <a:t>divided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categories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Binary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(e.g. </a:t>
            </a:r>
            <a:r>
              <a:rPr lang="de-DE" dirty="0" err="1"/>
              <a:t>surgery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surgery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Nominal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(e.g. </a:t>
            </a:r>
            <a:r>
              <a:rPr lang="de-DE" dirty="0" err="1"/>
              <a:t>young</a:t>
            </a:r>
            <a:r>
              <a:rPr lang="de-DE" dirty="0"/>
              <a:t>, </a:t>
            </a:r>
            <a:r>
              <a:rPr lang="de-DE" dirty="0" err="1"/>
              <a:t>middle-aged</a:t>
            </a:r>
            <a:r>
              <a:rPr lang="de-DE" dirty="0"/>
              <a:t> and </a:t>
            </a:r>
            <a:r>
              <a:rPr lang="de-DE" dirty="0" err="1"/>
              <a:t>old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Categorical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in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 (e.g. score on </a:t>
            </a:r>
            <a:r>
              <a:rPr lang="de-DE" dirty="0" err="1"/>
              <a:t>rehabilitation</a:t>
            </a:r>
            <a:r>
              <a:rPr lang="de-DE" dirty="0"/>
              <a:t> </a:t>
            </a:r>
            <a:r>
              <a:rPr lang="de-DE" dirty="0" err="1"/>
              <a:t>assessment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1-5) </a:t>
            </a:r>
          </a:p>
          <a:p>
            <a:r>
              <a:rPr lang="de-DE" dirty="0" err="1"/>
              <a:t>Continuous</a:t>
            </a:r>
            <a:endParaRPr lang="de-DE" dirty="0"/>
          </a:p>
          <a:p>
            <a:pPr lvl="1"/>
            <a:r>
              <a:rPr lang="de-DE" dirty="0"/>
              <a:t>E.g. </a:t>
            </a:r>
            <a:r>
              <a:rPr lang="de-DE" dirty="0" err="1"/>
              <a:t>scale</a:t>
            </a:r>
            <a:r>
              <a:rPr lang="de-DE" dirty="0"/>
              <a:t> – </a:t>
            </a:r>
            <a:r>
              <a:rPr lang="de-DE" dirty="0" err="1"/>
              <a:t>body</a:t>
            </a:r>
            <a:r>
              <a:rPr lang="de-DE" dirty="0"/>
              <a:t> </a:t>
            </a:r>
            <a:r>
              <a:rPr lang="de-DE" dirty="0" err="1"/>
              <a:t>weight</a:t>
            </a:r>
            <a:r>
              <a:rPr lang="de-DE" dirty="0"/>
              <a:t>, </a:t>
            </a:r>
            <a:r>
              <a:rPr lang="de-DE" dirty="0" err="1"/>
              <a:t>height</a:t>
            </a:r>
            <a:r>
              <a:rPr lang="de-DE" dirty="0"/>
              <a:t>…</a:t>
            </a:r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5598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722</Words>
  <Application>Microsoft Office PowerPoint</Application>
  <PresentationFormat>Breitbild</PresentationFormat>
  <Paragraphs>133</Paragraphs>
  <Slides>13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Wingdings</vt:lpstr>
      <vt:lpstr>Office</vt:lpstr>
      <vt:lpstr>     </vt:lpstr>
      <vt:lpstr>Deadlines</vt:lpstr>
      <vt:lpstr>Grading, Templates</vt:lpstr>
      <vt:lpstr>     </vt:lpstr>
      <vt:lpstr>Initial Observation</vt:lpstr>
      <vt:lpstr>Generating Theories and Hypotheses</vt:lpstr>
      <vt:lpstr>Collecting Data and Testing Hypotheses</vt:lpstr>
      <vt:lpstr>Types of Hypotheses</vt:lpstr>
      <vt:lpstr>Types of Variables</vt:lpstr>
      <vt:lpstr>Types of Research</vt:lpstr>
      <vt:lpstr>Methods of Data Collection</vt:lpstr>
      <vt:lpstr>Types of Variation</vt:lpstr>
      <vt:lpstr>Analysing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Milos Dordevic</cp:lastModifiedBy>
  <cp:revision>138</cp:revision>
  <dcterms:created xsi:type="dcterms:W3CDTF">2020-09-10T11:51:20Z</dcterms:created>
  <dcterms:modified xsi:type="dcterms:W3CDTF">2025-10-30T12:03:02Z</dcterms:modified>
</cp:coreProperties>
</file>