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80"/>
  </p:notesMasterIdLst>
  <p:handoutMasterIdLst>
    <p:handoutMasterId r:id="rId181"/>
  </p:handoutMasterIdLst>
  <p:sldIdLst>
    <p:sldId id="550" r:id="rId2"/>
    <p:sldId id="483" r:id="rId3"/>
    <p:sldId id="551" r:id="rId4"/>
    <p:sldId id="540" r:id="rId5"/>
    <p:sldId id="389" r:id="rId6"/>
    <p:sldId id="500" r:id="rId7"/>
    <p:sldId id="555" r:id="rId8"/>
    <p:sldId id="556" r:id="rId9"/>
    <p:sldId id="557" r:id="rId10"/>
    <p:sldId id="568" r:id="rId11"/>
    <p:sldId id="569" r:id="rId12"/>
    <p:sldId id="570" r:id="rId13"/>
    <p:sldId id="571" r:id="rId14"/>
    <p:sldId id="572" r:id="rId15"/>
    <p:sldId id="573" r:id="rId16"/>
    <p:sldId id="574" r:id="rId17"/>
    <p:sldId id="558" r:id="rId18"/>
    <p:sldId id="559" r:id="rId19"/>
    <p:sldId id="560" r:id="rId20"/>
    <p:sldId id="561" r:id="rId21"/>
    <p:sldId id="562" r:id="rId22"/>
    <p:sldId id="563" r:id="rId23"/>
    <p:sldId id="564" r:id="rId24"/>
    <p:sldId id="565" r:id="rId25"/>
    <p:sldId id="566" r:id="rId26"/>
    <p:sldId id="567" r:id="rId27"/>
    <p:sldId id="361" r:id="rId28"/>
    <p:sldId id="553" r:id="rId29"/>
    <p:sldId id="554" r:id="rId30"/>
    <p:sldId id="363" r:id="rId31"/>
    <p:sldId id="542" r:id="rId32"/>
    <p:sldId id="364" r:id="rId33"/>
    <p:sldId id="474" r:id="rId34"/>
    <p:sldId id="475" r:id="rId35"/>
    <p:sldId id="479" r:id="rId36"/>
    <p:sldId id="476" r:id="rId37"/>
    <p:sldId id="478" r:id="rId38"/>
    <p:sldId id="366" r:id="rId39"/>
    <p:sldId id="516" r:id="rId40"/>
    <p:sldId id="477" r:id="rId41"/>
    <p:sldId id="481" r:id="rId42"/>
    <p:sldId id="482" r:id="rId43"/>
    <p:sldId id="480" r:id="rId44"/>
    <p:sldId id="369" r:id="rId45"/>
    <p:sldId id="368" r:id="rId46"/>
    <p:sldId id="541" r:id="rId47"/>
    <p:sldId id="517" r:id="rId48"/>
    <p:sldId id="370" r:id="rId49"/>
    <p:sldId id="371" r:id="rId50"/>
    <p:sldId id="543" r:id="rId51"/>
    <p:sldId id="518" r:id="rId52"/>
    <p:sldId id="519" r:id="rId53"/>
    <p:sldId id="520" r:id="rId54"/>
    <p:sldId id="521" r:id="rId55"/>
    <p:sldId id="522" r:id="rId56"/>
    <p:sldId id="523" r:id="rId57"/>
    <p:sldId id="390" r:id="rId58"/>
    <p:sldId id="358" r:id="rId59"/>
    <p:sldId id="357" r:id="rId60"/>
    <p:sldId id="350" r:id="rId61"/>
    <p:sldId id="352" r:id="rId62"/>
    <p:sldId id="296" r:id="rId63"/>
    <p:sldId id="351" r:id="rId64"/>
    <p:sldId id="392" r:id="rId65"/>
    <p:sldId id="353" r:id="rId66"/>
    <p:sldId id="391" r:id="rId67"/>
    <p:sldId id="399" r:id="rId68"/>
    <p:sldId id="400" r:id="rId69"/>
    <p:sldId id="544" r:id="rId70"/>
    <p:sldId id="545" r:id="rId71"/>
    <p:sldId id="546" r:id="rId72"/>
    <p:sldId id="547" r:id="rId73"/>
    <p:sldId id="548" r:id="rId74"/>
    <p:sldId id="408" r:id="rId75"/>
    <p:sldId id="409" r:id="rId76"/>
    <p:sldId id="410" r:id="rId77"/>
    <p:sldId id="411" r:id="rId78"/>
    <p:sldId id="414" r:id="rId79"/>
    <p:sldId id="323" r:id="rId80"/>
    <p:sldId id="413" r:id="rId81"/>
    <p:sldId id="398" r:id="rId82"/>
    <p:sldId id="415" r:id="rId83"/>
    <p:sldId id="416" r:id="rId84"/>
    <p:sldId id="417" r:id="rId85"/>
    <p:sldId id="418" r:id="rId86"/>
    <p:sldId id="419" r:id="rId87"/>
    <p:sldId id="420" r:id="rId88"/>
    <p:sldId id="421" r:id="rId89"/>
    <p:sldId id="422" r:id="rId90"/>
    <p:sldId id="423" r:id="rId91"/>
    <p:sldId id="426" r:id="rId92"/>
    <p:sldId id="427" r:id="rId93"/>
    <p:sldId id="428" r:id="rId94"/>
    <p:sldId id="429" r:id="rId95"/>
    <p:sldId id="430" r:id="rId96"/>
    <p:sldId id="431" r:id="rId97"/>
    <p:sldId id="432" r:id="rId98"/>
    <p:sldId id="433" r:id="rId99"/>
    <p:sldId id="434" r:id="rId100"/>
    <p:sldId id="435" r:id="rId101"/>
    <p:sldId id="436" r:id="rId102"/>
    <p:sldId id="437" r:id="rId103"/>
    <p:sldId id="444" r:id="rId104"/>
    <p:sldId id="442" r:id="rId105"/>
    <p:sldId id="443" r:id="rId106"/>
    <p:sldId id="445" r:id="rId107"/>
    <p:sldId id="446" r:id="rId108"/>
    <p:sldId id="447" r:id="rId109"/>
    <p:sldId id="448" r:id="rId110"/>
    <p:sldId id="449" r:id="rId111"/>
    <p:sldId id="451" r:id="rId112"/>
    <p:sldId id="452" r:id="rId113"/>
    <p:sldId id="453" r:id="rId114"/>
    <p:sldId id="454" r:id="rId115"/>
    <p:sldId id="377" r:id="rId116"/>
    <p:sldId id="319" r:id="rId117"/>
    <p:sldId id="386" r:id="rId118"/>
    <p:sldId id="315" r:id="rId119"/>
    <p:sldId id="316" r:id="rId120"/>
    <p:sldId id="338" r:id="rId121"/>
    <p:sldId id="339" r:id="rId122"/>
    <p:sldId id="340" r:id="rId123"/>
    <p:sldId id="341" r:id="rId124"/>
    <p:sldId id="468" r:id="rId125"/>
    <p:sldId id="467" r:id="rId126"/>
    <p:sldId id="384" r:id="rId127"/>
    <p:sldId id="385" r:id="rId128"/>
    <p:sldId id="465" r:id="rId129"/>
    <p:sldId id="466" r:id="rId130"/>
    <p:sldId id="487" r:id="rId131"/>
    <p:sldId id="486" r:id="rId132"/>
    <p:sldId id="488" r:id="rId133"/>
    <p:sldId id="489" r:id="rId134"/>
    <p:sldId id="490" r:id="rId135"/>
    <p:sldId id="491" r:id="rId136"/>
    <p:sldId id="388" r:id="rId137"/>
    <p:sldId id="387" r:id="rId138"/>
    <p:sldId id="330" r:id="rId139"/>
    <p:sldId id="320" r:id="rId140"/>
    <p:sldId id="539" r:id="rId141"/>
    <p:sldId id="497" r:id="rId142"/>
    <p:sldId id="493" r:id="rId143"/>
    <p:sldId id="494" r:id="rId144"/>
    <p:sldId id="495" r:id="rId145"/>
    <p:sldId id="496" r:id="rId146"/>
    <p:sldId id="513" r:id="rId147"/>
    <p:sldId id="498" r:id="rId148"/>
    <p:sldId id="471" r:id="rId149"/>
    <p:sldId id="508" r:id="rId150"/>
    <p:sldId id="509" r:id="rId151"/>
    <p:sldId id="510" r:id="rId152"/>
    <p:sldId id="511" r:id="rId153"/>
    <p:sldId id="512" r:id="rId154"/>
    <p:sldId id="501" r:id="rId155"/>
    <p:sldId id="502" r:id="rId156"/>
    <p:sldId id="530" r:id="rId157"/>
    <p:sldId id="531" r:id="rId158"/>
    <p:sldId id="535" r:id="rId159"/>
    <p:sldId id="534" r:id="rId160"/>
    <p:sldId id="538" r:id="rId161"/>
    <p:sldId id="536" r:id="rId162"/>
    <p:sldId id="549" r:id="rId163"/>
    <p:sldId id="532" r:id="rId164"/>
    <p:sldId id="533" r:id="rId165"/>
    <p:sldId id="537" r:id="rId166"/>
    <p:sldId id="503" r:id="rId167"/>
    <p:sldId id="507" r:id="rId168"/>
    <p:sldId id="514" r:id="rId169"/>
    <p:sldId id="527" r:id="rId170"/>
    <p:sldId id="528" r:id="rId171"/>
    <p:sldId id="529" r:id="rId172"/>
    <p:sldId id="524" r:id="rId173"/>
    <p:sldId id="525" r:id="rId174"/>
    <p:sldId id="526" r:id="rId175"/>
    <p:sldId id="506" r:id="rId176"/>
    <p:sldId id="505" r:id="rId177"/>
    <p:sldId id="515" r:id="rId178"/>
    <p:sldId id="473" r:id="rId179"/>
  </p:sldIdLst>
  <p:sldSz cx="9144000" cy="6858000" type="screen4x3"/>
  <p:notesSz cx="6858000" cy="9144000"/>
  <p:defaultTextStyle>
    <a:defPPr>
      <a:defRPr lang="ru-RU"/>
    </a:defPPr>
    <a:lvl1pPr marL="0" algn="l" defTabSz="914339" rtl="0" eaLnBrk="1" latinLnBrk="0" hangingPunct="1">
      <a:defRPr sz="1800" kern="1200">
        <a:solidFill>
          <a:schemeClr val="tx1"/>
        </a:solidFill>
        <a:latin typeface="+mn-lt"/>
        <a:ea typeface="+mn-ea"/>
        <a:cs typeface="+mn-cs"/>
      </a:defRPr>
    </a:lvl1pPr>
    <a:lvl2pPr marL="457170" algn="l" defTabSz="914339" rtl="0" eaLnBrk="1" latinLnBrk="0" hangingPunct="1">
      <a:defRPr sz="1800" kern="1200">
        <a:solidFill>
          <a:schemeClr val="tx1"/>
        </a:solidFill>
        <a:latin typeface="+mn-lt"/>
        <a:ea typeface="+mn-ea"/>
        <a:cs typeface="+mn-cs"/>
      </a:defRPr>
    </a:lvl2pPr>
    <a:lvl3pPr marL="914339" algn="l" defTabSz="914339" rtl="0" eaLnBrk="1" latinLnBrk="0" hangingPunct="1">
      <a:defRPr sz="1800" kern="1200">
        <a:solidFill>
          <a:schemeClr val="tx1"/>
        </a:solidFill>
        <a:latin typeface="+mn-lt"/>
        <a:ea typeface="+mn-ea"/>
        <a:cs typeface="+mn-cs"/>
      </a:defRPr>
    </a:lvl3pPr>
    <a:lvl4pPr marL="1371509" algn="l" defTabSz="914339" rtl="0" eaLnBrk="1" latinLnBrk="0" hangingPunct="1">
      <a:defRPr sz="1800" kern="1200">
        <a:solidFill>
          <a:schemeClr val="tx1"/>
        </a:solidFill>
        <a:latin typeface="+mn-lt"/>
        <a:ea typeface="+mn-ea"/>
        <a:cs typeface="+mn-cs"/>
      </a:defRPr>
    </a:lvl4pPr>
    <a:lvl5pPr marL="1828678" algn="l" defTabSz="914339" rtl="0" eaLnBrk="1" latinLnBrk="0" hangingPunct="1">
      <a:defRPr sz="1800" kern="1200">
        <a:solidFill>
          <a:schemeClr val="tx1"/>
        </a:solidFill>
        <a:latin typeface="+mn-lt"/>
        <a:ea typeface="+mn-ea"/>
        <a:cs typeface="+mn-cs"/>
      </a:defRPr>
    </a:lvl5pPr>
    <a:lvl6pPr marL="2285848" algn="l" defTabSz="914339" rtl="0" eaLnBrk="1" latinLnBrk="0" hangingPunct="1">
      <a:defRPr sz="1800" kern="1200">
        <a:solidFill>
          <a:schemeClr val="tx1"/>
        </a:solidFill>
        <a:latin typeface="+mn-lt"/>
        <a:ea typeface="+mn-ea"/>
        <a:cs typeface="+mn-cs"/>
      </a:defRPr>
    </a:lvl6pPr>
    <a:lvl7pPr marL="2743017" algn="l" defTabSz="914339" rtl="0" eaLnBrk="1" latinLnBrk="0" hangingPunct="1">
      <a:defRPr sz="1800" kern="1200">
        <a:solidFill>
          <a:schemeClr val="tx1"/>
        </a:solidFill>
        <a:latin typeface="+mn-lt"/>
        <a:ea typeface="+mn-ea"/>
        <a:cs typeface="+mn-cs"/>
      </a:defRPr>
    </a:lvl7pPr>
    <a:lvl8pPr marL="3200187" algn="l" defTabSz="914339" rtl="0" eaLnBrk="1" latinLnBrk="0" hangingPunct="1">
      <a:defRPr sz="1800" kern="1200">
        <a:solidFill>
          <a:schemeClr val="tx1"/>
        </a:solidFill>
        <a:latin typeface="+mn-lt"/>
        <a:ea typeface="+mn-ea"/>
        <a:cs typeface="+mn-cs"/>
      </a:defRPr>
    </a:lvl8pPr>
    <a:lvl9pPr marL="3657356" algn="l" defTabSz="91433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734" autoAdjust="0"/>
    <p:restoredTop sz="86323" autoAdjust="0"/>
  </p:normalViewPr>
  <p:slideViewPr>
    <p:cSldViewPr>
      <p:cViewPr varScale="1">
        <p:scale>
          <a:sx n="74" d="100"/>
          <a:sy n="74" d="100"/>
        </p:scale>
        <p:origin x="-748" y="-68"/>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sorterViewPr>
    <p:cViewPr>
      <p:scale>
        <a:sx n="200" d="100"/>
        <a:sy n="200" d="100"/>
      </p:scale>
      <p:origin x="0" y="48380"/>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4162BC-DAF5-44EB-990D-22FF8252A086}" type="datetimeFigureOut">
              <a:rPr lang="ru-RU" smtClean="0"/>
              <a:t>02.04.2024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8FA5C6-103B-4FBC-94FD-36839F28F1C1}" type="slidenum">
              <a:rPr lang="ru-RU" smtClean="0"/>
              <a:t>‹#›</a:t>
            </a:fld>
            <a:endParaRPr lang="ru-RU"/>
          </a:p>
        </p:txBody>
      </p:sp>
    </p:spTree>
    <p:extLst>
      <p:ext uri="{BB962C8B-B14F-4D97-AF65-F5344CB8AC3E}">
        <p14:creationId xmlns:p14="http://schemas.microsoft.com/office/powerpoint/2010/main" val="2592989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618E07-E4C2-40E7-8E21-A00B7A4970BB}" type="datetimeFigureOut">
              <a:rPr lang="ru-RU" smtClean="0"/>
              <a:t>02.04.2024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751AB2-03B3-4A23-BAF0-17807C638783}" type="slidenum">
              <a:rPr lang="ru-RU" smtClean="0"/>
              <a:t>‹#›</a:t>
            </a:fld>
            <a:endParaRPr lang="ru-RU"/>
          </a:p>
        </p:txBody>
      </p:sp>
    </p:spTree>
    <p:extLst>
      <p:ext uri="{BB962C8B-B14F-4D97-AF65-F5344CB8AC3E}">
        <p14:creationId xmlns:p14="http://schemas.microsoft.com/office/powerpoint/2010/main" val="2130059525"/>
      </p:ext>
    </p:extLst>
  </p:cSld>
  <p:clrMap bg1="lt1" tx1="dk1" bg2="lt2" tx2="dk2" accent1="accent1" accent2="accent2" accent3="accent3" accent4="accent4" accent5="accent5" accent6="accent6" hlink="hlink" folHlink="folHlink"/>
  <p:notesStyle>
    <a:lvl1pPr marL="0" algn="l" defTabSz="914339" rtl="0" eaLnBrk="1" latinLnBrk="0" hangingPunct="1">
      <a:defRPr sz="1200" kern="1200">
        <a:solidFill>
          <a:schemeClr val="tx1"/>
        </a:solidFill>
        <a:latin typeface="+mn-lt"/>
        <a:ea typeface="+mn-ea"/>
        <a:cs typeface="+mn-cs"/>
      </a:defRPr>
    </a:lvl1pPr>
    <a:lvl2pPr marL="457170" algn="l" defTabSz="914339" rtl="0" eaLnBrk="1" latinLnBrk="0" hangingPunct="1">
      <a:defRPr sz="1200" kern="1200">
        <a:solidFill>
          <a:schemeClr val="tx1"/>
        </a:solidFill>
        <a:latin typeface="+mn-lt"/>
        <a:ea typeface="+mn-ea"/>
        <a:cs typeface="+mn-cs"/>
      </a:defRPr>
    </a:lvl2pPr>
    <a:lvl3pPr marL="914339" algn="l" defTabSz="914339" rtl="0" eaLnBrk="1" latinLnBrk="0" hangingPunct="1">
      <a:defRPr sz="1200" kern="1200">
        <a:solidFill>
          <a:schemeClr val="tx1"/>
        </a:solidFill>
        <a:latin typeface="+mn-lt"/>
        <a:ea typeface="+mn-ea"/>
        <a:cs typeface="+mn-cs"/>
      </a:defRPr>
    </a:lvl3pPr>
    <a:lvl4pPr marL="1371509" algn="l" defTabSz="914339" rtl="0" eaLnBrk="1" latinLnBrk="0" hangingPunct="1">
      <a:defRPr sz="1200" kern="1200">
        <a:solidFill>
          <a:schemeClr val="tx1"/>
        </a:solidFill>
        <a:latin typeface="+mn-lt"/>
        <a:ea typeface="+mn-ea"/>
        <a:cs typeface="+mn-cs"/>
      </a:defRPr>
    </a:lvl4pPr>
    <a:lvl5pPr marL="1828678" algn="l" defTabSz="914339" rtl="0" eaLnBrk="1" latinLnBrk="0" hangingPunct="1">
      <a:defRPr sz="1200" kern="1200">
        <a:solidFill>
          <a:schemeClr val="tx1"/>
        </a:solidFill>
        <a:latin typeface="+mn-lt"/>
        <a:ea typeface="+mn-ea"/>
        <a:cs typeface="+mn-cs"/>
      </a:defRPr>
    </a:lvl5pPr>
    <a:lvl6pPr marL="2285848" algn="l" defTabSz="914339" rtl="0" eaLnBrk="1" latinLnBrk="0" hangingPunct="1">
      <a:defRPr sz="1200" kern="1200">
        <a:solidFill>
          <a:schemeClr val="tx1"/>
        </a:solidFill>
        <a:latin typeface="+mn-lt"/>
        <a:ea typeface="+mn-ea"/>
        <a:cs typeface="+mn-cs"/>
      </a:defRPr>
    </a:lvl6pPr>
    <a:lvl7pPr marL="2743017" algn="l" defTabSz="914339" rtl="0" eaLnBrk="1" latinLnBrk="0" hangingPunct="1">
      <a:defRPr sz="1200" kern="1200">
        <a:solidFill>
          <a:schemeClr val="tx1"/>
        </a:solidFill>
        <a:latin typeface="+mn-lt"/>
        <a:ea typeface="+mn-ea"/>
        <a:cs typeface="+mn-cs"/>
      </a:defRPr>
    </a:lvl7pPr>
    <a:lvl8pPr marL="3200187" algn="l" defTabSz="914339" rtl="0" eaLnBrk="1" latinLnBrk="0" hangingPunct="1">
      <a:defRPr sz="1200" kern="1200">
        <a:solidFill>
          <a:schemeClr val="tx1"/>
        </a:solidFill>
        <a:latin typeface="+mn-lt"/>
        <a:ea typeface="+mn-ea"/>
        <a:cs typeface="+mn-cs"/>
      </a:defRPr>
    </a:lvl8pPr>
    <a:lvl9pPr marL="3657356" algn="l" defTabSz="9143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7</a:t>
            </a:fld>
            <a:endParaRPr lang="ru-RU"/>
          </a:p>
        </p:txBody>
      </p:sp>
    </p:spTree>
    <p:extLst>
      <p:ext uri="{BB962C8B-B14F-4D97-AF65-F5344CB8AC3E}">
        <p14:creationId xmlns:p14="http://schemas.microsoft.com/office/powerpoint/2010/main" val="3982537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97</a:t>
            </a:fld>
            <a:endParaRPr lang="ru-RU"/>
          </a:p>
        </p:txBody>
      </p:sp>
    </p:spTree>
    <p:extLst>
      <p:ext uri="{BB962C8B-B14F-4D97-AF65-F5344CB8AC3E}">
        <p14:creationId xmlns:p14="http://schemas.microsoft.com/office/powerpoint/2010/main" val="335383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3751AB2-03B3-4A23-BAF0-17807C638783}" type="slidenum">
              <a:rPr lang="ru-RU" smtClean="0"/>
              <a:t>116</a:t>
            </a:fld>
            <a:endParaRPr lang="ru-RU"/>
          </a:p>
        </p:txBody>
      </p:sp>
    </p:spTree>
    <p:extLst>
      <p:ext uri="{BB962C8B-B14F-4D97-AF65-F5344CB8AC3E}">
        <p14:creationId xmlns:p14="http://schemas.microsoft.com/office/powerpoint/2010/main" val="6375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9</a:t>
            </a:fld>
            <a:endParaRPr lang="ru-RU"/>
          </a:p>
        </p:txBody>
      </p:sp>
    </p:spTree>
    <p:extLst>
      <p:ext uri="{BB962C8B-B14F-4D97-AF65-F5344CB8AC3E}">
        <p14:creationId xmlns:p14="http://schemas.microsoft.com/office/powerpoint/2010/main" val="54967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27</a:t>
            </a:fld>
            <a:endParaRPr lang="ru-RU"/>
          </a:p>
        </p:txBody>
      </p:sp>
    </p:spTree>
    <p:extLst>
      <p:ext uri="{BB962C8B-B14F-4D97-AF65-F5344CB8AC3E}">
        <p14:creationId xmlns:p14="http://schemas.microsoft.com/office/powerpoint/2010/main" val="315981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388B1-1DB7-47B7-A31F-07E9A3048895}" type="slidenum">
              <a:rPr lang="ru-RU" smtClean="0"/>
              <a:t>32</a:t>
            </a:fld>
            <a:endParaRPr lang="ru-RU"/>
          </a:p>
        </p:txBody>
      </p:sp>
    </p:spTree>
    <p:extLst>
      <p:ext uri="{BB962C8B-B14F-4D97-AF65-F5344CB8AC3E}">
        <p14:creationId xmlns:p14="http://schemas.microsoft.com/office/powerpoint/2010/main" val="207629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388B1-1DB7-47B7-A31F-07E9A3048895}" type="slidenum">
              <a:rPr lang="ru-RU" smtClean="0"/>
              <a:t>34</a:t>
            </a:fld>
            <a:endParaRPr lang="ru-RU"/>
          </a:p>
        </p:txBody>
      </p:sp>
    </p:spTree>
    <p:extLst>
      <p:ext uri="{BB962C8B-B14F-4D97-AF65-F5344CB8AC3E}">
        <p14:creationId xmlns:p14="http://schemas.microsoft.com/office/powerpoint/2010/main" val="207629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38</a:t>
            </a:fld>
            <a:endParaRPr lang="ru-RU"/>
          </a:p>
        </p:txBody>
      </p:sp>
    </p:spTree>
    <p:extLst>
      <p:ext uri="{BB962C8B-B14F-4D97-AF65-F5344CB8AC3E}">
        <p14:creationId xmlns:p14="http://schemas.microsoft.com/office/powerpoint/2010/main" val="138141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53</a:t>
            </a:fld>
            <a:endParaRPr lang="ru-RU"/>
          </a:p>
        </p:txBody>
      </p:sp>
    </p:spTree>
    <p:extLst>
      <p:ext uri="{BB962C8B-B14F-4D97-AF65-F5344CB8AC3E}">
        <p14:creationId xmlns:p14="http://schemas.microsoft.com/office/powerpoint/2010/main" val="147792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71</a:t>
            </a:fld>
            <a:endParaRPr lang="ru-RU"/>
          </a:p>
        </p:txBody>
      </p:sp>
    </p:spTree>
    <p:extLst>
      <p:ext uri="{BB962C8B-B14F-4D97-AF65-F5344CB8AC3E}">
        <p14:creationId xmlns:p14="http://schemas.microsoft.com/office/powerpoint/2010/main" val="175243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A5D9F9-AE93-4162-AC18-25A5475794B2}" type="slidenum">
              <a:rPr lang="ru-RU" smtClean="0"/>
              <a:t>93</a:t>
            </a:fld>
            <a:endParaRPr lang="ru-RU"/>
          </a:p>
        </p:txBody>
      </p:sp>
    </p:spTree>
    <p:extLst>
      <p:ext uri="{BB962C8B-B14F-4D97-AF65-F5344CB8AC3E}">
        <p14:creationId xmlns:p14="http://schemas.microsoft.com/office/powerpoint/2010/main" val="249418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1"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39" indent="0" algn="ctr">
              <a:buNone/>
              <a:defRPr>
                <a:solidFill>
                  <a:schemeClr val="tx1">
                    <a:tint val="75000"/>
                  </a:schemeClr>
                </a:solidFill>
              </a:defRPr>
            </a:lvl3pPr>
            <a:lvl4pPr marL="1371509" indent="0" algn="ctr">
              <a:buNone/>
              <a:defRPr>
                <a:solidFill>
                  <a:schemeClr val="tx1">
                    <a:tint val="75000"/>
                  </a:schemeClr>
                </a:solidFill>
              </a:defRPr>
            </a:lvl4pPr>
            <a:lvl5pPr marL="1828678" indent="0" algn="ctr">
              <a:buNone/>
              <a:defRPr>
                <a:solidFill>
                  <a:schemeClr val="tx1">
                    <a:tint val="75000"/>
                  </a:schemeClr>
                </a:solidFill>
              </a:defRPr>
            </a:lvl5pPr>
            <a:lvl6pPr marL="2285848" indent="0" algn="ctr">
              <a:buNone/>
              <a:defRPr>
                <a:solidFill>
                  <a:schemeClr val="tx1">
                    <a:tint val="75000"/>
                  </a:schemeClr>
                </a:solidFill>
              </a:defRPr>
            </a:lvl6pPr>
            <a:lvl7pPr marL="2743017" indent="0" algn="ctr">
              <a:buNone/>
              <a:defRPr>
                <a:solidFill>
                  <a:schemeClr val="tx1">
                    <a:tint val="75000"/>
                  </a:schemeClr>
                </a:solidFill>
              </a:defRPr>
            </a:lvl7pPr>
            <a:lvl8pPr marL="3200187" indent="0" algn="ctr">
              <a:buNone/>
              <a:defRPr>
                <a:solidFill>
                  <a:schemeClr val="tx1">
                    <a:tint val="75000"/>
                  </a:schemeClr>
                </a:solidFill>
              </a:defRPr>
            </a:lvl8pPr>
            <a:lvl9pPr marL="3657356"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A1CDE8A-8819-46E7-930B-F3DB19EEABED}" type="datetimeFigureOut">
              <a:rPr lang="ru-RU" smtClean="0"/>
              <a:t>02.04.2024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3202798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1CDE8A-8819-46E7-930B-F3DB19EEABED}" type="datetimeFigureOut">
              <a:rPr lang="ru-RU" smtClean="0"/>
              <a:t>02.04.2024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19947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1CDE8A-8819-46E7-930B-F3DB19EEABED}" type="datetimeFigureOut">
              <a:rPr lang="ru-RU" smtClean="0"/>
              <a:t>02.04.2024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13789298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1CDE8A-8819-46E7-930B-F3DB19EEABED}" type="datetimeFigureOut">
              <a:rPr lang="ru-RU" smtClean="0"/>
              <a:t>02.04.2024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5499891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39" indent="0">
              <a:buNone/>
              <a:defRPr sz="1600">
                <a:solidFill>
                  <a:schemeClr val="tx1">
                    <a:tint val="75000"/>
                  </a:schemeClr>
                </a:solidFill>
              </a:defRPr>
            </a:lvl3pPr>
            <a:lvl4pPr marL="1371509" indent="0">
              <a:buNone/>
              <a:defRPr sz="1400">
                <a:solidFill>
                  <a:schemeClr val="tx1">
                    <a:tint val="75000"/>
                  </a:schemeClr>
                </a:solidFill>
              </a:defRPr>
            </a:lvl4pPr>
            <a:lvl5pPr marL="1828678" indent="0">
              <a:buNone/>
              <a:defRPr sz="1400">
                <a:solidFill>
                  <a:schemeClr val="tx1">
                    <a:tint val="75000"/>
                  </a:schemeClr>
                </a:solidFill>
              </a:defRPr>
            </a:lvl5pPr>
            <a:lvl6pPr marL="2285848" indent="0">
              <a:buNone/>
              <a:defRPr sz="1400">
                <a:solidFill>
                  <a:schemeClr val="tx1">
                    <a:tint val="75000"/>
                  </a:schemeClr>
                </a:solidFill>
              </a:defRPr>
            </a:lvl6pPr>
            <a:lvl7pPr marL="2743017" indent="0">
              <a:buNone/>
              <a:defRPr sz="1400">
                <a:solidFill>
                  <a:schemeClr val="tx1">
                    <a:tint val="75000"/>
                  </a:schemeClr>
                </a:solidFill>
              </a:defRPr>
            </a:lvl7pPr>
            <a:lvl8pPr marL="3200187" indent="0">
              <a:buNone/>
              <a:defRPr sz="1400">
                <a:solidFill>
                  <a:schemeClr val="tx1">
                    <a:tint val="75000"/>
                  </a:schemeClr>
                </a:solidFill>
              </a:defRPr>
            </a:lvl8pPr>
            <a:lvl9pPr marL="3657356"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A1CDE8A-8819-46E7-930B-F3DB19EEABED}" type="datetimeFigureOut">
              <a:rPr lang="ru-RU" smtClean="0"/>
              <a:t>02.04.2024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14611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A1CDE8A-8819-46E7-930B-F3DB19EEABED}" type="datetimeFigureOut">
              <a:rPr lang="ru-RU" smtClean="0"/>
              <a:t>02.04.2024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341288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39" indent="0">
              <a:buNone/>
              <a:defRPr sz="1800" b="1"/>
            </a:lvl3pPr>
            <a:lvl4pPr marL="1371509" indent="0">
              <a:buNone/>
              <a:defRPr sz="1600" b="1"/>
            </a:lvl4pPr>
            <a:lvl5pPr marL="1828678" indent="0">
              <a:buNone/>
              <a:defRPr sz="1600" b="1"/>
            </a:lvl5pPr>
            <a:lvl6pPr marL="2285848" indent="0">
              <a:buNone/>
              <a:defRPr sz="1600" b="1"/>
            </a:lvl6pPr>
            <a:lvl7pPr marL="2743017" indent="0">
              <a:buNone/>
              <a:defRPr sz="1600" b="1"/>
            </a:lvl7pPr>
            <a:lvl8pPr marL="3200187" indent="0">
              <a:buNone/>
              <a:defRPr sz="1600" b="1"/>
            </a:lvl8pPr>
            <a:lvl9pPr marL="3657356"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170" indent="0">
              <a:buNone/>
              <a:defRPr sz="2000" b="1"/>
            </a:lvl2pPr>
            <a:lvl3pPr marL="914339" indent="0">
              <a:buNone/>
              <a:defRPr sz="1800" b="1"/>
            </a:lvl3pPr>
            <a:lvl4pPr marL="1371509" indent="0">
              <a:buNone/>
              <a:defRPr sz="1600" b="1"/>
            </a:lvl4pPr>
            <a:lvl5pPr marL="1828678" indent="0">
              <a:buNone/>
              <a:defRPr sz="1600" b="1"/>
            </a:lvl5pPr>
            <a:lvl6pPr marL="2285848" indent="0">
              <a:buNone/>
              <a:defRPr sz="1600" b="1"/>
            </a:lvl6pPr>
            <a:lvl7pPr marL="2743017" indent="0">
              <a:buNone/>
              <a:defRPr sz="1600" b="1"/>
            </a:lvl7pPr>
            <a:lvl8pPr marL="3200187" indent="0">
              <a:buNone/>
              <a:defRPr sz="1600" b="1"/>
            </a:lvl8pPr>
            <a:lvl9pPr marL="3657356"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A1CDE8A-8819-46E7-930B-F3DB19EEABED}" type="datetimeFigureOut">
              <a:rPr lang="ru-RU" smtClean="0"/>
              <a:t>02.04.2024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14064145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A1CDE8A-8819-46E7-930B-F3DB19EEABED}" type="datetimeFigureOut">
              <a:rPr lang="ru-RU" smtClean="0"/>
              <a:t>02.04.2024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4234495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1CDE8A-8819-46E7-930B-F3DB19EEABED}" type="datetimeFigureOut">
              <a:rPr lang="ru-RU" smtClean="0"/>
              <a:t>02.04.2024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22603616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170" indent="0">
              <a:buNone/>
              <a:defRPr sz="1200"/>
            </a:lvl2pPr>
            <a:lvl3pPr marL="914339" indent="0">
              <a:buNone/>
              <a:defRPr sz="1000"/>
            </a:lvl3pPr>
            <a:lvl4pPr marL="1371509" indent="0">
              <a:buNone/>
              <a:defRPr sz="900"/>
            </a:lvl4pPr>
            <a:lvl5pPr marL="1828678" indent="0">
              <a:buNone/>
              <a:defRPr sz="900"/>
            </a:lvl5pPr>
            <a:lvl6pPr marL="2285848" indent="0">
              <a:buNone/>
              <a:defRPr sz="900"/>
            </a:lvl6pPr>
            <a:lvl7pPr marL="2743017" indent="0">
              <a:buNone/>
              <a:defRPr sz="900"/>
            </a:lvl7pPr>
            <a:lvl8pPr marL="3200187" indent="0">
              <a:buNone/>
              <a:defRPr sz="900"/>
            </a:lvl8pPr>
            <a:lvl9pPr marL="3657356"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A1CDE8A-8819-46E7-930B-F3DB19EEABED}" type="datetimeFigureOut">
              <a:rPr lang="ru-RU" smtClean="0"/>
              <a:t>02.04.2024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41377936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39" indent="0">
              <a:buNone/>
              <a:defRPr sz="2400"/>
            </a:lvl3pPr>
            <a:lvl4pPr marL="1371509" indent="0">
              <a:buNone/>
              <a:defRPr sz="2000"/>
            </a:lvl4pPr>
            <a:lvl5pPr marL="1828678" indent="0">
              <a:buNone/>
              <a:defRPr sz="2000"/>
            </a:lvl5pPr>
            <a:lvl6pPr marL="2285848" indent="0">
              <a:buNone/>
              <a:defRPr sz="2000"/>
            </a:lvl6pPr>
            <a:lvl7pPr marL="2743017" indent="0">
              <a:buNone/>
              <a:defRPr sz="2000"/>
            </a:lvl7pPr>
            <a:lvl8pPr marL="3200187" indent="0">
              <a:buNone/>
              <a:defRPr sz="2000"/>
            </a:lvl8pPr>
            <a:lvl9pPr marL="3657356"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170" indent="0">
              <a:buNone/>
              <a:defRPr sz="1200"/>
            </a:lvl2pPr>
            <a:lvl3pPr marL="914339" indent="0">
              <a:buNone/>
              <a:defRPr sz="1000"/>
            </a:lvl3pPr>
            <a:lvl4pPr marL="1371509" indent="0">
              <a:buNone/>
              <a:defRPr sz="900"/>
            </a:lvl4pPr>
            <a:lvl5pPr marL="1828678" indent="0">
              <a:buNone/>
              <a:defRPr sz="900"/>
            </a:lvl5pPr>
            <a:lvl6pPr marL="2285848" indent="0">
              <a:buNone/>
              <a:defRPr sz="900"/>
            </a:lvl6pPr>
            <a:lvl7pPr marL="2743017" indent="0">
              <a:buNone/>
              <a:defRPr sz="900"/>
            </a:lvl7pPr>
            <a:lvl8pPr marL="3200187" indent="0">
              <a:buNone/>
              <a:defRPr sz="900"/>
            </a:lvl8pPr>
            <a:lvl9pPr marL="3657356"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A1CDE8A-8819-46E7-930B-F3DB19EEABED}" type="datetimeFigureOut">
              <a:rPr lang="ru-RU" smtClean="0"/>
              <a:t>02.04.2024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EFC061-C9DF-4D54-9D1F-6DA9E320D6DE}" type="slidenum">
              <a:rPr lang="ru-RU" smtClean="0"/>
              <a:t>‹#›</a:t>
            </a:fld>
            <a:endParaRPr lang="ru-RU"/>
          </a:p>
        </p:txBody>
      </p:sp>
    </p:spTree>
    <p:extLst>
      <p:ext uri="{BB962C8B-B14F-4D97-AF65-F5344CB8AC3E}">
        <p14:creationId xmlns:p14="http://schemas.microsoft.com/office/powerpoint/2010/main" val="267497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8229600" cy="1143000"/>
          </a:xfrm>
          <a:prstGeom prst="rect">
            <a:avLst/>
          </a:prstGeom>
        </p:spPr>
        <p:txBody>
          <a:bodyPr vert="horz" lIns="91434" tIns="45717" rIns="91434" bIns="45717"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1" y="1600201"/>
            <a:ext cx="8229600" cy="4525963"/>
          </a:xfrm>
          <a:prstGeom prst="rect">
            <a:avLst/>
          </a:prstGeom>
        </p:spPr>
        <p:txBody>
          <a:bodyPr vert="horz" lIns="91434" tIns="45717" rIns="91434"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1"/>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1A1CDE8A-8819-46E7-930B-F3DB19EEABED}" type="datetimeFigureOut">
              <a:rPr lang="ru-RU" smtClean="0"/>
              <a:t>02.04.2024</a:t>
            </a:fld>
            <a:endParaRPr lang="ru-RU"/>
          </a:p>
        </p:txBody>
      </p:sp>
      <p:sp>
        <p:nvSpPr>
          <p:cNvPr id="5" name="Нижний колонтитул 4"/>
          <p:cNvSpPr>
            <a:spLocks noGrp="1"/>
          </p:cNvSpPr>
          <p:nvPr>
            <p:ph type="ftr" sz="quarter" idx="3"/>
          </p:nvPr>
        </p:nvSpPr>
        <p:spPr>
          <a:xfrm>
            <a:off x="3124201" y="6356351"/>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90EFC061-C9DF-4D54-9D1F-6DA9E320D6DE}" type="slidenum">
              <a:rPr lang="ru-RU" smtClean="0"/>
              <a:t>‹#›</a:t>
            </a:fld>
            <a:endParaRPr lang="ru-RU"/>
          </a:p>
        </p:txBody>
      </p:sp>
    </p:spTree>
    <p:extLst>
      <p:ext uri="{BB962C8B-B14F-4D97-AF65-F5344CB8AC3E}">
        <p14:creationId xmlns:p14="http://schemas.microsoft.com/office/powerpoint/2010/main" val="22533392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ctr" defTabSz="914339" rtl="0" eaLnBrk="1" latinLnBrk="0" hangingPunct="1">
        <a:spcBef>
          <a:spcPct val="0"/>
        </a:spcBef>
        <a:buNone/>
        <a:defRPr sz="4400" kern="1200">
          <a:solidFill>
            <a:schemeClr val="tx1"/>
          </a:solidFill>
          <a:latin typeface="+mj-lt"/>
          <a:ea typeface="+mj-ea"/>
          <a:cs typeface="+mj-cs"/>
        </a:defRPr>
      </a:lvl1pPr>
    </p:titleStyle>
    <p:bodyStyle>
      <a:lvl1pPr marL="342877" indent="-342877" algn="l" defTabSz="91433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1" indent="-285731" algn="l" defTabSz="91433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24" indent="-228585" algn="l" defTabSz="91433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93" indent="-228585" algn="l" defTabSz="9143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63" indent="-228585" algn="l" defTabSz="9143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32" indent="-228585" algn="l" defTabSz="9143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02" indent="-228585" algn="l" defTabSz="9143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72" indent="-228585" algn="l" defTabSz="9143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41" indent="-228585" algn="l" defTabSz="9143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339" rtl="0" eaLnBrk="1" latinLnBrk="0" hangingPunct="1">
        <a:defRPr sz="1800" kern="1200">
          <a:solidFill>
            <a:schemeClr val="tx1"/>
          </a:solidFill>
          <a:latin typeface="+mn-lt"/>
          <a:ea typeface="+mn-ea"/>
          <a:cs typeface="+mn-cs"/>
        </a:defRPr>
      </a:lvl1pPr>
      <a:lvl2pPr marL="457170" algn="l" defTabSz="914339" rtl="0" eaLnBrk="1" latinLnBrk="0" hangingPunct="1">
        <a:defRPr sz="1800" kern="1200">
          <a:solidFill>
            <a:schemeClr val="tx1"/>
          </a:solidFill>
          <a:latin typeface="+mn-lt"/>
          <a:ea typeface="+mn-ea"/>
          <a:cs typeface="+mn-cs"/>
        </a:defRPr>
      </a:lvl2pPr>
      <a:lvl3pPr marL="914339" algn="l" defTabSz="914339" rtl="0" eaLnBrk="1" latinLnBrk="0" hangingPunct="1">
        <a:defRPr sz="1800" kern="1200">
          <a:solidFill>
            <a:schemeClr val="tx1"/>
          </a:solidFill>
          <a:latin typeface="+mn-lt"/>
          <a:ea typeface="+mn-ea"/>
          <a:cs typeface="+mn-cs"/>
        </a:defRPr>
      </a:lvl3pPr>
      <a:lvl4pPr marL="1371509" algn="l" defTabSz="914339" rtl="0" eaLnBrk="1" latinLnBrk="0" hangingPunct="1">
        <a:defRPr sz="1800" kern="1200">
          <a:solidFill>
            <a:schemeClr val="tx1"/>
          </a:solidFill>
          <a:latin typeface="+mn-lt"/>
          <a:ea typeface="+mn-ea"/>
          <a:cs typeface="+mn-cs"/>
        </a:defRPr>
      </a:lvl4pPr>
      <a:lvl5pPr marL="1828678" algn="l" defTabSz="914339" rtl="0" eaLnBrk="1" latinLnBrk="0" hangingPunct="1">
        <a:defRPr sz="1800" kern="1200">
          <a:solidFill>
            <a:schemeClr val="tx1"/>
          </a:solidFill>
          <a:latin typeface="+mn-lt"/>
          <a:ea typeface="+mn-ea"/>
          <a:cs typeface="+mn-cs"/>
        </a:defRPr>
      </a:lvl5pPr>
      <a:lvl6pPr marL="2285848" algn="l" defTabSz="914339" rtl="0" eaLnBrk="1" latinLnBrk="0" hangingPunct="1">
        <a:defRPr sz="1800" kern="1200">
          <a:solidFill>
            <a:schemeClr val="tx1"/>
          </a:solidFill>
          <a:latin typeface="+mn-lt"/>
          <a:ea typeface="+mn-ea"/>
          <a:cs typeface="+mn-cs"/>
        </a:defRPr>
      </a:lvl6pPr>
      <a:lvl7pPr marL="2743017" algn="l" defTabSz="914339" rtl="0" eaLnBrk="1" latinLnBrk="0" hangingPunct="1">
        <a:defRPr sz="1800" kern="1200">
          <a:solidFill>
            <a:schemeClr val="tx1"/>
          </a:solidFill>
          <a:latin typeface="+mn-lt"/>
          <a:ea typeface="+mn-ea"/>
          <a:cs typeface="+mn-cs"/>
        </a:defRPr>
      </a:lvl7pPr>
      <a:lvl8pPr marL="3200187" algn="l" defTabSz="914339" rtl="0" eaLnBrk="1" latinLnBrk="0" hangingPunct="1">
        <a:defRPr sz="1800" kern="1200">
          <a:solidFill>
            <a:schemeClr val="tx1"/>
          </a:solidFill>
          <a:latin typeface="+mn-lt"/>
          <a:ea typeface="+mn-ea"/>
          <a:cs typeface="+mn-cs"/>
        </a:defRPr>
      </a:lvl8pPr>
      <a:lvl9pPr marL="3657356" algn="l" defTabSz="9143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10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www.facebook.com/100001772281878/videos/1478578858877843/" TargetMode="Externa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hyperlink" Target="http://www.uralskweek.kz/2019/05/06/zaderzhannogo-aktivista-s-pustym-plakatom-policiya-otpustila-posle-doprosa/"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moscowartmagazine.com/issue/101/article/2230" TargetMode="External"/><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7.xml"/><Relationship Id="rId4" Type="http://schemas.openxmlformats.org/officeDocument/2006/relationships/image" Target="../media/image220.jpeg"/></Relationships>
</file>

<file path=ppt/slides/_rels/slide15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https://jacobinmag.com/2022/02/ordinary-russians-war-outbreak-ukraine-vladimir-putin" TargetMode="External"/><Relationship Id="rId2" Type="http://schemas.openxmlformats.org/officeDocument/2006/relationships/image" Target="../media/image222.png"/><Relationship Id="rId1" Type="http://schemas.openxmlformats.org/officeDocument/2006/relationships/slideLayout" Target="../slideLayouts/slideLayout7.xml"/><Relationship Id="rId4" Type="http://schemas.openxmlformats.org/officeDocument/2006/relationships/hyperlink" Target="https://en.wikipedia.org/wiki/Vladimir_Putin"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hyperlink" Target="https://t.me/femagainstwar" TargetMode="Externa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16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 Id="rId5" Type="http://schemas.openxmlformats.org/officeDocument/2006/relationships/image" Target="../media/image234.jpeg"/><Relationship Id="rId4" Type="http://schemas.openxmlformats.org/officeDocument/2006/relationships/image" Target="../media/image233.jpeg"/></Relationships>
</file>

<file path=ppt/slides/_rels/slide16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hyperlink" Target="https://syg.ma/@tasha-shtepa-1/krik-biez-gholosa-pierformans-khudozhnitsy-v-tsientrie-moskvy" TargetMode="Externa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hyperlink" Target="https://t.me/mv_picture" TargetMode="External"/><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255.png"/></Relationships>
</file>

<file path=ppt/slides/_rels/slide17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8" Type="http://schemas.openxmlformats.org/officeDocument/2006/relationships/hyperlink" Target="https://t.me/huivoine35/145?itid=lk_inline_enhanced-template" TargetMode="External"/><Relationship Id="rId3" Type="http://schemas.openxmlformats.org/officeDocument/2006/relationships/hyperlink" Target="https://t.me/fmnsm/1300?itid=lk_inline_enhanced-template" TargetMode="External"/><Relationship Id="rId7" Type="http://schemas.openxmlformats.org/officeDocument/2006/relationships/hyperlink" Target="https://t.me/huivoine35/113?itid=lk_inline_enhanced-template" TargetMode="External"/><Relationship Id="rId12"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7.xml"/><Relationship Id="rId6" Type="http://schemas.openxmlformats.org/officeDocument/2006/relationships/hyperlink" Target="https://t.me/huivoine35/185?itid=lk_inline_enhanced-template" TargetMode="External"/><Relationship Id="rId11" Type="http://schemas.openxmlformats.org/officeDocument/2006/relationships/hyperlink" Target="https://t.me/huivoine35/94?itid=lk_inline_enhanced-template" TargetMode="External"/><Relationship Id="rId5" Type="http://schemas.openxmlformats.org/officeDocument/2006/relationships/hyperlink" Target="https://t.me/huivoine35/198?itid=lk_inline_enhanced-template" TargetMode="External"/><Relationship Id="rId10" Type="http://schemas.openxmlformats.org/officeDocument/2006/relationships/hyperlink" Target="https://t.me/huivoine35/89?itid=lk_inline_enhanced-template" TargetMode="External"/><Relationship Id="rId4" Type="http://schemas.openxmlformats.org/officeDocument/2006/relationships/hyperlink" Target="https://t.me/huivoine35/106?itid=lk_inline_enhanced-template" TargetMode="External"/><Relationship Id="rId9" Type="http://schemas.openxmlformats.org/officeDocument/2006/relationships/hyperlink" Target="https://t.me/huivoine35/96?itid=lk_inline_enhanced-template"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syg.ma/@roman-osminkin/tielo-politichieskoie-fieministskii-aktsionizm-v-usloviiakh-miediariealnosti-na-primierie-ghruppy-pussy-riot-i-dvizhieniia-femen" TargetMode="External"/><Relationship Id="rId3" Type="http://schemas.openxmlformats.org/officeDocument/2006/relationships/hyperlink" Target="https://moscowartmagazine.com/issue/107/article/2354" TargetMode="External"/><Relationship Id="rId7" Type="http://schemas.openxmlformats.org/officeDocument/2006/relationships/hyperlink" Target="https://www.tandfonline.com/eprint/5rY6QtPMA9yPwQ6zeQkW/full" TargetMode="External"/><Relationship Id="rId2" Type="http://schemas.openxmlformats.org/officeDocument/2006/relationships/hyperlink" Target="https://syg.ma/@sygma/paviel-mitienko-13-aktsii-kotoryie-sdielali-moskovskii-aktsionizm" TargetMode="External"/><Relationship Id="rId1" Type="http://schemas.openxmlformats.org/officeDocument/2006/relationships/slideLayout" Target="../slideLayouts/slideLayout7.xml"/><Relationship Id="rId6" Type="http://schemas.openxmlformats.org/officeDocument/2006/relationships/hyperlink" Target="https://artmargins.com/party-of-the-dead-necroaesthetics-and-transformation-of-political-performanity-in-russia-during-the-pandemic/" TargetMode="External"/><Relationship Id="rId5" Type="http://schemas.openxmlformats.org/officeDocument/2006/relationships/hyperlink" Target="https://spb.hse.ru/ixtati/news/410001950.html" TargetMode="External"/><Relationship Id="rId4" Type="http://schemas.openxmlformats.org/officeDocument/2006/relationships/hyperlink" Target="https://www.nlobooks.ru/magazines/neprikosnovennyy_zapas/117_nz_1_2018/article/19543/" TargetMode="External"/><Relationship Id="rId9" Type="http://schemas.openxmlformats.org/officeDocument/2006/relationships/hyperlink" Target="https://syg.ma/@roman-osminkin/kolliektivnyie-pierformansy-ot-partitsipatsii-k-proizvodstvu-sotsialnoi-zhizn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syg.ma/@stropov/partiya-myortvyh-ot-nekrorealizma-k-nekroaktivizmu" TargetMode="External"/><Relationship Id="rId3" Type="http://schemas.openxmlformats.org/officeDocument/2006/relationships/hyperlink" Target="https://howlround.com/when-performance-art-anti-war-instrument-part-one" TargetMode="External"/><Relationship Id="rId7" Type="http://schemas.openxmlformats.org/officeDocument/2006/relationships/hyperlink" Target="https://www.academia.edu/106981681/Russian_Actionism_as_Biopolitical_Performance_Shifting_Grounds_and_Forms_of_Resistance" TargetMode="External"/><Relationship Id="rId2" Type="http://schemas.openxmlformats.org/officeDocument/2006/relationships/hyperlink" Target="https://syg.ma/@resistancetheatre/kak-aktsionizm-nie-spas-rossiiu" TargetMode="External"/><Relationship Id="rId1" Type="http://schemas.openxmlformats.org/officeDocument/2006/relationships/slideLayout" Target="../slideLayouts/slideLayout7.xml"/><Relationship Id="rId6" Type="http://schemas.openxmlformats.org/officeDocument/2006/relationships/hyperlink" Target="https://reports.ovd.info/no-to-war" TargetMode="External"/><Relationship Id="rId5" Type="http://schemas.openxmlformats.org/officeDocument/2006/relationships/hyperlink" Target="https://english.ovdinfo.org/no-to-war-en#1" TargetMode="External"/><Relationship Id="rId4" Type="http://schemas.openxmlformats.org/officeDocument/2006/relationships/hyperlink" Target="https://verstka.media/art-aktiviz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2" Type="http://schemas.openxmlformats.org/officeDocument/2006/relationships/hyperlink" Target="http://www.institute.hr/wp-content/uploads/2020/05/Yekaterina-Degot-Terrorist-Naturalism-Art-in-an-Illegitimate-Zone_Russia.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dailyartmagazine.com/author/diana-sadretdinova/"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www.inkearns.de/wp-content/uploads/2011/01/2006_Arns-Sasse-EAM-final-book.pdf"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Performance_art" TargetMode="External"/><Relationship Id="rId2" Type="http://schemas.openxmlformats.org/officeDocument/2006/relationships/hyperlink" Target="https://en.wikipedia.org/wiki/Political_demonstration" TargetMode="Externa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kissmybabushka.com/" TargetMode="Externa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s://www.tandfonline.com/eprint/5rY6QtPMA9yPwQ6zeQkW/full"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hyperlink" Target="https://takiedela.ru/2017/10/estkontakt/"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psychoactivno.tilda.ws/itogi_kursa1" TargetMode="External"/><Relationship Id="rId3" Type="http://schemas.openxmlformats.org/officeDocument/2006/relationships/hyperlink" Target="https://www.instagram.com/mentalcafespb/?hl=ru" TargetMode="External"/><Relationship Id="rId7" Type="http://schemas.openxmlformats.org/officeDocument/2006/relationships/hyperlink" Target="https://vk.com/psychoactivno_fest" TargetMode="External"/><Relationship Id="rId2" Type="http://schemas.openxmlformats.org/officeDocument/2006/relationships/hyperlink" Target="http://psychoactivno.tilda.ws/" TargetMode="External"/><Relationship Id="rId1" Type="http://schemas.openxmlformats.org/officeDocument/2006/relationships/slideLayout" Target="../slideLayouts/slideLayout7.xml"/><Relationship Id="rId6" Type="http://schemas.openxmlformats.org/officeDocument/2006/relationships/hyperlink" Target="https://vk.com/psychgorfest_smr" TargetMode="External"/><Relationship Id="rId5" Type="http://schemas.openxmlformats.org/officeDocument/2006/relationships/hyperlink" Target="https://vk.com/psygorfestptz" TargetMode="External"/><Relationship Id="rId10" Type="http://schemas.openxmlformats.org/officeDocument/2006/relationships/image" Target="../media/image123.jpeg"/><Relationship Id="rId4" Type="http://schemas.openxmlformats.org/officeDocument/2006/relationships/hyperlink" Target="https://vk.com/psychgorfest" TargetMode="External"/><Relationship Id="rId9" Type="http://schemas.openxmlformats.org/officeDocument/2006/relationships/image" Target="../media/image122.jpeg"/></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9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de-DE" dirty="0"/>
              <a:t>Aktionskunst und </a:t>
            </a:r>
            <a:r>
              <a:rPr lang="de-DE" dirty="0" err="1"/>
              <a:t>Kunstaktivismus</a:t>
            </a:r>
            <a:r>
              <a:rPr lang="de-DE" dirty="0"/>
              <a:t> in Russland</a:t>
            </a:r>
            <a:endParaRPr lang="ru-RU" dirty="0"/>
          </a:p>
        </p:txBody>
      </p:sp>
      <p:sp>
        <p:nvSpPr>
          <p:cNvPr id="3" name="Подзаголовок 2"/>
          <p:cNvSpPr>
            <a:spLocks noGrp="1"/>
          </p:cNvSpPr>
          <p:nvPr>
            <p:ph type="subTitle" idx="1"/>
          </p:nvPr>
        </p:nvSpPr>
        <p:spPr/>
        <p:txBody>
          <a:bodyPr/>
          <a:lstStyle/>
          <a:p>
            <a:r>
              <a:rPr lang="ru-RU" i="1" dirty="0" smtClean="0"/>
              <a:t>Краткая история </a:t>
            </a:r>
            <a:r>
              <a:rPr lang="ru-RU" i="1" dirty="0" err="1" smtClean="0"/>
              <a:t>акционизма</a:t>
            </a:r>
            <a:r>
              <a:rPr lang="ru-RU" i="1" dirty="0" smtClean="0"/>
              <a:t> и арт-</a:t>
            </a:r>
            <a:r>
              <a:rPr lang="ru-RU" i="1" dirty="0" err="1" smtClean="0"/>
              <a:t>активизма</a:t>
            </a:r>
            <a:r>
              <a:rPr lang="ru-RU" i="1" dirty="0" smtClean="0"/>
              <a:t> в России</a:t>
            </a:r>
            <a:endParaRPr lang="ru-RU" i="1" dirty="0"/>
          </a:p>
        </p:txBody>
      </p:sp>
    </p:spTree>
    <p:extLst>
      <p:ext uri="{BB962C8B-B14F-4D97-AF65-F5344CB8AC3E}">
        <p14:creationId xmlns:p14="http://schemas.microsoft.com/office/powerpoint/2010/main" val="26609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960" y="0"/>
            <a:ext cx="8686800" cy="1015663"/>
          </a:xfrm>
          <a:prstGeom prst="rect">
            <a:avLst/>
          </a:prstGeom>
        </p:spPr>
        <p:txBody>
          <a:bodyPr wrap="square">
            <a:spAutoFit/>
          </a:bodyPr>
          <a:lstStyle/>
          <a:p>
            <a:pPr algn="just"/>
            <a:r>
              <a:rPr lang="ru-RU" sz="2000" dirty="0"/>
              <a:t>Для футуристов – излюбленный жанр агрессивной художественной речи – это «акты присвоения имен, провозглашения новых государств, объявления войны, разного рода декларации, завещания, клятвы, приказы» </a:t>
            </a:r>
          </a:p>
        </p:txBody>
      </p:sp>
      <p:pic>
        <p:nvPicPr>
          <p:cNvPr id="1026" name="Picture 2" descr="D:\РОМАН СЕРГЕЕВИЧ ОСМИНКИН\ПОСТ-ПЕРФОРМАТИВНАЯ ПОЭЗИЯ\ЛЕКЦИЯ по внелитературным формам поэзии\05_Поэтический перформанс\авангард\будетляне_футуристы\маринетт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1123913"/>
            <a:ext cx="7323514" cy="47839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0960" y="5842337"/>
            <a:ext cx="8599517" cy="1015663"/>
          </a:xfrm>
          <a:prstGeom prst="rect">
            <a:avLst/>
          </a:prstGeom>
        </p:spPr>
        <p:txBody>
          <a:bodyPr wrap="square">
            <a:spAutoFit/>
          </a:bodyPr>
          <a:lstStyle/>
          <a:p>
            <a:pPr algn="just"/>
            <a:r>
              <a:rPr lang="ru-RU" sz="2000" dirty="0" err="1"/>
              <a:t>Маринетти</a:t>
            </a:r>
            <a:r>
              <a:rPr lang="ru-RU" sz="2000" dirty="0"/>
              <a:t>: о </a:t>
            </a:r>
            <a:r>
              <a:rPr lang="ru-RU" sz="2000" dirty="0" smtClean="0"/>
              <a:t>декламации: декламатор </a:t>
            </a:r>
            <a:r>
              <a:rPr lang="ru-RU" sz="2000" dirty="0"/>
              <a:t>должен полностью </a:t>
            </a:r>
            <a:r>
              <a:rPr lang="ru-RU" sz="2000" dirty="0" err="1"/>
              <a:t>обесчеловечивать</a:t>
            </a:r>
            <a:r>
              <a:rPr lang="ru-RU" sz="2000" dirty="0"/>
              <a:t> голос, преображать тело в машину механизм, автоматически выплескивающей из себя поток бессвязных слов и звуков.</a:t>
            </a:r>
          </a:p>
        </p:txBody>
      </p:sp>
      <p:sp>
        <p:nvSpPr>
          <p:cNvPr id="4" name="Прямоугольник 3"/>
          <p:cNvSpPr/>
          <p:nvPr/>
        </p:nvSpPr>
        <p:spPr>
          <a:xfrm>
            <a:off x="7384474" y="1914344"/>
            <a:ext cx="2010294" cy="1754326"/>
          </a:xfrm>
          <a:prstGeom prst="rect">
            <a:avLst/>
          </a:prstGeom>
        </p:spPr>
        <p:txBody>
          <a:bodyPr wrap="square">
            <a:spAutoFit/>
          </a:bodyPr>
          <a:lstStyle/>
          <a:p>
            <a:r>
              <a:rPr lang="ru-RU" dirty="0"/>
              <a:t>Ф. Т. </a:t>
            </a:r>
            <a:r>
              <a:rPr lang="ru-RU" dirty="0" err="1"/>
              <a:t>Маринетти</a:t>
            </a:r>
            <a:r>
              <a:rPr lang="ru-RU" dirty="0"/>
              <a:t>. </a:t>
            </a:r>
            <a:r>
              <a:rPr lang="en-US" dirty="0" err="1"/>
              <a:t>Zang</a:t>
            </a:r>
            <a:r>
              <a:rPr lang="en-US" dirty="0"/>
              <a:t> </a:t>
            </a:r>
            <a:r>
              <a:rPr lang="en-US" dirty="0" err="1"/>
              <a:t>Tumb</a:t>
            </a:r>
            <a:r>
              <a:rPr lang="en-US" dirty="0"/>
              <a:t> </a:t>
            </a:r>
            <a:r>
              <a:rPr lang="en-US" dirty="0" err="1"/>
              <a:t>Tumb</a:t>
            </a:r>
            <a:r>
              <a:rPr lang="en-US" dirty="0"/>
              <a:t>. </a:t>
            </a:r>
            <a:r>
              <a:rPr lang="ru-RU" dirty="0"/>
              <a:t>Обложка (1914</a:t>
            </a:r>
            <a:r>
              <a:rPr lang="ru-RU" dirty="0" smtClean="0"/>
              <a:t>)</a:t>
            </a:r>
          </a:p>
          <a:p>
            <a:endParaRPr lang="ru-RU" dirty="0"/>
          </a:p>
          <a:p>
            <a:r>
              <a:rPr lang="ru-RU" dirty="0" err="1" smtClean="0"/>
              <a:t>Ономатопейя</a:t>
            </a:r>
            <a:endParaRPr lang="ru-RU" dirty="0" smtClean="0"/>
          </a:p>
          <a:p>
            <a:r>
              <a:rPr lang="ru-RU" dirty="0" err="1" smtClean="0"/>
              <a:t>идеофоны</a:t>
            </a:r>
            <a:endParaRPr lang="ru-RU" dirty="0"/>
          </a:p>
        </p:txBody>
      </p:sp>
    </p:spTree>
    <p:extLst>
      <p:ext uri="{BB962C8B-B14F-4D97-AF65-F5344CB8AC3E}">
        <p14:creationId xmlns:p14="http://schemas.microsoft.com/office/powerpoint/2010/main" val="38292298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8908473" cy="6370975"/>
          </a:xfrm>
          <a:prstGeom prst="rect">
            <a:avLst/>
          </a:prstGeom>
        </p:spPr>
        <p:txBody>
          <a:bodyPr wrap="square">
            <a:spAutoFit/>
          </a:bodyPr>
          <a:lstStyle/>
          <a:p>
            <a:r>
              <a:rPr lang="ru-RU" sz="2400" dirty="0" smtClean="0"/>
              <a:t>«То</a:t>
            </a:r>
            <a:r>
              <a:rPr lang="ru-RU" sz="2400" dirty="0"/>
              <a:t>, что мы делаем, не сводится к </a:t>
            </a:r>
            <a:r>
              <a:rPr lang="ru-RU" sz="2400" dirty="0" err="1"/>
              <a:t>акционизму</a:t>
            </a:r>
            <a:r>
              <a:rPr lang="ru-RU" sz="2400" dirty="0"/>
              <a:t>. Мы часто занимаемся </a:t>
            </a:r>
            <a:r>
              <a:rPr lang="ru-RU" sz="2400" dirty="0" err="1"/>
              <a:t>перфомативными</a:t>
            </a:r>
            <a:r>
              <a:rPr lang="ru-RU" sz="2400" dirty="0"/>
              <a:t> вещами, но мне каждый раз важны </a:t>
            </a:r>
            <a:r>
              <a:rPr lang="ru-RU" sz="2400" dirty="0" err="1"/>
              <a:t>дистанцированность</a:t>
            </a:r>
            <a:r>
              <a:rPr lang="ru-RU" sz="2400" dirty="0"/>
              <a:t> и </a:t>
            </a:r>
            <a:r>
              <a:rPr lang="ru-RU" sz="2400" dirty="0" err="1"/>
              <a:t>многосмысленность</a:t>
            </a:r>
            <a:r>
              <a:rPr lang="ru-RU" sz="2400" dirty="0"/>
              <a:t>, возможность отстранить наши собственные действия. Конечно, в искусстве всегда заложена ностальгия, стремление войти в реальность, чтобы говорить о реальности. Вместо того, чтобы стать образом реальности, искусство стремится стать самой реальностью. Эта одна из глубинных целей. Существует разделение: политическое искусство и искусство о политическом. Первое вторгается в центр сил и взаимодействий, и изнутри воздействует на это поле. Второе же представляет собой </a:t>
            </a:r>
            <a:r>
              <a:rPr lang="ru-RU" sz="2400" dirty="0" err="1"/>
              <a:t>дистанцированную</a:t>
            </a:r>
            <a:r>
              <a:rPr lang="ru-RU" sz="2400" dirty="0"/>
              <a:t> рефлексию на тему, которая ни на что не может влиять, а значит, она безопасна и ни на что не способна. Я с этим разделением категорически не согласен. Мне кажется, любое искусство </a:t>
            </a:r>
            <a:r>
              <a:rPr lang="ru-RU" sz="2400" dirty="0" err="1"/>
              <a:t>дистанцировано</a:t>
            </a:r>
            <a:r>
              <a:rPr lang="ru-RU" sz="2400" dirty="0"/>
              <a:t> и не может прямо вступать в ход событий, хотя к этому стремится. Оно не может обладать предсказуемым воздействием. Всё может стать только </a:t>
            </a:r>
            <a:r>
              <a:rPr lang="ru-RU" sz="2400" dirty="0" smtClean="0"/>
              <a:t>хуже». (</a:t>
            </a:r>
            <a:r>
              <a:rPr lang="ru-RU" sz="2400" dirty="0" err="1" smtClean="0"/>
              <a:t>М.Евстропов</a:t>
            </a:r>
            <a:r>
              <a:rPr lang="ru-RU" sz="2400" dirty="0" smtClean="0"/>
              <a:t>)</a:t>
            </a:r>
            <a:endParaRPr lang="ru-RU" sz="2400" dirty="0"/>
          </a:p>
        </p:txBody>
      </p:sp>
    </p:spTree>
    <p:extLst>
      <p:ext uri="{BB962C8B-B14F-4D97-AF65-F5344CB8AC3E}">
        <p14:creationId xmlns:p14="http://schemas.microsoft.com/office/powerpoint/2010/main" val="2328083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РОМАН СЕРГЕЕВИЧ ОСМИНКИН\АСПИРАНТУРА\ПАРТИЦИПАТОРНОЕ ИСКУССТВО\АКЦИОНИЗМ_ПОСТАКЦИОНИЗМ\АКЦИОНИЗМ_10-е\группа РОДИНА\родина_03_01_17_акция на марсовом поле с поедаением земли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055" y="0"/>
            <a:ext cx="6386945" cy="4256924"/>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D:\РОМАН СЕРГЕЕВИЧ ОСМИНКИН\АСПИРАНТУРА\ПАРТИЦИПАТОРНОЕ ИСКУССТВО\АКЦИОНИЗМ_ПОСТАКЦИОНИЗМ\АКЦИОНИЗМ_10-е\группа РОДИНА\родина_03_01_17_акция на марсовом поле с поедаением земли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5" y="3269673"/>
            <a:ext cx="5363017" cy="35744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445" y="196380"/>
            <a:ext cx="2734610" cy="1200329"/>
          </a:xfrm>
          <a:prstGeom prst="rect">
            <a:avLst/>
          </a:prstGeom>
        </p:spPr>
        <p:txBody>
          <a:bodyPr wrap="square">
            <a:spAutoFit/>
          </a:bodyPr>
          <a:lstStyle/>
          <a:p>
            <a:r>
              <a:rPr lang="ru-RU" dirty="0" smtClean="0"/>
              <a:t>Группа родина</a:t>
            </a:r>
          </a:p>
          <a:p>
            <a:r>
              <a:rPr lang="ru-RU" dirty="0" smtClean="0"/>
              <a:t>03_01_17</a:t>
            </a:r>
          </a:p>
          <a:p>
            <a:r>
              <a:rPr lang="ru-RU" dirty="0" smtClean="0"/>
              <a:t>акция </a:t>
            </a:r>
            <a:r>
              <a:rPr lang="ru-RU" dirty="0"/>
              <a:t>на марсовом поле с </a:t>
            </a:r>
            <a:r>
              <a:rPr lang="ru-RU" dirty="0" smtClean="0"/>
              <a:t>поеданием земли</a:t>
            </a:r>
            <a:endParaRPr lang="ru-RU" dirty="0"/>
          </a:p>
        </p:txBody>
      </p:sp>
      <p:sp>
        <p:nvSpPr>
          <p:cNvPr id="3" name="Прямоугольник 2"/>
          <p:cNvSpPr/>
          <p:nvPr/>
        </p:nvSpPr>
        <p:spPr>
          <a:xfrm>
            <a:off x="5385462" y="4256924"/>
            <a:ext cx="3758538" cy="2585323"/>
          </a:xfrm>
          <a:prstGeom prst="rect">
            <a:avLst/>
          </a:prstGeom>
        </p:spPr>
        <p:txBody>
          <a:bodyPr wrap="square">
            <a:spAutoFit/>
          </a:bodyPr>
          <a:lstStyle/>
          <a:p>
            <a:r>
              <a:rPr lang="ru-RU" dirty="0"/>
              <a:t>То, над чем мы работаем, — это разные патриотические фигуры — образ Родины, например. Мы постоянно обращаемся к этим мифам как к своеобразным материалам. И все эти мифы очень некрофильские: Родина-мать — это такая богиня смерти, трупов, земли, подземного мира, и так далее. </a:t>
            </a:r>
          </a:p>
        </p:txBody>
      </p:sp>
    </p:spTree>
    <p:extLst>
      <p:ext uri="{BB962C8B-B14F-4D97-AF65-F5344CB8AC3E}">
        <p14:creationId xmlns:p14="http://schemas.microsoft.com/office/powerpoint/2010/main" val="2552692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РОМАН СЕРГЕЕВИЧ ОСМИНКИН\АСПИРАНТУРА\ПАРТИЦИПАТОРНОЕ ИСКУССТВО\АКЦИОНИЗМ_ПОСТАКЦИОНИЗМ\АКЦИОНИЗМ_10-е\группа РОДИНА\родина_03_01_17_акция на марсовом поле с поедаением земли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999" y="3388180"/>
            <a:ext cx="5206001" cy="346982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D:\РОМАН СЕРГЕЕВИЧ ОСМИНКИН\ПОСТ-ПЕРФОРМАТИВНАЯ ПОЭЗИЯ\ШКОЛА НОВОЙ ЛИТЕРАТУРЫ КУРСЫ\Школа новой литературы_курс_2020\4 занятие совет_империализм_родину любить\родина_03_01_17_акция на марсовом поле с поедаением земли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684098" cy="378847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3830428"/>
            <a:ext cx="4087091" cy="2862322"/>
          </a:xfrm>
          <a:prstGeom prst="rect">
            <a:avLst/>
          </a:prstGeom>
        </p:spPr>
        <p:txBody>
          <a:bodyPr wrap="square">
            <a:spAutoFit/>
          </a:bodyPr>
          <a:lstStyle/>
          <a:p>
            <a:r>
              <a:rPr lang="ru-RU" dirty="0"/>
              <a:t>«„Родина“ принимает новых членов. Порядок таков: сначала она всех пришедших выстраивает в очередь, затем их кормит полезной землей, уговаривает накормленных прилечь, забалтывает их, надевает им маску смерти и посыпает той же самой полезной землей, а в конце все счастливчики просыпаются. Ведь „родина“ зовет», </a:t>
            </a:r>
          </a:p>
        </p:txBody>
      </p:sp>
      <p:sp>
        <p:nvSpPr>
          <p:cNvPr id="3" name="Прямоугольник 2"/>
          <p:cNvSpPr/>
          <p:nvPr/>
        </p:nvSpPr>
        <p:spPr>
          <a:xfrm>
            <a:off x="5684098" y="139911"/>
            <a:ext cx="3459902" cy="2308324"/>
          </a:xfrm>
          <a:prstGeom prst="rect">
            <a:avLst/>
          </a:prstGeom>
        </p:spPr>
        <p:txBody>
          <a:bodyPr wrap="square">
            <a:spAutoFit/>
          </a:bodyPr>
          <a:lstStyle/>
          <a:p>
            <a:r>
              <a:rPr lang="ru-RU" dirty="0"/>
              <a:t>Получается, что служение Родине — завуалированное стремление к смерти. Патриотизм мне тоже представляется формой религии смерти, когда она замещается таким сложным образованием как государство.</a:t>
            </a:r>
          </a:p>
        </p:txBody>
      </p:sp>
    </p:spTree>
    <p:extLst>
      <p:ext uri="{BB962C8B-B14F-4D97-AF65-F5344CB8AC3E}">
        <p14:creationId xmlns:p14="http://schemas.microsoft.com/office/powerpoint/2010/main" val="2967141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РОМАН СЕРГЕЕВИЧ ОСМИНКИН\АСПИРАНТУРА\ПАРТИЦИПАТОРНОЕ ИСКУССТВО\АКЦИОНИЗМ_ПОСТАКЦИОНИЗМ\ФЕМ_АКЦИОНИЗМ\Леда Гарина\защитники отечества 23 февраля 2017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6064" y="0"/>
            <a:ext cx="6577936" cy="43842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6979" y="37286"/>
            <a:ext cx="2602813" cy="1477328"/>
          </a:xfrm>
          <a:prstGeom prst="rect">
            <a:avLst/>
          </a:prstGeom>
        </p:spPr>
        <p:txBody>
          <a:bodyPr wrap="square">
            <a:spAutoFit/>
          </a:bodyPr>
          <a:lstStyle/>
          <a:p>
            <a:r>
              <a:rPr lang="en-US" dirty="0" smtClean="0"/>
              <a:t>Leda </a:t>
            </a:r>
            <a:r>
              <a:rPr lang="en-US" dirty="0" err="1"/>
              <a:t>Garina</a:t>
            </a:r>
            <a:r>
              <a:rPr lang="en-US" dirty="0"/>
              <a:t> </a:t>
            </a:r>
            <a:endParaRPr lang="en-US" dirty="0" smtClean="0"/>
          </a:p>
          <a:p>
            <a:r>
              <a:rPr lang="en-US" dirty="0" smtClean="0"/>
              <a:t>Defenders </a:t>
            </a:r>
            <a:r>
              <a:rPr lang="en-US" dirty="0"/>
              <a:t>of </a:t>
            </a:r>
            <a:endParaRPr lang="en-US" dirty="0" smtClean="0"/>
          </a:p>
          <a:p>
            <a:r>
              <a:rPr lang="en-US" dirty="0" smtClean="0"/>
              <a:t>the </a:t>
            </a:r>
            <a:r>
              <a:rPr lang="en-US" dirty="0"/>
              <a:t>Fatherland </a:t>
            </a:r>
            <a:endParaRPr lang="en-US" dirty="0" smtClean="0"/>
          </a:p>
          <a:p>
            <a:endParaRPr lang="en-US" dirty="0"/>
          </a:p>
          <a:p>
            <a:r>
              <a:rPr lang="en-US" dirty="0" smtClean="0"/>
              <a:t>February </a:t>
            </a:r>
            <a:r>
              <a:rPr lang="en-US" dirty="0"/>
              <a:t>23, 2017</a:t>
            </a:r>
          </a:p>
        </p:txBody>
      </p:sp>
      <p:pic>
        <p:nvPicPr>
          <p:cNvPr id="6146" name="Picture 2" descr="D:\РОМАН СЕРГЕЕВИЧ ОСМИНКИН\АСПИРАНТУРА\ПАРТИЦИПАТОРНОЕ ИСКУССТВО\АКЦИОНИЗМ_ПОСТАКЦИОНИЗМ\ФЕМ_АКЦИОНИЗМ\Леда Гарина\защитники отечества 23 февраля 2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57894"/>
            <a:ext cx="6414655" cy="310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04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РОМАН СЕРГЕЕВИЧ ОСМИНКИН\АСПИРАНТУРА\ПАРТИЦИПАТОРНОЕ ИСКУССТВО\АКЦИОНИЗМ_ПОСТАКЦИОНИЗМ\ФЕМ_АКЦИОНИЗМ\Леда Гарина\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9" y="823493"/>
            <a:ext cx="8950039" cy="59652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 y="127429"/>
            <a:ext cx="9047020" cy="1200329"/>
          </a:xfrm>
          <a:prstGeom prst="rect">
            <a:avLst/>
          </a:prstGeom>
        </p:spPr>
        <p:txBody>
          <a:bodyPr wrap="square">
            <a:spAutoFit/>
          </a:bodyPr>
          <a:lstStyle/>
          <a:p>
            <a:r>
              <a:rPr lang="ru-RU" b="1" dirty="0"/>
              <a:t>"ДЕНЬ ПОСЛЕ ДНЯ ЗАЩИТНИКА ОТЕЧЕСТВА</a:t>
            </a:r>
            <a:r>
              <a:rPr lang="ru-RU" b="1" dirty="0" smtClean="0"/>
              <a:t>".</a:t>
            </a:r>
            <a:r>
              <a:rPr lang="en-US" b="1" dirty="0" smtClean="0"/>
              <a:t> </a:t>
            </a:r>
            <a:r>
              <a:rPr lang="ru-RU" i="1" dirty="0" smtClean="0"/>
              <a:t>(Однодневная </a:t>
            </a:r>
            <a:r>
              <a:rPr lang="ru-RU" i="1" dirty="0"/>
              <a:t>конференция с дискуссией</a:t>
            </a:r>
            <a:r>
              <a:rPr lang="ru-RU" i="1" dirty="0" smtClean="0"/>
              <a:t>)</a:t>
            </a:r>
            <a:endParaRPr lang="ru-RU" dirty="0"/>
          </a:p>
          <a:p>
            <a:r>
              <a:rPr lang="ru-RU" b="1" i="1" dirty="0"/>
              <a:t>"Политический театр на перепутье: от героического </a:t>
            </a:r>
            <a:r>
              <a:rPr lang="ru-RU" b="1" i="1" dirty="0" err="1"/>
              <a:t>акционизма</a:t>
            </a:r>
            <a:r>
              <a:rPr lang="ru-RU" b="1" i="1" dirty="0"/>
              <a:t> </a:t>
            </a:r>
            <a:r>
              <a:rPr lang="ru-RU" b="1" i="1" dirty="0" smtClean="0"/>
              <a:t>к </a:t>
            </a:r>
            <a:r>
              <a:rPr lang="ru-RU" b="1" i="1" dirty="0" err="1" smtClean="0"/>
              <a:t>постакционистскому</a:t>
            </a:r>
            <a:r>
              <a:rPr lang="ru-RU" b="1" i="1" dirty="0" smtClean="0"/>
              <a:t> мужеству"</a:t>
            </a:r>
            <a:endParaRPr lang="ru-RU" dirty="0"/>
          </a:p>
          <a:p>
            <a:r>
              <a:rPr lang="ru-RU" dirty="0"/>
              <a:t> </a:t>
            </a:r>
          </a:p>
        </p:txBody>
      </p:sp>
    </p:spTree>
    <p:extLst>
      <p:ext uri="{BB962C8B-B14F-4D97-AF65-F5344CB8AC3E}">
        <p14:creationId xmlns:p14="http://schemas.microsoft.com/office/powerpoint/2010/main" val="21392820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361709" cy="414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636" y="3579091"/>
            <a:ext cx="4918363" cy="327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91" y="4324012"/>
            <a:ext cx="3956482" cy="231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2858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РОМАН СЕРГЕЕВИЧ ОСМИНКИН\АСПИРАНТУРА\ПАРТИЦИПАТОРНОЕ ИСКУССТВО\Политические флэшмобы хеппенинги митинги пикеты и демонстрации\феминизм_всех_пожрет_1мая2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362"/>
            <a:ext cx="9144000"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56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РОМАН СЕРГЕЕВИЧ ОСМИНКИН\АСПИРАНТУРА\ПАРТИЦИПАТОРНОЕ ИСКУССТВО\АКЦИОНИЗМ_ПОСТАКЦИОНИЗМ\ФЕМ_АКЦИОНИЗМ\Леда Гарина\акция_8марта_2019_у загса_спб_завали патриархат цветам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06574"/>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 y="16271"/>
            <a:ext cx="8922327" cy="646331"/>
          </a:xfrm>
          <a:prstGeom prst="rect">
            <a:avLst/>
          </a:prstGeom>
        </p:spPr>
        <p:txBody>
          <a:bodyPr wrap="square">
            <a:spAutoFit/>
          </a:bodyPr>
          <a:lstStyle/>
          <a:p>
            <a:r>
              <a:rPr lang="ru-RU" dirty="0" smtClean="0"/>
              <a:t>акция_8марта_2019_</a:t>
            </a:r>
            <a:endParaRPr lang="en-US" dirty="0" smtClean="0"/>
          </a:p>
          <a:p>
            <a:r>
              <a:rPr lang="en-US" dirty="0" smtClean="0"/>
              <a:t>filled </a:t>
            </a:r>
            <a:r>
              <a:rPr lang="en-US" dirty="0"/>
              <a:t>the patriarchy with flowers</a:t>
            </a:r>
            <a:endParaRPr lang="ru-RU" dirty="0"/>
          </a:p>
        </p:txBody>
      </p:sp>
    </p:spTree>
    <p:extLst>
      <p:ext uri="{BB962C8B-B14F-4D97-AF65-F5344CB8AC3E}">
        <p14:creationId xmlns:p14="http://schemas.microsoft.com/office/powerpoint/2010/main" val="27793455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0356"/>
            <a:ext cx="2770909" cy="3139321"/>
          </a:xfrm>
          <a:prstGeom prst="rect">
            <a:avLst/>
          </a:prstGeom>
        </p:spPr>
        <p:txBody>
          <a:bodyPr wrap="square">
            <a:spAutoFit/>
          </a:bodyPr>
          <a:lstStyle/>
          <a:p>
            <a:r>
              <a:rPr lang="ru-RU" dirty="0"/>
              <a:t>Петербургский активист Борис </a:t>
            </a:r>
            <a:r>
              <a:rPr lang="ru-RU" dirty="0" err="1"/>
              <a:t>Конаков</a:t>
            </a:r>
            <a:r>
              <a:rPr lang="ru-RU" dirty="0"/>
              <a:t> проводит перформанс «Шкаф» в честь Всемирного дня борьбы со СПИДом. Он уже провел в шкафу 10 часов без еды и воды и обещал просидеть там еще 20 часов. </a:t>
            </a:r>
            <a:r>
              <a:rPr lang="ru-RU" dirty="0" err="1"/>
              <a:t>Конаков</a:t>
            </a:r>
            <a:r>
              <a:rPr lang="ru-RU" dirty="0"/>
              <a:t> ведет трансляцию своей акции в </a:t>
            </a:r>
            <a:r>
              <a:rPr lang="ru-RU" u="sng" dirty="0" err="1">
                <a:hlinkClick r:id="rId2"/>
              </a:rPr>
              <a:t>Facebook</a:t>
            </a:r>
            <a:r>
              <a:rPr lang="ru-RU" dirty="0"/>
              <a:t>. </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0"/>
            <a:ext cx="6503987" cy="365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694218" y="3659187"/>
            <a:ext cx="3394364" cy="3416320"/>
          </a:xfrm>
          <a:prstGeom prst="rect">
            <a:avLst/>
          </a:prstGeom>
        </p:spPr>
        <p:txBody>
          <a:bodyPr wrap="square">
            <a:spAutoFit/>
          </a:bodyPr>
          <a:lstStyle/>
          <a:p>
            <a:r>
              <a:rPr lang="ru-RU" dirty="0"/>
              <a:t>На Марсовом поле в Петербурге 12 </a:t>
            </a:r>
            <a:r>
              <a:rPr lang="ru-RU" dirty="0" smtClean="0"/>
              <a:t>ноября 2017  </a:t>
            </a:r>
            <a:r>
              <a:rPr lang="ru-RU" dirty="0"/>
              <a:t>активисты провели акцию «Брудершафт» против замалчивания эпидемии ВИЧ и преследования представителей </a:t>
            </a:r>
            <a:r>
              <a:rPr lang="ru-RU" dirty="0" smtClean="0"/>
              <a:t>ЛГБТ-</a:t>
            </a:r>
            <a:r>
              <a:rPr lang="ru-RU" dirty="0" err="1" smtClean="0"/>
              <a:t>сообщ</a:t>
            </a:r>
            <a:r>
              <a:rPr lang="ru-RU" dirty="0" smtClean="0"/>
              <a:t>-</a:t>
            </a:r>
            <a:r>
              <a:rPr lang="ru-RU" dirty="0" err="1" smtClean="0"/>
              <a:t>ва</a:t>
            </a:r>
            <a:r>
              <a:rPr lang="ru-RU" dirty="0"/>
              <a:t>. </a:t>
            </a:r>
            <a:endParaRPr lang="ru-RU" dirty="0" smtClean="0"/>
          </a:p>
          <a:p>
            <a:r>
              <a:rPr lang="ru-RU" dirty="0"/>
              <a:t>Активисты взяли друг у друга кровь и выпили ее с водкой</a:t>
            </a:r>
          </a:p>
          <a:p>
            <a:r>
              <a:rPr lang="ru-RU" dirty="0" smtClean="0"/>
              <a:t>Акцию </a:t>
            </a:r>
            <a:r>
              <a:rPr lang="ru-RU" dirty="0"/>
              <a:t>организовали Борис </a:t>
            </a:r>
            <a:r>
              <a:rPr lang="ru-RU" dirty="0" err="1"/>
              <a:t>Конаков</a:t>
            </a:r>
            <a:r>
              <a:rPr lang="ru-RU" dirty="0"/>
              <a:t> и бывший участник арт-группы {родина} «Цианид злой»</a:t>
            </a:r>
          </a:p>
          <a:p>
            <a:endParaRPr lang="ru-RU" dirty="0"/>
          </a:p>
        </p:txBody>
      </p:sp>
      <p:pic>
        <p:nvPicPr>
          <p:cNvPr id="38916" name="Picture 4" descr="https://rtvi-cache.cdnvideo.ru/rtvi/image/2017/11/12/231a28d3155a621e1c0f7dd892d26af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67104"/>
            <a:ext cx="5500255" cy="366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22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РОМАН СЕРГЕЕВИЧ ОСМИНКИН\АСПИРАНТУРА\ПАРТИЦИПАТОРНОЕ ИСКУССТВО\Политические флэшмобы хеппенинги митинги пикеты и демонстрации\ВЕСНА\весна_звон цепей_11_03_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7711"/>
            <a:ext cx="5694217" cy="379466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D:\РОМАН СЕРГЕЕВИЧ ОСМИНКИН\АСПИРАНТУРА\ПАРТИЦИПАТОРНОЕ ИСКУССТВО\Политические флэшмобы хеппенинги митинги пикеты и демонстрации\ВЕСНА\весна_звон цепей_11_03_18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0945" y="3495307"/>
            <a:ext cx="5043054" cy="336269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694218" y="27711"/>
            <a:ext cx="3449781" cy="2862322"/>
          </a:xfrm>
          <a:prstGeom prst="rect">
            <a:avLst/>
          </a:prstGeom>
        </p:spPr>
        <p:txBody>
          <a:bodyPr wrap="square">
            <a:spAutoFit/>
          </a:bodyPr>
          <a:lstStyle/>
          <a:p>
            <a:r>
              <a:rPr lang="en-US" dirty="0"/>
              <a:t>Civil movement "</a:t>
            </a:r>
            <a:r>
              <a:rPr lang="en-US" dirty="0" smtClean="0"/>
              <a:t>Spring“(</a:t>
            </a:r>
            <a:r>
              <a:rPr lang="ru-RU" dirty="0" smtClean="0"/>
              <a:t>Весна)</a:t>
            </a:r>
            <a:r>
              <a:rPr lang="en-US" dirty="0" smtClean="0"/>
              <a:t> Action </a:t>
            </a:r>
            <a:r>
              <a:rPr lang="en-US" dirty="0"/>
              <a:t>Ringing chains, </a:t>
            </a:r>
            <a:r>
              <a:rPr lang="ru-RU" b="1" dirty="0" smtClean="0"/>
              <a:t>11 </a:t>
            </a:r>
            <a:r>
              <a:rPr lang="ru-RU" b="1" dirty="0"/>
              <a:t>03 </a:t>
            </a:r>
            <a:r>
              <a:rPr lang="ru-RU" b="1" dirty="0" smtClean="0"/>
              <a:t>18</a:t>
            </a:r>
          </a:p>
          <a:p>
            <a:endParaRPr lang="ru-RU" dirty="0"/>
          </a:p>
          <a:p>
            <a:r>
              <a:rPr lang="ru-RU" dirty="0"/>
              <a:t>На Невский проспект вышли "заключенные". </a:t>
            </a:r>
            <a:endParaRPr lang="ru-RU" dirty="0" smtClean="0"/>
          </a:p>
          <a:p>
            <a:r>
              <a:rPr lang="ru-RU" dirty="0" smtClean="0"/>
              <a:t>Импровизированная </a:t>
            </a:r>
            <a:r>
              <a:rPr lang="ru-RU" dirty="0"/>
              <a:t>колонна "заключенных" символизировала арестованных перед президентскими выборами активистов.</a:t>
            </a:r>
          </a:p>
        </p:txBody>
      </p:sp>
    </p:spTree>
    <p:extLst>
      <p:ext uri="{BB962C8B-B14F-4D97-AF65-F5344CB8AC3E}">
        <p14:creationId xmlns:p14="http://schemas.microsoft.com/office/powerpoint/2010/main" val="2509520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РОМАН СЕРГЕЕВИЧ ОСМИНКИН\ПОСТ-ПЕРФОРМАТИВНАЯ ПОЭЗИЯ\ЛЕКЦИЯ по внелитературным формам поэзии\01_авангард\Пророки футуризма_ноябрь_19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684" y="0"/>
            <a:ext cx="4977423" cy="388239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РОМАН СЕРГЕЕВИЧ ОСМИНКИН\ПОСТ-ПЕРФОРМАТИВНАЯ ПОЭЗИЯ\ЛЕКЦИЯ по внелитературным формам поэзии\01_авангард\василий каменский.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284" y="3614592"/>
            <a:ext cx="3911600" cy="30314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900" y="4171596"/>
            <a:ext cx="4932484" cy="2308324"/>
          </a:xfrm>
          <a:prstGeom prst="rect">
            <a:avLst/>
          </a:prstGeom>
        </p:spPr>
        <p:txBody>
          <a:bodyPr wrap="square">
            <a:spAutoFit/>
          </a:bodyPr>
          <a:lstStyle/>
          <a:p>
            <a:r>
              <a:rPr lang="ru-RU" dirty="0"/>
              <a:t>1912. Пощёчина общественному вкусу</a:t>
            </a:r>
          </a:p>
          <a:p>
            <a:r>
              <a:rPr lang="ru-RU" dirty="0"/>
              <a:t>Читающим наше Новое Первое Неожиданное.</a:t>
            </a:r>
          </a:p>
          <a:p>
            <a:r>
              <a:rPr lang="ru-RU" dirty="0"/>
              <a:t>Только мы — лицо нашего Времени. Рог времени трубит нами в словесном искусстве.</a:t>
            </a:r>
          </a:p>
          <a:p>
            <a:r>
              <a:rPr lang="ru-RU" dirty="0"/>
              <a:t>Прошлое тесно. Академия и Пушкин непонятнее </a:t>
            </a:r>
            <a:r>
              <a:rPr lang="ru-RU" dirty="0" err="1"/>
              <a:t>гиероглифов</a:t>
            </a:r>
            <a:r>
              <a:rPr lang="ru-RU" dirty="0"/>
              <a:t>. Бросить Пушкина, Достоевского, Толстого и проч. и проч. с парохода Современности.</a:t>
            </a:r>
          </a:p>
        </p:txBody>
      </p:sp>
      <p:pic>
        <p:nvPicPr>
          <p:cNvPr id="7172" name="Picture 4" descr="E:\РОМАН СЕРГЕЕВИЧ ОСМИНКИН\АРТ-ПРОЕКТЫ\Poetry performance in East Europe_exhibition_Цюрих_16_09_2018\A_Slap_in_the_Face_of_Public_Tas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8259"/>
            <a:ext cx="3098800" cy="40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556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0793"/>
            <a:ext cx="9144000" cy="923330"/>
          </a:xfrm>
          <a:prstGeom prst="rect">
            <a:avLst/>
          </a:prstGeom>
        </p:spPr>
        <p:txBody>
          <a:bodyPr wrap="square">
            <a:spAutoFit/>
          </a:bodyPr>
          <a:lstStyle/>
          <a:p>
            <a:r>
              <a:rPr lang="ru-RU" dirty="0"/>
              <a:t>Группа </a:t>
            </a:r>
            <a:r>
              <a:rPr lang="ru-RU" dirty="0" smtClean="0"/>
              <a:t>Весна. </a:t>
            </a:r>
            <a:r>
              <a:rPr lang="ru-RU" dirty="0" err="1" smtClean="0"/>
              <a:t>Роскомнадзор</a:t>
            </a:r>
            <a:r>
              <a:rPr lang="ru-RU" dirty="0" smtClean="0"/>
              <a:t> </a:t>
            </a:r>
            <a:r>
              <a:rPr lang="ru-RU" dirty="0"/>
              <a:t>ведет Россию к тоталитаризму 😡</a:t>
            </a:r>
          </a:p>
          <a:p>
            <a:r>
              <a:rPr lang="ru-RU" dirty="0"/>
              <a:t>Сегодня мы организовали акцию против планируемой блокировки </a:t>
            </a:r>
            <a:r>
              <a:rPr lang="ru-RU" dirty="0" err="1"/>
              <a:t>Твиттера</a:t>
            </a:r>
            <a:r>
              <a:rPr lang="ru-RU" dirty="0"/>
              <a:t>. Основой стал популярный </a:t>
            </a:r>
            <a:r>
              <a:rPr lang="ru-RU" dirty="0" err="1"/>
              <a:t>мем</a:t>
            </a:r>
            <a:r>
              <a:rPr lang="ru-RU" dirty="0"/>
              <a:t> — логотип </a:t>
            </a:r>
            <a:r>
              <a:rPr lang="ru-RU" dirty="0" err="1"/>
              <a:t>Роскомнадзора</a:t>
            </a:r>
            <a:r>
              <a:rPr lang="ru-RU" dirty="0"/>
              <a:t>, стилизованный под нацистский флаг.</a:t>
            </a:r>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92537"/>
            <a:ext cx="5129313" cy="341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721" y="3514454"/>
            <a:ext cx="5017279" cy="334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30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D:\РОМАН СЕРГЕЕВИЧ ОСМИНКИН\АСПИРАНТУРА\ПЕРФОРМАНС ОБЩЕСТВА\краснодарские медиа-художники выдвинули ил в мэры Краснодар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954" y="3139321"/>
            <a:ext cx="5814045" cy="371867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D:\РОМАН СЕРГЕЕВИЧ ОСМИНКИН\АСПИРАНТУРА\ПАРТИЦИПАТОРНОЕ ИСКУССТВО\АКЦИОНИЗМ_ПОСТАКЦИОНИЗМ\АКЦИОНИЗМ_10-е\Группа краснодарцев очертила главные памятники города кругами из пищевой соли.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58691" cy="364147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718" y="3641475"/>
            <a:ext cx="3311236" cy="3139321"/>
          </a:xfrm>
          <a:prstGeom prst="rect">
            <a:avLst/>
          </a:prstGeom>
        </p:spPr>
        <p:txBody>
          <a:bodyPr wrap="square">
            <a:spAutoFit/>
          </a:bodyPr>
          <a:lstStyle/>
          <a:p>
            <a:r>
              <a:rPr lang="ru-RU" dirty="0"/>
              <a:t>В Краснодаре в ночь с 30 ноября на 1 декабря активисты организации «Новые казачьи маги» провели акцию «Кубанский ковчег». Вокруг памятников Святой Великомученице Екатерине, Екатерине II и обелиска в честь 200-летия Кубанского казачьего войска были очерчены круги из пищевой соли.</a:t>
            </a:r>
          </a:p>
        </p:txBody>
      </p:sp>
      <p:sp>
        <p:nvSpPr>
          <p:cNvPr id="3" name="Прямоугольник 2"/>
          <p:cNvSpPr/>
          <p:nvPr/>
        </p:nvSpPr>
        <p:spPr>
          <a:xfrm>
            <a:off x="5458691" y="-17905"/>
            <a:ext cx="3802742" cy="3139321"/>
          </a:xfrm>
          <a:prstGeom prst="rect">
            <a:avLst/>
          </a:prstGeom>
        </p:spPr>
        <p:txBody>
          <a:bodyPr wrap="square">
            <a:spAutoFit/>
          </a:bodyPr>
          <a:lstStyle/>
          <a:p>
            <a:r>
              <a:rPr lang="ru-RU" dirty="0"/>
              <a:t>К</a:t>
            </a:r>
            <a:r>
              <a:rPr lang="ru-RU" dirty="0" smtClean="0"/>
              <a:t>раснодарские </a:t>
            </a:r>
            <a:r>
              <a:rPr lang="ru-RU" dirty="0"/>
              <a:t>урбанисты из Евразийского центра изучения городов и почв выступили с требованием выдвинуть на пост мэра города болотный сапропель. Акция прошла возле пруда-накопителя, известного как «вонючий прудик», </a:t>
            </a:r>
            <a:r>
              <a:rPr lang="ru-RU" dirty="0" smtClean="0"/>
              <a:t>Сапропель</a:t>
            </a:r>
            <a:r>
              <a:rPr lang="ru-RU" dirty="0"/>
              <a:t> </a:t>
            </a:r>
            <a:r>
              <a:rPr lang="ru-RU" dirty="0" smtClean="0"/>
              <a:t>многовековые </a:t>
            </a:r>
            <a:r>
              <a:rPr lang="ru-RU" dirty="0"/>
              <a:t>илистые отложения из перегнивших остатков растений и животных на дне </a:t>
            </a:r>
            <a:r>
              <a:rPr lang="ru-RU" dirty="0" err="1" smtClean="0"/>
              <a:t>пресноводн.вод</a:t>
            </a:r>
            <a:r>
              <a:rPr lang="ru-RU" dirty="0"/>
              <a:t>.</a:t>
            </a:r>
          </a:p>
        </p:txBody>
      </p:sp>
    </p:spTree>
    <p:extLst>
      <p:ext uri="{BB962C8B-B14F-4D97-AF65-F5344CB8AC3E}">
        <p14:creationId xmlns:p14="http://schemas.microsoft.com/office/powerpoint/2010/main" val="17378785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Павел Крисеви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рисеви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39826"/>
            <a:ext cx="3048000" cy="3477875"/>
          </a:xfrm>
          <a:prstGeom prst="rect">
            <a:avLst/>
          </a:prstGeom>
        </p:spPr>
        <p:txBody>
          <a:bodyPr wrap="square">
            <a:spAutoFit/>
          </a:bodyPr>
          <a:lstStyle/>
          <a:p>
            <a:r>
              <a:rPr lang="ru-RU" sz="2000" dirty="0"/>
              <a:t>В августе 2020 года на ступеньках </a:t>
            </a:r>
            <a:r>
              <a:rPr lang="ru-RU" sz="2000" dirty="0" err="1"/>
              <a:t>Люблинского</a:t>
            </a:r>
            <a:r>
              <a:rPr lang="ru-RU" sz="2000" dirty="0"/>
              <a:t> суда Москвы, где выносился приговор по делу "Нового величия", </a:t>
            </a:r>
            <a:r>
              <a:rPr lang="ru-RU" sz="2000" dirty="0" err="1"/>
              <a:t>Крисевич</a:t>
            </a:r>
            <a:r>
              <a:rPr lang="ru-RU" sz="2000" dirty="0"/>
              <a:t> в образе сотрудника полиции перерезал горлу манекену, забрызгав собравшихся красной краской.</a:t>
            </a:r>
          </a:p>
        </p:txBody>
      </p:sp>
      <p:sp>
        <p:nvSpPr>
          <p:cNvPr id="3" name="Прямоугольник 2"/>
          <p:cNvSpPr/>
          <p:nvPr/>
        </p:nvSpPr>
        <p:spPr>
          <a:xfrm>
            <a:off x="6096000" y="3438049"/>
            <a:ext cx="3048000" cy="2308324"/>
          </a:xfrm>
          <a:prstGeom prst="rect">
            <a:avLst/>
          </a:prstGeom>
        </p:spPr>
        <p:txBody>
          <a:bodyPr wrap="square">
            <a:spAutoFit/>
          </a:bodyPr>
          <a:lstStyle/>
          <a:p>
            <a:r>
              <a:rPr lang="ru-RU" dirty="0" smtClean="0"/>
              <a:t>5 ноября 2020г </a:t>
            </a:r>
            <a:r>
              <a:rPr lang="ru-RU" dirty="0" err="1" smtClean="0"/>
              <a:t>Крисевича</a:t>
            </a:r>
            <a:r>
              <a:rPr lang="ru-RU" dirty="0" smtClean="0"/>
              <a:t> в </a:t>
            </a:r>
            <a:r>
              <a:rPr lang="ru-RU" dirty="0"/>
              <a:t>образе Иисуса, распятого на кресте, подожгли у здания ФСБ на Лубянке. В</a:t>
            </a:r>
            <a:r>
              <a:rPr lang="ru-RU" dirty="0" smtClean="0"/>
              <a:t>озле </a:t>
            </a:r>
            <a:r>
              <a:rPr lang="ru-RU" dirty="0"/>
              <a:t>креста лежали тома уголовных дел с надписями "Дело Бориса Немцова" и "Дело сестер Хачатурян". </a:t>
            </a:r>
          </a:p>
        </p:txBody>
      </p:sp>
    </p:spTree>
    <p:extLst>
      <p:ext uri="{BB962C8B-B14F-4D97-AF65-F5344CB8AC3E}">
        <p14:creationId xmlns:p14="http://schemas.microsoft.com/office/powerpoint/2010/main" val="1423673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528" y="4723698"/>
            <a:ext cx="3144981" cy="1200329"/>
          </a:xfrm>
          <a:prstGeom prst="rect">
            <a:avLst/>
          </a:prstGeom>
        </p:spPr>
        <p:txBody>
          <a:bodyPr wrap="square">
            <a:spAutoFit/>
          </a:bodyPr>
          <a:lstStyle/>
          <a:p>
            <a:r>
              <a:rPr lang="ru-RU" dirty="0" smtClean="0"/>
              <a:t>29 янв_2021_Акция </a:t>
            </a:r>
            <a:r>
              <a:rPr lang="ru-RU" dirty="0"/>
              <a:t>художника Павла </a:t>
            </a:r>
            <a:r>
              <a:rPr lang="ru-RU" dirty="0" err="1"/>
              <a:t>Крисевича</a:t>
            </a:r>
            <a:r>
              <a:rPr lang="ru-RU" dirty="0"/>
              <a:t> «Сфера Души Русского </a:t>
            </a:r>
            <a:r>
              <a:rPr lang="ru-RU" dirty="0" smtClean="0"/>
              <a:t>Человека»</a:t>
            </a:r>
            <a:endParaRPr lang="ru-RU" dirty="0"/>
          </a:p>
        </p:txBody>
      </p:sp>
      <p:sp>
        <p:nvSpPr>
          <p:cNvPr id="3" name="Прямоугольник 2"/>
          <p:cNvSpPr/>
          <p:nvPr/>
        </p:nvSpPr>
        <p:spPr>
          <a:xfrm>
            <a:off x="5860473" y="2"/>
            <a:ext cx="3283527" cy="2585323"/>
          </a:xfrm>
          <a:prstGeom prst="rect">
            <a:avLst/>
          </a:prstGeom>
        </p:spPr>
        <p:txBody>
          <a:bodyPr wrap="square">
            <a:spAutoFit/>
          </a:bodyPr>
          <a:lstStyle/>
          <a:p>
            <a:r>
              <a:rPr lang="ru-RU" dirty="0"/>
              <a:t>19 августа 2020. </a:t>
            </a:r>
            <a:r>
              <a:rPr lang="ru-RU" dirty="0" smtClean="0"/>
              <a:t> Активист </a:t>
            </a:r>
            <a:r>
              <a:rPr lang="ru-RU" dirty="0"/>
              <a:t>повесился на Троицком мосту в </a:t>
            </a:r>
            <a:r>
              <a:rPr lang="ru-RU" dirty="0" err="1" smtClean="0"/>
              <a:t>Петербурге_Павел</a:t>
            </a:r>
            <a:r>
              <a:rPr lang="ru-RU" dirty="0" smtClean="0"/>
              <a:t> </a:t>
            </a:r>
            <a:r>
              <a:rPr lang="ru-RU" dirty="0" err="1" smtClean="0"/>
              <a:t>Крисевич</a:t>
            </a:r>
            <a:endParaRPr lang="ru-RU" dirty="0" smtClean="0"/>
          </a:p>
          <a:p>
            <a:endParaRPr lang="ru-RU" dirty="0"/>
          </a:p>
          <a:p>
            <a:r>
              <a:rPr lang="ru-RU" dirty="0"/>
              <a:t>Подвешивание на Троицком мосту я устраивал в поддержку российских политзаключенных и в поддержку задержанных на митингах в Белоруссии.</a:t>
            </a:r>
          </a:p>
        </p:txBody>
      </p:sp>
      <p:pic>
        <p:nvPicPr>
          <p:cNvPr id="3077" name="Picture 5" descr="Павел Крисевич: Сфера Души Русского Человека. Запрещенная съем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396" y="3192264"/>
            <a:ext cx="5498604" cy="36657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РОМАН СЕРГЕЕВИЧ ОСМИНКИН\АСПИРАНТУРА\ПАРТИЦИПАТОРНОЕ ИСКУССТВО\АКЦИОНИЗМ_ПОСТАКЦИОНИЗМ\АКЦИОНИЗМ 2020-е\photo_2020-08-19_Активист повесился на Троицком мосту в Петербурге_павел крисеви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5763491" cy="384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0747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608341"/>
            <a:ext cx="3006438" cy="1477328"/>
          </a:xfrm>
          <a:prstGeom prst="rect">
            <a:avLst/>
          </a:prstGeom>
        </p:spPr>
        <p:txBody>
          <a:bodyPr wrap="square">
            <a:spAutoFit/>
          </a:bodyPr>
          <a:lstStyle/>
          <a:p>
            <a:r>
              <a:rPr lang="ru-RU" dirty="0"/>
              <a:t>задержание Павла </a:t>
            </a:r>
            <a:r>
              <a:rPr lang="ru-RU" dirty="0" err="1"/>
              <a:t>Крисевича</a:t>
            </a:r>
            <a:r>
              <a:rPr lang="ru-RU" dirty="0"/>
              <a:t> на Красной площади 11.06.2021, фото: Василий Крестьянинов / </a:t>
            </a:r>
            <a:r>
              <a:rPr lang="ru-RU" dirty="0" err="1"/>
              <a:t>Readovka</a:t>
            </a:r>
            <a:endParaRPr lang="ru-RU" dirty="0"/>
          </a:p>
        </p:txBody>
      </p:sp>
      <p:pic>
        <p:nvPicPr>
          <p:cNvPr id="1028" name="Picture 4" descr="https://images.prismic.io/krapiva-2019/5e4ad898-a6b6-4ffb-b263-ec3057dd90d2_photo_2021-06-13_16-27-26.jpg?auto=format&amp;amp;fit=max&amp;amp;w=960&amp;amp;h=720%20192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9" y="2923172"/>
            <a:ext cx="5860471" cy="39069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 y="0"/>
            <a:ext cx="5874326" cy="354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985163" y="75781"/>
            <a:ext cx="3034146" cy="2585323"/>
          </a:xfrm>
          <a:prstGeom prst="rect">
            <a:avLst/>
          </a:prstGeom>
        </p:spPr>
        <p:txBody>
          <a:bodyPr wrap="square">
            <a:spAutoFit/>
          </a:bodyPr>
          <a:lstStyle/>
          <a:p>
            <a:r>
              <a:rPr lang="ru-RU" dirty="0" smtClean="0"/>
              <a:t>«Эй</a:t>
            </a:r>
            <a:r>
              <a:rPr lang="ru-RU" dirty="0"/>
              <a:t>! Полицейское государство! Будущее </a:t>
            </a:r>
            <a:r>
              <a:rPr lang="ru-RU" dirty="0" err="1"/>
              <a:t>faled</a:t>
            </a:r>
            <a:r>
              <a:rPr lang="ru-RU" dirty="0"/>
              <a:t> </a:t>
            </a:r>
            <a:r>
              <a:rPr lang="ru-RU" dirty="0" err="1"/>
              <a:t>state</a:t>
            </a:r>
            <a:r>
              <a:rPr lang="ru-RU" dirty="0"/>
              <a:t>! На силу и репрессии, мы ответим бесстрашием! Ведь страха больше не будет</a:t>
            </a:r>
            <a:r>
              <a:rPr lang="ru-RU" dirty="0" smtClean="0"/>
              <a:t>!</a:t>
            </a:r>
            <a:endParaRPr lang="ru-RU" dirty="0"/>
          </a:p>
          <a:p>
            <a:r>
              <a:rPr lang="ru-RU" dirty="0"/>
              <a:t>Перед кремлевским занавесом последуют </a:t>
            </a:r>
            <a:r>
              <a:rPr lang="ru-RU" dirty="0" smtClean="0"/>
              <a:t>выстрелы» (Манифест )</a:t>
            </a:r>
            <a:endParaRPr lang="ru-RU" dirty="0"/>
          </a:p>
        </p:txBody>
      </p:sp>
    </p:spTree>
    <p:extLst>
      <p:ext uri="{BB962C8B-B14F-4D97-AF65-F5344CB8AC3E}">
        <p14:creationId xmlns:p14="http://schemas.microsoft.com/office/powerpoint/2010/main" val="8972300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a:p>
        </p:txBody>
      </p:sp>
      <p:pic>
        <p:nvPicPr>
          <p:cNvPr id="4098" name="Picture 2" descr="D:\РОМАН СЕРГЕЕВИЧ ОСМИНКИН\АСПИРАНТУРА\ПАРТИЦИПАТОРНОЕ ИСКУССТВО\СОВРЕМЕННЫЙ ТЕАТР_ПЕРФОРМАНС в ТЕАТРЕ\показ Пытки_2018_ в_Интерьерном_театре_театр_До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352928" cy="562375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971600" y="69478"/>
            <a:ext cx="7056784" cy="1200329"/>
          </a:xfrm>
          <a:prstGeom prst="rect">
            <a:avLst/>
          </a:prstGeom>
        </p:spPr>
        <p:txBody>
          <a:bodyPr wrap="square">
            <a:spAutoFit/>
          </a:bodyPr>
          <a:lstStyle/>
          <a:p>
            <a:r>
              <a:rPr lang="en-US" sz="2400" dirty="0"/>
              <a:t>Political theater, social theater."Torture-2018". Special project of the Theater.doc Interior theater. </a:t>
            </a:r>
            <a:endParaRPr lang="ru-RU" sz="2400" dirty="0" smtClean="0"/>
          </a:p>
          <a:p>
            <a:r>
              <a:rPr lang="en-US" sz="2400" dirty="0" smtClean="0"/>
              <a:t>May </a:t>
            </a:r>
            <a:r>
              <a:rPr lang="en-US" sz="2400" dirty="0"/>
              <a:t>27, 2018.</a:t>
            </a:r>
            <a:endParaRPr lang="ru-RU" dirty="0"/>
          </a:p>
        </p:txBody>
      </p:sp>
    </p:spTree>
    <p:extLst>
      <p:ext uri="{BB962C8B-B14F-4D97-AF65-F5344CB8AC3E}">
        <p14:creationId xmlns:p14="http://schemas.microsoft.com/office/powerpoint/2010/main" val="34022884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107950" y="274638"/>
            <a:ext cx="8785225" cy="1143000"/>
          </a:xfrm>
        </p:spPr>
        <p:txBody>
          <a:bodyPr>
            <a:normAutofit fontScale="90000"/>
          </a:bodyPr>
          <a:lstStyle/>
          <a:p>
            <a:r>
              <a:rPr lang="en-US" altLang="ru-RU" sz="3200" dirty="0"/>
              <a:t>the invention of new forms of political representation, each picket and rally as a unique happening event</a:t>
            </a:r>
            <a:endParaRPr lang="ru-RU" altLang="ru-RU" sz="3200" dirty="0" smtClean="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628800"/>
            <a:ext cx="8965371" cy="5040560"/>
          </a:xfrm>
        </p:spPr>
      </p:pic>
    </p:spTree>
    <p:extLst>
      <p:ext uri="{BB962C8B-B14F-4D97-AF65-F5344CB8AC3E}">
        <p14:creationId xmlns:p14="http://schemas.microsoft.com/office/powerpoint/2010/main" val="13679974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1"/>
          <p:cNvPicPr/>
          <p:nvPr/>
        </p:nvPicPr>
        <p:blipFill>
          <a:blip r:embed="rId2"/>
          <a:stretch>
            <a:fillRect/>
          </a:stretch>
        </p:blipFill>
        <p:spPr>
          <a:xfrm>
            <a:off x="0" y="155520"/>
            <a:ext cx="9143640" cy="6546600"/>
          </a:xfrm>
          <a:prstGeom prst="rect">
            <a:avLst/>
          </a:prstGeom>
          <a:ln>
            <a:noFill/>
          </a:ln>
        </p:spPr>
      </p:pic>
    </p:spTree>
    <p:extLst>
      <p:ext uri="{BB962C8B-B14F-4D97-AF65-F5344CB8AC3E}">
        <p14:creationId xmlns:p14="http://schemas.microsoft.com/office/powerpoint/2010/main" val="13598641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1792288" y="4800600"/>
            <a:ext cx="5486400" cy="566738"/>
          </a:xfrm>
        </p:spPr>
        <p:txBody>
          <a:bodyPr/>
          <a:lstStyle/>
          <a:p>
            <a:pPr eaLnBrk="1" hangingPunct="1"/>
            <a:endParaRPr lang="ru-RU" altLang="ru-RU" dirty="0" smtClean="0"/>
          </a:p>
        </p:txBody>
      </p:sp>
      <p:pic>
        <p:nvPicPr>
          <p:cNvPr id="44035"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7950" y="188913"/>
            <a:ext cx="8856663" cy="6642100"/>
          </a:xfrm>
        </p:spPr>
      </p:pic>
      <p:sp>
        <p:nvSpPr>
          <p:cNvPr id="44036" name="Текст 3"/>
          <p:cNvSpPr>
            <a:spLocks noGrp="1"/>
          </p:cNvSpPr>
          <p:nvPr>
            <p:ph type="body" sz="half" idx="2"/>
          </p:nvPr>
        </p:nvSpPr>
        <p:spPr/>
        <p:txBody>
          <a:bodyPr/>
          <a:lstStyle/>
          <a:p>
            <a:pPr eaLnBrk="1" hangingPunct="1"/>
            <a:endParaRPr lang="ru-RU" altLang="ru-RU" smtClean="0"/>
          </a:p>
        </p:txBody>
      </p:sp>
    </p:spTree>
    <p:extLst>
      <p:ext uri="{BB962C8B-B14F-4D97-AF65-F5344CB8AC3E}">
        <p14:creationId xmlns:p14="http://schemas.microsoft.com/office/powerpoint/2010/main" val="6382829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1792288" y="4800600"/>
            <a:ext cx="5486400" cy="566738"/>
          </a:xfrm>
        </p:spPr>
        <p:txBody>
          <a:bodyPr/>
          <a:lstStyle/>
          <a:p>
            <a:pPr eaLnBrk="1" hangingPunct="1"/>
            <a:endParaRPr lang="ru-RU" altLang="ru-RU" dirty="0" smtClean="0"/>
          </a:p>
        </p:txBody>
      </p:sp>
      <p:pic>
        <p:nvPicPr>
          <p:cNvPr id="45059"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468313" y="188913"/>
            <a:ext cx="8343900" cy="6257925"/>
          </a:xfrm>
        </p:spPr>
      </p:pic>
      <p:sp>
        <p:nvSpPr>
          <p:cNvPr id="45060" name="Текст 3"/>
          <p:cNvSpPr>
            <a:spLocks noGrp="1"/>
          </p:cNvSpPr>
          <p:nvPr>
            <p:ph type="body" sz="half" idx="2"/>
          </p:nvPr>
        </p:nvSpPr>
        <p:spPr/>
        <p:txBody>
          <a:bodyPr/>
          <a:lstStyle/>
          <a:p>
            <a:pPr eaLnBrk="1" hangingPunct="1"/>
            <a:endParaRPr lang="ru-RU" altLang="ru-RU" dirty="0" smtClean="0"/>
          </a:p>
        </p:txBody>
      </p:sp>
    </p:spTree>
    <p:extLst>
      <p:ext uri="{BB962C8B-B14F-4D97-AF65-F5344CB8AC3E}">
        <p14:creationId xmlns:p14="http://schemas.microsoft.com/office/powerpoint/2010/main" val="1045363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РОМАН СЕРГЕЕВИЧ ОСМИНКИН\ПОСТ-ПЕРФОРМАТИВНАЯ ПОЭЗИЯ\ЛЕКЦИЯ по внелитературным формам поэзии\01_авангард\Почему мы раскрашиваемс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 y="0"/>
            <a:ext cx="4520565" cy="67857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80558" y="315575"/>
            <a:ext cx="4572000" cy="369332"/>
          </a:xfrm>
          <a:prstGeom prst="rect">
            <a:avLst/>
          </a:prstGeom>
        </p:spPr>
        <p:txBody>
          <a:bodyPr>
            <a:spAutoFit/>
          </a:bodyPr>
          <a:lstStyle/>
          <a:p>
            <a:r>
              <a:rPr lang="ru-RU" dirty="0" smtClean="0"/>
              <a:t>Почему мы раскрашиваемся? 1913.</a:t>
            </a:r>
            <a:endParaRPr lang="ru-RU" dirty="0"/>
          </a:p>
        </p:txBody>
      </p:sp>
      <p:pic>
        <p:nvPicPr>
          <p:cNvPr id="4099" name="Picture 3" descr="D:\РОМАН СЕРГЕЕВИЧ ОСМИНКИН\АСПИРАНТУРА\ПАРТИЦИПАТОРНОЕ ИСКУССТВО\АКЦИОНИЗМ_ПОСТАКЦИОНИЗМ\русский акционизм 90-х\Акция Футуристы выходят на Кузнецкий 19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764" y="3084888"/>
            <a:ext cx="4835236" cy="362642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442460" y="2616815"/>
            <a:ext cx="4572000" cy="369332"/>
          </a:xfrm>
          <a:prstGeom prst="rect">
            <a:avLst/>
          </a:prstGeom>
        </p:spPr>
        <p:txBody>
          <a:bodyPr>
            <a:spAutoFit/>
          </a:bodyPr>
          <a:lstStyle/>
          <a:p>
            <a:r>
              <a:rPr lang="ru-RU" dirty="0" smtClean="0"/>
              <a:t>Футуристы выходят на Кузнецкий 1993.</a:t>
            </a:r>
            <a:endParaRPr lang="ru-RU" dirty="0"/>
          </a:p>
        </p:txBody>
      </p:sp>
    </p:spTree>
    <p:extLst>
      <p:ext uri="{BB962C8B-B14F-4D97-AF65-F5344CB8AC3E}">
        <p14:creationId xmlns:p14="http://schemas.microsoft.com/office/powerpoint/2010/main" val="7005713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РОМАН СЕРГЕЕВИЧ ОСМИНКИН\АСПИРАНТУРА\ПЕРФОРМАНС ОБЩЕСТВА\наномитинг барнаул игрушки 19 февраля 201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72" y="476672"/>
            <a:ext cx="8572500"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995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РОМАН СЕРГЕЕВИЧ ОСМИНКИН\АСПИРАНТУРА\ПЕРФОРМАНС ОБЩЕСТВА\наномитинг барнаул игрушки 19 февраля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6469"/>
            <a:ext cx="8572501"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4367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РОМАН СЕРГЕЕВИЧ ОСМИНКИН\АСПИРАНТУРА\ПЕРФОРМАНС ОБЩЕСТВА\Кукольный митинг За честные выборы в Томск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836712"/>
            <a:ext cx="9089011"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4717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РОМАН СЕРГЕЕВИЧ ОСМИНКИН\АСПИРАНТУРА\ПЕРФОРМАНС ОБЩЕСТВА\наномитинг барнаул игрушки 19 февраля 2012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25" y="404664"/>
            <a:ext cx="8572501"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4104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РОМАН СЕРГЕЕВИЧ ОСМИНКИН\АСПИРАНТУРА\ПАРТИЦИПАТОРНОЕ ИСКУССТВО\Политические флэшмобы хеппенинги митинги пикеты и демонстрации\Жители Сургута обняли сквер на месте которого хотят построить автовокзал.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96461"/>
            <a:ext cx="5887323" cy="44057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 y="43980"/>
            <a:ext cx="9268691" cy="1754326"/>
          </a:xfrm>
          <a:prstGeom prst="rect">
            <a:avLst/>
          </a:prstGeom>
        </p:spPr>
        <p:txBody>
          <a:bodyPr wrap="square">
            <a:spAutoFit/>
          </a:bodyPr>
          <a:lstStyle/>
          <a:p>
            <a:r>
              <a:rPr lang="ru-RU" dirty="0"/>
              <a:t>Жители Сургута обняли </a:t>
            </a:r>
            <a:r>
              <a:rPr lang="ru-RU" dirty="0" smtClean="0"/>
              <a:t>сквер</a:t>
            </a:r>
          </a:p>
          <a:p>
            <a:r>
              <a:rPr lang="ru-RU" dirty="0" smtClean="0"/>
              <a:t>на </a:t>
            </a:r>
            <a:r>
              <a:rPr lang="ru-RU" dirty="0"/>
              <a:t>месте которого хотят </a:t>
            </a:r>
            <a:endParaRPr lang="ru-RU" dirty="0" smtClean="0"/>
          </a:p>
          <a:p>
            <a:r>
              <a:rPr lang="ru-RU" dirty="0" smtClean="0"/>
              <a:t>построить автовокзал. </a:t>
            </a:r>
          </a:p>
          <a:p>
            <a:r>
              <a:rPr lang="ru-RU" dirty="0" smtClean="0"/>
              <a:t>Ноябрь 2020.</a:t>
            </a:r>
          </a:p>
          <a:p>
            <a:endParaRPr lang="ru-RU" dirty="0" smtClean="0"/>
          </a:p>
          <a:p>
            <a:endParaRPr lang="ru-RU" dirty="0"/>
          </a:p>
        </p:txBody>
      </p:sp>
      <p:pic>
        <p:nvPicPr>
          <p:cNvPr id="7172" name="Picture 4" descr="https://sun9-88.userapi.com/s/v1/ig2/X8GALfMfJFg33b6cq9GqLh4-3zcOSr97PJlmb5bpTLIeWFph3ZvDHi7EPAnEgtBSAHeBlDCxqQ6Mn4FAYwJe77Tc.jpg?size=604x456&amp;quality=96&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256" y="-104899"/>
            <a:ext cx="5326743" cy="402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565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РОМАН СЕРГЕЕВИЧ ОСМИНКИН\АСПИРАНТУРА\ПАРТИЦИПАТОРНОЕ ИСКУССТВО\Политические флэшмобы хеппенинги митинги пикеты и демонстрации\ОбъединивШИЕСя_активисты_Шиес_19_11_2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7010"/>
            <a:ext cx="9144000" cy="514099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0"/>
            <a:ext cx="3172691" cy="923330"/>
          </a:xfrm>
          <a:prstGeom prst="rect">
            <a:avLst/>
          </a:prstGeom>
        </p:spPr>
        <p:txBody>
          <a:bodyPr wrap="square">
            <a:spAutoFit/>
          </a:bodyPr>
          <a:lstStyle/>
          <a:p>
            <a:r>
              <a:rPr lang="ru-RU" dirty="0" err="1" smtClean="0"/>
              <a:t>ОбъединивШИЕСя</a:t>
            </a:r>
            <a:endParaRPr lang="ru-RU" dirty="0" smtClean="0"/>
          </a:p>
          <a:p>
            <a:r>
              <a:rPr lang="ru-RU" dirty="0" smtClean="0"/>
              <a:t>Активисты</a:t>
            </a:r>
          </a:p>
          <a:p>
            <a:r>
              <a:rPr lang="ru-RU" dirty="0" smtClean="0"/>
              <a:t>Шиес_19_11_2019</a:t>
            </a:r>
            <a:endParaRPr lang="ru-RU" dirty="0"/>
          </a:p>
        </p:txBody>
      </p:sp>
      <p:pic>
        <p:nvPicPr>
          <p:cNvPr id="9219" name="Picture 3" descr="D:\РОМАН СЕРГЕЕВИЧ ОСМИНКИН\АСПИРАНТУРА\ПАРТИЦИПАТОРНОЕ ИСКУССТВО\Политические флэшмобы хеппенинги митинги пикеты и демонстрации\ОбъединивШИЕСя_активисты_в_Шиеве_19_11_20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711"/>
            <a:ext cx="6082144" cy="341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331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1705" y="4937695"/>
            <a:ext cx="8295698" cy="1754326"/>
          </a:xfrm>
          <a:prstGeom prst="rect">
            <a:avLst/>
          </a:prstGeom>
        </p:spPr>
        <p:txBody>
          <a:bodyPr wrap="square">
            <a:spAutoFit/>
          </a:bodyPr>
          <a:lstStyle/>
          <a:p>
            <a:r>
              <a:rPr lang="ru-RU" dirty="0" smtClean="0"/>
              <a:t>1 мая 2019. Аслан </a:t>
            </a:r>
            <a:r>
              <a:rPr lang="ru-RU" dirty="0" err="1"/>
              <a:t>Сагутдинов</a:t>
            </a:r>
            <a:r>
              <a:rPr lang="ru-RU" dirty="0"/>
              <a:t> из казахстанского города Уральск провел эксперимент: вышел на площадь с пустым плакатом, дабы проверить, насколько быстро его задержит полиция за несогласованный пикет. Об этом </a:t>
            </a:r>
            <a:r>
              <a:rPr lang="ru-RU" dirty="0">
                <a:hlinkClick r:id="rId2"/>
              </a:rPr>
              <a:t>пишет "Уральская неделя</a:t>
            </a:r>
            <a:r>
              <a:rPr lang="ru-RU" dirty="0" smtClean="0">
                <a:hlinkClick r:id="rId2"/>
              </a:rPr>
              <a:t>"</a:t>
            </a:r>
            <a:r>
              <a:rPr lang="ru-RU" dirty="0" smtClean="0"/>
              <a:t>.</a:t>
            </a:r>
            <a:r>
              <a:rPr lang="ru-RU" dirty="0"/>
              <a:t/>
            </a:r>
            <a:br>
              <a:rPr lang="ru-RU" dirty="0"/>
            </a:br>
            <a:r>
              <a:rPr lang="ru-RU" dirty="0"/>
              <a:t>Этой акцией он хотел продемонстрировать отсутствие гражданских прав в Казахстане.</a:t>
            </a:r>
          </a:p>
        </p:txBody>
      </p:sp>
      <p:pic>
        <p:nvPicPr>
          <p:cNvPr id="3074" name="Picture 2" descr="https://the-flow.ru/uploads/images/resize/830x0/adaptiveResize/16/46/01/82/79/13e8ee840cd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5236"/>
            <a:ext cx="8427958" cy="477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06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РОМАН СЕРГЕЕВИЧ ОСМИНКИН\АСПИРАНТУРА\ПАРТИЦИПАТОРНОЕ ИСКУССТВО\Лекция Коллективные перформативные практики от ритуала до флешмоба\изобретение форм политическог оучастия_горизонты проактивности\Жанбота_Алжанова_6мая2019_воображаемый плакат_Нурсулта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227783" cy="39208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РОМАН СЕРГЕЕВИЧ ОСМИНКИН\АСПИРАНТУРА\ПАРТИЦИПАТОРНОЕ ИСКУССТВО\Перформансы общества\задержали с невидимыми плакатами в руках_10_06_2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437018"/>
            <a:ext cx="4419600" cy="531335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2400" y="3964817"/>
            <a:ext cx="4572000" cy="646331"/>
          </a:xfrm>
          <a:prstGeom prst="rect">
            <a:avLst/>
          </a:prstGeom>
        </p:spPr>
        <p:txBody>
          <a:bodyPr>
            <a:spAutoFit/>
          </a:bodyPr>
          <a:lstStyle/>
          <a:p>
            <a:r>
              <a:rPr lang="ru-RU" dirty="0" smtClean="0"/>
              <a:t>Жанбота_Алжанова_6 мая 2019_воображаемый </a:t>
            </a:r>
            <a:r>
              <a:rPr lang="ru-RU" dirty="0" err="1" smtClean="0"/>
              <a:t>плакат_Нурсултан</a:t>
            </a:r>
            <a:r>
              <a:rPr lang="ru-RU" dirty="0" smtClean="0"/>
              <a:t>.</a:t>
            </a:r>
            <a:endParaRPr lang="ru-RU" dirty="0"/>
          </a:p>
        </p:txBody>
      </p:sp>
    </p:spTree>
    <p:extLst>
      <p:ext uri="{BB962C8B-B14F-4D97-AF65-F5344CB8AC3E}">
        <p14:creationId xmlns:p14="http://schemas.microsoft.com/office/powerpoint/2010/main" val="2991237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9510" y="190788"/>
            <a:ext cx="8751254" cy="501939"/>
          </a:xfrm>
        </p:spPr>
        <p:txBody>
          <a:bodyPr>
            <a:normAutofit fontScale="90000"/>
          </a:bodyPr>
          <a:lstStyle/>
          <a:p>
            <a:r>
              <a:rPr lang="ru-RU" sz="3200" dirty="0" smtClean="0"/>
              <a:t>Перформансы общества/ Слабая рассеянная эстетика</a:t>
            </a:r>
            <a:endParaRPr lang="ru-RU" sz="3200" dirty="0"/>
          </a:p>
        </p:txBody>
      </p:sp>
      <p:pic>
        <p:nvPicPr>
          <p:cNvPr id="40962" name="Picture 2" descr="D:\РОМАН СЕРГЕЕВИЧ ОСМИНКИН\АСПИРАНТУРА\ПАРТИЦИПАТОРНОЕ ИСКУССТВО\Перформансы общества\8 июля неизвестные акционисты покрыли памятник Ленину в Магадан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564" y="3399183"/>
            <a:ext cx="5698435" cy="3458817"/>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5625845" y="2689480"/>
            <a:ext cx="3084745" cy="5019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ru-RU" sz="2000" dirty="0" smtClean="0"/>
              <a:t>Активисты в Магадане покрыли </a:t>
            </a:r>
            <a:r>
              <a:rPr lang="ru-RU" sz="2000" dirty="0"/>
              <a:t>Л</a:t>
            </a:r>
            <a:r>
              <a:rPr lang="ru-RU" sz="2000" dirty="0" smtClean="0"/>
              <a:t>енина </a:t>
            </a:r>
            <a:r>
              <a:rPr lang="ru-RU" sz="2000" dirty="0" err="1" smtClean="0"/>
              <a:t>щетитой</a:t>
            </a:r>
            <a:r>
              <a:rPr lang="ru-RU" sz="2000" dirty="0" smtClean="0"/>
              <a:t>.</a:t>
            </a:r>
            <a:endParaRPr lang="ru-RU" sz="2000" dirty="0"/>
          </a:p>
        </p:txBody>
      </p:sp>
      <p:pic>
        <p:nvPicPr>
          <p:cNvPr id="40964" name="Picture 4" descr="D:\РОМАН СЕРГЕЕВИЧ ОСМИНКИН\АСПИРАНТУРА\ПАРТИЦИПАТОРНОЕ ИСКУССТВО\Перформансы общества\В селе Абага Олекминского района гл крестьян хозва Игорь Елисеевич Меликов изготовил символ 2021 года быка из навоз.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 y="692727"/>
            <a:ext cx="5339830" cy="303414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330982" y="847590"/>
            <a:ext cx="3674473" cy="1200329"/>
          </a:xfrm>
          <a:prstGeom prst="rect">
            <a:avLst/>
          </a:prstGeom>
        </p:spPr>
        <p:txBody>
          <a:bodyPr wrap="square">
            <a:spAutoFit/>
          </a:bodyPr>
          <a:lstStyle/>
          <a:p>
            <a:r>
              <a:rPr lang="ru-RU" dirty="0"/>
              <a:t>В селе </a:t>
            </a:r>
            <a:r>
              <a:rPr lang="ru-RU" dirty="0" err="1"/>
              <a:t>Абага</a:t>
            </a:r>
            <a:r>
              <a:rPr lang="ru-RU" dirty="0"/>
              <a:t> </a:t>
            </a:r>
            <a:r>
              <a:rPr lang="ru-RU" dirty="0" err="1"/>
              <a:t>Олекминского</a:t>
            </a:r>
            <a:r>
              <a:rPr lang="ru-RU" dirty="0"/>
              <a:t> района </a:t>
            </a:r>
            <a:r>
              <a:rPr lang="ru-RU" dirty="0" err="1"/>
              <a:t>гл</a:t>
            </a:r>
            <a:r>
              <a:rPr lang="ru-RU" dirty="0"/>
              <a:t> крестьян </a:t>
            </a:r>
            <a:r>
              <a:rPr lang="ru-RU" dirty="0" smtClean="0"/>
              <a:t>хоз-ва </a:t>
            </a:r>
            <a:r>
              <a:rPr lang="ru-RU" dirty="0"/>
              <a:t>Игорь Елисеевич Меликов изготовил символ 2021 года быка из </a:t>
            </a:r>
            <a:r>
              <a:rPr lang="ru-RU" dirty="0" smtClean="0"/>
              <a:t>навоза</a:t>
            </a:r>
            <a:endParaRPr lang="ru-RU" dirty="0"/>
          </a:p>
        </p:txBody>
      </p:sp>
    </p:spTree>
    <p:extLst>
      <p:ext uri="{BB962C8B-B14F-4D97-AF65-F5344CB8AC3E}">
        <p14:creationId xmlns:p14="http://schemas.microsoft.com/office/powerpoint/2010/main" val="29357481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РОМАН СЕРГЕЕВИЧ ОСМИНКИН\АСПИРАНТУРА\ПАРТИЦИПАТОРНОЕ ИСКУССТВО\Перформансы общества\Vitalij-Наливкин-zapreshhaet-kontsert-gruppy-Rammstein-2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54" y="2493818"/>
            <a:ext cx="7758546" cy="43641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D:\РОМАН СЕРГЕЕВИЧ ОСМИНКИН\АСПИРАНТУРА\ПАРТИЦИПАТОРНОЕ ИСКУССТВО\Перформансы общества\Personazh-Mariny-Vul-f-iz-seriala-Vitalij-Наливкин.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19545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67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РОМАН СЕРГЕЕВИЧ ОСМИНКИН\ПОСТ-ПЕРФОРМАТИВНАЯ ПОЭЗИЯ\ЛЕКЦИЯ по внелитературным формам поэзии\01_авангард\Владимир Гольцшмидт на лекции Как нужно жить 27 октября 1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82" y="0"/>
            <a:ext cx="6027018" cy="3857851"/>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D:\РОМАН СЕРГЕЕВИЧ ОСМИНКИН\ПОСТ-ПЕРФОРМАТИВНАЯ ПОЭЗИЯ\ЛЕКЦИЯ по внелитературным формам поэзии\01_авангард\Владимир Гольцшмидт в образе аборигена. Начало 1920-х.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37" y="1"/>
            <a:ext cx="2881299" cy="44750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11237" y="3995586"/>
            <a:ext cx="5832764" cy="2862322"/>
          </a:xfrm>
          <a:prstGeom prst="rect">
            <a:avLst/>
          </a:prstGeom>
        </p:spPr>
        <p:txBody>
          <a:bodyPr wrap="square">
            <a:spAutoFit/>
          </a:bodyPr>
          <a:lstStyle/>
          <a:p>
            <a:r>
              <a:rPr lang="ru-RU" i="1" dirty="0"/>
              <a:t>…Афиши этого проповедника напоминали завывания провинциального чревовещателя. Футурист жизни — Владимир Г. — русский йог, призывающий к солнечной жизни. На плакате выделялся его портрет — пронзительное лицо под вьющимися волосами. Голая шея, а иногда и голая грудь. Среди всяких оглушительных тезисов фамильярно упоминались в качестве друзей «четыре слона футуризма» — Маяковский, </a:t>
            </a:r>
            <a:r>
              <a:rPr lang="ru-RU" i="1" dirty="0" smtClean="0"/>
              <a:t>Хлебников </a:t>
            </a:r>
            <a:r>
              <a:rPr lang="ru-RU" i="1" dirty="0"/>
              <a:t>Каменский, </a:t>
            </a:r>
            <a:r>
              <a:rPr lang="ru-RU" i="1" dirty="0" err="1" smtClean="0"/>
              <a:t>Бурлюк</a:t>
            </a:r>
            <a:r>
              <a:rPr lang="ru-RU" i="1" dirty="0" smtClean="0"/>
              <a:t>. (Сергей Спасский)</a:t>
            </a:r>
            <a:endParaRPr lang="ru-RU" dirty="0"/>
          </a:p>
        </p:txBody>
      </p:sp>
      <p:sp>
        <p:nvSpPr>
          <p:cNvPr id="3" name="Прямоугольник 2"/>
          <p:cNvSpPr/>
          <p:nvPr/>
        </p:nvSpPr>
        <p:spPr>
          <a:xfrm>
            <a:off x="13854" y="4491427"/>
            <a:ext cx="3172691" cy="2308324"/>
          </a:xfrm>
          <a:prstGeom prst="rect">
            <a:avLst/>
          </a:prstGeom>
        </p:spPr>
        <p:txBody>
          <a:bodyPr wrap="square">
            <a:spAutoFit/>
          </a:bodyPr>
          <a:lstStyle/>
          <a:p>
            <a:r>
              <a:rPr lang="ru-RU" dirty="0" err="1"/>
              <a:t>Гольцшмидт</a:t>
            </a:r>
            <a:r>
              <a:rPr lang="ru-RU" dirty="0"/>
              <a:t> выпускал большое количество летучих изданий — листовок со стихотворениями и тезисами лекций, афиш, фотографических открыток с надписью «Футурист жизни Вл. </a:t>
            </a:r>
            <a:r>
              <a:rPr lang="ru-RU" dirty="0" err="1"/>
              <a:t>Гольцшмидт</a:t>
            </a:r>
            <a:r>
              <a:rPr lang="ru-RU" dirty="0"/>
              <a:t>».</a:t>
            </a:r>
          </a:p>
        </p:txBody>
      </p:sp>
    </p:spTree>
    <p:extLst>
      <p:ext uri="{BB962C8B-B14F-4D97-AF65-F5344CB8AC3E}">
        <p14:creationId xmlns:p14="http://schemas.microsoft.com/office/powerpoint/2010/main" val="28806786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РОМАН СЕРГЕЕВИЧ ОСМИНКИН\АСПИРАНТУРА\ПАРТИЦИПАТОРНОЕ ИСКУССТВО\Политические флэшмобы хеппенинги митинги пикеты и демонстрации\боголюбово против презервативов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89" y="1814944"/>
            <a:ext cx="8369275" cy="498763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38545" y="144579"/>
            <a:ext cx="8769927" cy="646331"/>
          </a:xfrm>
          <a:prstGeom prst="rect">
            <a:avLst/>
          </a:prstGeom>
        </p:spPr>
        <p:txBody>
          <a:bodyPr wrap="square">
            <a:spAutoFit/>
          </a:bodyPr>
          <a:lstStyle/>
          <a:p>
            <a:r>
              <a:rPr lang="en-US" b="1" dirty="0"/>
              <a:t>Reactionary </a:t>
            </a:r>
            <a:r>
              <a:rPr lang="en-US" b="1" dirty="0" err="1"/>
              <a:t>internalization.Orthodox</a:t>
            </a:r>
            <a:r>
              <a:rPr lang="en-US" b="1" dirty="0"/>
              <a:t> fundamentalist groups use avant-garde forms of performance for xenophobic obscurantist and reactionary purposes.</a:t>
            </a:r>
            <a:endParaRPr lang="ru-RU" dirty="0"/>
          </a:p>
        </p:txBody>
      </p:sp>
    </p:spTree>
    <p:extLst>
      <p:ext uri="{BB962C8B-B14F-4D97-AF65-F5344CB8AC3E}">
        <p14:creationId xmlns:p14="http://schemas.microsoft.com/office/powerpoint/2010/main" val="40996247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Shape 1"/>
          <p:cNvSpPr txBox="1"/>
          <p:nvPr/>
        </p:nvSpPr>
        <p:spPr>
          <a:xfrm>
            <a:off x="0" y="548640"/>
            <a:ext cx="9252000" cy="1079640"/>
          </a:xfrm>
          <a:prstGeom prst="rect">
            <a:avLst/>
          </a:prstGeom>
        </p:spPr>
        <p:txBody>
          <a:bodyPr anchor="ctr"/>
          <a:lstStyle/>
          <a:p>
            <a:pPr algn="ctr">
              <a:lnSpc>
                <a:spcPct val="100000"/>
              </a:lnSpc>
            </a:pPr>
            <a:r>
              <a:rPr lang="ru-RU" sz="2000">
                <a:solidFill>
                  <a:srgbClr val="000000"/>
                </a:solidFill>
                <a:latin typeface="Calibri"/>
              </a:rPr>
              <a:t>9 января 2016г. в 16.30. в дни Рождественских Святок мы ПРИГЛАШАЕМ ПРИЙТИ ВСЕХ НЕРАВНОДУШНЫХ и НЕБЕЗРАЗЛИЧНЫХ к ПРОБЛЕМЕ НЕВИННО-УБИЕННЫХ ДЕТЕЙ во чреве, в сквер Петра и Февронии на Уличную Уличная арт-акция "СОХРАНИ ЖИЗНЬ!"</a:t>
            </a:r>
            <a:r>
              <a:rPr lang="ru-RU" sz="2400">
                <a:solidFill>
                  <a:srgbClr val="000000"/>
                </a:solidFill>
                <a:latin typeface="Calibri"/>
              </a:rPr>
              <a:t>
</a:t>
            </a:r>
            <a:endParaRPr/>
          </a:p>
        </p:txBody>
      </p:sp>
      <p:pic>
        <p:nvPicPr>
          <p:cNvPr id="279" name="Picture 2"/>
          <p:cNvPicPr/>
          <p:nvPr/>
        </p:nvPicPr>
        <p:blipFill>
          <a:blip r:embed="rId2"/>
          <a:stretch>
            <a:fillRect/>
          </a:stretch>
        </p:blipFill>
        <p:spPr>
          <a:xfrm>
            <a:off x="1187640" y="1628640"/>
            <a:ext cx="6816240" cy="5112360"/>
          </a:xfrm>
          <a:prstGeom prst="rect">
            <a:avLst/>
          </a:prstGeom>
          <a:ln>
            <a:noFill/>
          </a:ln>
        </p:spPr>
      </p:pic>
    </p:spTree>
    <p:extLst>
      <p:ext uri="{BB962C8B-B14F-4D97-AF65-F5344CB8AC3E}">
        <p14:creationId xmlns:p14="http://schemas.microsoft.com/office/powerpoint/2010/main" val="2489886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https://img-fotki.yandex.ru/get/205820/330236096.1c1/0_1d961a_6881dc78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82" y="-2"/>
            <a:ext cx="5482318" cy="3652595"/>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https://i.ytimg.com/vi/GUskbVPH5gM/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8639"/>
            <a:ext cx="6149974" cy="345936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9610" y="113207"/>
            <a:ext cx="3017301" cy="646331"/>
          </a:xfrm>
          <a:prstGeom prst="rect">
            <a:avLst/>
          </a:prstGeom>
        </p:spPr>
        <p:txBody>
          <a:bodyPr wrap="none">
            <a:spAutoFit/>
          </a:bodyPr>
          <a:lstStyle/>
          <a:p>
            <a:r>
              <a:rPr lang="ru-RU" dirty="0"/>
              <a:t>байк-шоу «Русский реактор</a:t>
            </a:r>
            <a:r>
              <a:rPr lang="ru-RU" dirty="0" smtClean="0"/>
              <a:t>»</a:t>
            </a:r>
          </a:p>
          <a:p>
            <a:r>
              <a:rPr lang="ru-RU" dirty="0" smtClean="0"/>
              <a:t>Ночные Волки. Севастополь.</a:t>
            </a:r>
            <a:endParaRPr lang="ru-RU" dirty="0"/>
          </a:p>
        </p:txBody>
      </p:sp>
    </p:spTree>
    <p:extLst>
      <p:ext uri="{BB962C8B-B14F-4D97-AF65-F5344CB8AC3E}">
        <p14:creationId xmlns:p14="http://schemas.microsoft.com/office/powerpoint/2010/main" val="14557916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5888"/>
            <a:ext cx="8362950" cy="1301750"/>
          </a:xfrm>
        </p:spPr>
        <p:txBody>
          <a:bodyPr rtlCol="0">
            <a:normAutofit/>
          </a:bodyPr>
          <a:lstStyle/>
          <a:p>
            <a:pPr defTabSz="914339" eaLnBrk="1" fontAlgn="auto" hangingPunct="1">
              <a:spcAft>
                <a:spcPts val="0"/>
              </a:spcAft>
              <a:defRPr/>
            </a:pPr>
            <a:r>
              <a:rPr lang="ru-RU" sz="2400" dirty="0"/>
              <a:t>В Ленинградской области под поселком </a:t>
            </a:r>
            <a:r>
              <a:rPr lang="ru-RU" sz="2400" dirty="0" err="1" smtClean="0"/>
              <a:t>Агалатово</a:t>
            </a:r>
            <a:r>
              <a:rPr lang="ru-RU" sz="2400" dirty="0" smtClean="0"/>
              <a:t> петербургская </a:t>
            </a:r>
            <a:r>
              <a:rPr lang="ru-RU" sz="2400" dirty="0"/>
              <a:t>казачья община открыла памятник президенту России Владимиру Путину</a:t>
            </a:r>
          </a:p>
        </p:txBody>
      </p:sp>
      <p:pic>
        <p:nvPicPr>
          <p:cNvPr id="47107"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304" y="1471613"/>
            <a:ext cx="7633096" cy="5190199"/>
          </a:xfrm>
        </p:spPr>
      </p:pic>
    </p:spTree>
    <p:extLst>
      <p:ext uri="{BB962C8B-B14F-4D97-AF65-F5344CB8AC3E}">
        <p14:creationId xmlns:p14="http://schemas.microsoft.com/office/powerpoint/2010/main" val="118216570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Shape 1"/>
          <p:cNvSpPr txBox="1"/>
          <p:nvPr/>
        </p:nvSpPr>
        <p:spPr>
          <a:xfrm>
            <a:off x="0" y="548640"/>
            <a:ext cx="9252000" cy="1079640"/>
          </a:xfrm>
          <a:prstGeom prst="rect">
            <a:avLst/>
          </a:prstGeom>
        </p:spPr>
        <p:txBody>
          <a:bodyPr anchor="ctr"/>
          <a:lstStyle/>
          <a:p>
            <a:pPr algn="ctr">
              <a:lnSpc>
                <a:spcPct val="100000"/>
              </a:lnSpc>
            </a:pPr>
            <a:r>
              <a:rPr lang="ru-RU" sz="2000">
                <a:solidFill>
                  <a:srgbClr val="000000"/>
                </a:solidFill>
                <a:latin typeface="Calibri"/>
              </a:rPr>
              <a:t>9 января 2016г. в 16.30. в дни Рождественских Святок мы ПРИГЛАШАЕМ ПРИЙТИ ВСЕХ НЕРАВНОДУШНЫХ и НЕБЕЗРАЗЛИЧНЫХ к ПРОБЛЕМЕ НЕВИННО-УБИЕННЫХ ДЕТЕЙ во чреве, в сквер Петра и Февронии на Уличную Уличная арт-акция "СОХРАНИ ЖИЗНЬ!"</a:t>
            </a:r>
            <a:r>
              <a:rPr lang="ru-RU" sz="2400">
                <a:solidFill>
                  <a:srgbClr val="000000"/>
                </a:solidFill>
                <a:latin typeface="Calibri"/>
              </a:rPr>
              <a:t>
</a:t>
            </a:r>
            <a:endParaRPr/>
          </a:p>
        </p:txBody>
      </p:sp>
      <p:pic>
        <p:nvPicPr>
          <p:cNvPr id="279" name="Picture 2"/>
          <p:cNvPicPr/>
          <p:nvPr/>
        </p:nvPicPr>
        <p:blipFill>
          <a:blip r:embed="rId2"/>
          <a:stretch>
            <a:fillRect/>
          </a:stretch>
        </p:blipFill>
        <p:spPr>
          <a:xfrm>
            <a:off x="1187640" y="1628640"/>
            <a:ext cx="6816240" cy="5112360"/>
          </a:xfrm>
          <a:prstGeom prst="rect">
            <a:avLst/>
          </a:prstGeom>
          <a:ln>
            <a:noFill/>
          </a:ln>
        </p:spPr>
      </p:pic>
    </p:spTree>
    <p:extLst>
      <p:ext uri="{BB962C8B-B14F-4D97-AF65-F5344CB8AC3E}">
        <p14:creationId xmlns:p14="http://schemas.microsoft.com/office/powerpoint/2010/main" val="42632991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РОМАН СЕРГЕЕВИЧ ОСМИНКИН\АСПИРАНТУРА\ПАРТИЦИПАТОРНОЕ ИСКУССТВО\Политические флэшмобы хеппенинги митинги пикеты и демонстрации\новосибирская обл чучело содомита повесили как группа война раньш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82" y="0"/>
            <a:ext cx="83232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364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cture 1"/>
          <p:cNvPicPr/>
          <p:nvPr/>
        </p:nvPicPr>
        <p:blipFill>
          <a:blip r:embed="rId2"/>
          <a:stretch>
            <a:fillRect/>
          </a:stretch>
        </p:blipFill>
        <p:spPr>
          <a:xfrm>
            <a:off x="0" y="903240"/>
            <a:ext cx="9143640" cy="5051160"/>
          </a:xfrm>
          <a:prstGeom prst="rect">
            <a:avLst/>
          </a:prstGeom>
          <a:ln>
            <a:noFill/>
          </a:ln>
        </p:spPr>
      </p:pic>
    </p:spTree>
    <p:extLst>
      <p:ext uri="{BB962C8B-B14F-4D97-AF65-F5344CB8AC3E}">
        <p14:creationId xmlns:p14="http://schemas.microsoft.com/office/powerpoint/2010/main" val="16617600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1"/>
          <p:cNvPicPr/>
          <p:nvPr/>
        </p:nvPicPr>
        <p:blipFill>
          <a:blip r:embed="rId2"/>
          <a:stretch>
            <a:fillRect/>
          </a:stretch>
        </p:blipFill>
        <p:spPr>
          <a:xfrm>
            <a:off x="0" y="858960"/>
            <a:ext cx="9143640" cy="5140080"/>
          </a:xfrm>
          <a:prstGeom prst="rect">
            <a:avLst/>
          </a:prstGeom>
          <a:ln>
            <a:noFill/>
          </a:ln>
        </p:spPr>
      </p:pic>
    </p:spTree>
    <p:extLst>
      <p:ext uri="{BB962C8B-B14F-4D97-AF65-F5344CB8AC3E}">
        <p14:creationId xmlns:p14="http://schemas.microsoft.com/office/powerpoint/2010/main" val="5858743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Picture 1"/>
          <p:cNvPicPr/>
          <p:nvPr/>
        </p:nvPicPr>
        <p:blipFill>
          <a:blip r:embed="rId2"/>
          <a:stretch>
            <a:fillRect/>
          </a:stretch>
        </p:blipFill>
        <p:spPr>
          <a:xfrm>
            <a:off x="112907" y="1585612"/>
            <a:ext cx="8941335" cy="5238834"/>
          </a:xfrm>
          <a:prstGeom prst="rect">
            <a:avLst/>
          </a:prstGeom>
          <a:ln>
            <a:noFill/>
          </a:ln>
        </p:spPr>
      </p:pic>
      <p:sp>
        <p:nvSpPr>
          <p:cNvPr id="2" name="Прямоугольник 1"/>
          <p:cNvSpPr/>
          <p:nvPr/>
        </p:nvSpPr>
        <p:spPr>
          <a:xfrm>
            <a:off x="23152" y="43488"/>
            <a:ext cx="9120847" cy="1877437"/>
          </a:xfrm>
          <a:prstGeom prst="rect">
            <a:avLst/>
          </a:prstGeom>
        </p:spPr>
        <p:txBody>
          <a:bodyPr wrap="square">
            <a:spAutoFit/>
          </a:bodyPr>
          <a:lstStyle/>
          <a:p>
            <a:r>
              <a:rPr lang="en-US" dirty="0"/>
              <a:t> </a:t>
            </a:r>
            <a:r>
              <a:rPr lang="ru-RU" dirty="0" smtClean="0"/>
              <a:t>»</a:t>
            </a:r>
            <a:r>
              <a:rPr lang="en-US" sz="2000" dirty="0" smtClean="0"/>
              <a:t>In </a:t>
            </a:r>
            <a:r>
              <a:rPr lang="en-US" sz="2000" dirty="0"/>
              <a:t>the state-</a:t>
            </a:r>
            <a:r>
              <a:rPr lang="en-US" sz="2000" dirty="0" err="1"/>
              <a:t>organised</a:t>
            </a:r>
            <a:r>
              <a:rPr lang="en-US" sz="2000" dirty="0"/>
              <a:t> Immortal Regiment processions, the dead assemble in formidable formations, leading their descendants to new wars ahead.</a:t>
            </a:r>
            <a:r>
              <a:rPr lang="ru-RU" sz="2000" dirty="0" smtClean="0"/>
              <a:t>»</a:t>
            </a:r>
            <a:r>
              <a:rPr lang="en-US" sz="2000" dirty="0" smtClean="0"/>
              <a:t>the </a:t>
            </a:r>
            <a:r>
              <a:rPr lang="en-US" sz="2000" dirty="0"/>
              <a:t>war was the result of a lengthy process of replacing the logic of development and life with the logic of destruction and death, the logic of </a:t>
            </a:r>
            <a:r>
              <a:rPr lang="en-US" sz="2000" b="1" dirty="0" err="1" smtClean="0"/>
              <a:t>necropolitics</a:t>
            </a:r>
            <a:r>
              <a:rPr lang="ru-RU" sz="1600" dirty="0" smtClean="0"/>
              <a:t>»</a:t>
            </a:r>
            <a:r>
              <a:rPr lang="en-US" sz="1400" b="1" i="1" dirty="0" smtClean="0"/>
              <a:t>.</a:t>
            </a:r>
            <a:r>
              <a:rPr lang="ru-RU" sz="1400" b="1" i="1" dirty="0" smtClean="0"/>
              <a:t> </a:t>
            </a:r>
            <a:r>
              <a:rPr lang="ru-RU" sz="1600" b="1" i="1" dirty="0" smtClean="0"/>
              <a:t>(</a:t>
            </a:r>
            <a:r>
              <a:rPr lang="en-US" sz="1600" b="1" i="1" dirty="0"/>
              <a:t>We invite you to die</a:t>
            </a:r>
          </a:p>
          <a:p>
            <a:r>
              <a:rPr lang="en-US" sz="1600" b="1" i="1" dirty="0"/>
              <a:t>Kremlin </a:t>
            </a:r>
            <a:r>
              <a:rPr lang="en-US" sz="1600" b="1" i="1" dirty="0" err="1"/>
              <a:t>necropolitics</a:t>
            </a:r>
            <a:r>
              <a:rPr lang="en-US" sz="1600" b="1" i="1" dirty="0"/>
              <a:t> as the foundation of war</a:t>
            </a:r>
          </a:p>
          <a:p>
            <a:r>
              <a:rPr lang="ru-RU" sz="1600" b="1" i="1" dirty="0" smtClean="0"/>
              <a:t>)</a:t>
            </a:r>
            <a:endParaRPr lang="ru-RU" sz="1600" b="1" i="1" dirty="0"/>
          </a:p>
        </p:txBody>
      </p:sp>
    </p:spTree>
    <p:extLst>
      <p:ext uri="{BB962C8B-B14F-4D97-AF65-F5344CB8AC3E}">
        <p14:creationId xmlns:p14="http://schemas.microsoft.com/office/powerpoint/2010/main" val="13438862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Объект 4"/>
          <p:cNvSpPr>
            <a:spLocks noGrp="1"/>
          </p:cNvSpPr>
          <p:nvPr>
            <p:ph idx="1"/>
          </p:nvPr>
        </p:nvSpPr>
        <p:spPr/>
        <p:txBody>
          <a:bodyPr/>
          <a:lstStyle/>
          <a:p>
            <a:endParaRPr lang="ru-RU"/>
          </a:p>
        </p:txBody>
      </p:sp>
      <p:pic>
        <p:nvPicPr>
          <p:cNvPr id="3074" name="Picture 2" descr="D:\РОМАН СЕРГЕЕВИЧ ОСМИНКИН\АСПИРАНТУРА\ПАРТИЦИПАТОРНОЕ ИСКУССТВО\Акция Позорный полк в Комсомольске-на-Амуре_26_08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27584" y="18366"/>
            <a:ext cx="7344816" cy="369332"/>
          </a:xfrm>
          <a:prstGeom prst="rect">
            <a:avLst/>
          </a:prstGeom>
        </p:spPr>
        <p:txBody>
          <a:bodyPr wrap="square">
            <a:spAutoFit/>
          </a:bodyPr>
          <a:lstStyle/>
          <a:p>
            <a:r>
              <a:rPr lang="ru-RU" dirty="0"/>
              <a:t>Акция Позорный полк в Комсомольске-на-Амуре_26_08_18</a:t>
            </a:r>
          </a:p>
        </p:txBody>
      </p:sp>
    </p:spTree>
    <p:extLst>
      <p:ext uri="{BB962C8B-B14F-4D97-AF65-F5344CB8AC3E}">
        <p14:creationId xmlns:p14="http://schemas.microsoft.com/office/powerpoint/2010/main" val="1430006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7615"/>
            <a:ext cx="4902099" cy="6306099"/>
          </a:xfrm>
          <a:prstGeom prst="rect">
            <a:avLst/>
          </a:prstGeom>
          <a:noFill/>
          <a:ln w="9525">
            <a:noFill/>
            <a:miter lim="800000"/>
            <a:headEnd/>
            <a:tailEnd/>
          </a:ln>
          <a:effectLst/>
        </p:spPr>
      </p:pic>
      <p:pic>
        <p:nvPicPr>
          <p:cNvPr id="5" name="Picture 2"/>
          <p:cNvPicPr>
            <a:picLocks noGrp="1" noChangeAspect="1" noChangeArrowheads="1"/>
          </p:cNvPicPr>
          <p:nvPr>
            <p:ph idx="1"/>
          </p:nvPr>
        </p:nvPicPr>
        <p:blipFill>
          <a:blip r:embed="rId3"/>
          <a:srcRect/>
          <a:stretch>
            <a:fillRect/>
          </a:stretch>
        </p:blipFill>
        <p:spPr bwMode="auto">
          <a:xfrm>
            <a:off x="4864863" y="7616"/>
            <a:ext cx="4279137" cy="6306098"/>
          </a:xfrm>
          <a:prstGeom prst="rect">
            <a:avLst/>
          </a:prstGeom>
          <a:noFill/>
          <a:ln w="9525">
            <a:noFill/>
            <a:miter lim="800000"/>
            <a:headEnd/>
            <a:tailEnd/>
          </a:ln>
          <a:effectLst/>
        </p:spPr>
      </p:pic>
    </p:spTree>
    <p:extLst>
      <p:ext uri="{BB962C8B-B14F-4D97-AF65-F5344CB8AC3E}">
        <p14:creationId xmlns:p14="http://schemas.microsoft.com/office/powerpoint/2010/main" val="29941527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188640"/>
            <a:ext cx="4572000" cy="646331"/>
          </a:xfrm>
          <a:prstGeom prst="rect">
            <a:avLst/>
          </a:prstGeom>
        </p:spPr>
        <p:txBody>
          <a:bodyPr>
            <a:spAutoFit/>
          </a:bodyPr>
          <a:lstStyle/>
          <a:p>
            <a:r>
              <a:rPr lang="en-US" dirty="0"/>
              <a:t>The Main Cathedral of the Russian Armed Forces (Cathedral of the Resurrection of Christ</a:t>
            </a:r>
            <a:endParaRPr lang="ru-RU"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97965"/>
            <a:ext cx="7674327" cy="511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512" y="5934670"/>
            <a:ext cx="8712968" cy="923330"/>
          </a:xfrm>
          <a:prstGeom prst="rect">
            <a:avLst/>
          </a:prstGeom>
        </p:spPr>
        <p:txBody>
          <a:bodyPr wrap="square">
            <a:spAutoFit/>
          </a:bodyPr>
          <a:lstStyle/>
          <a:p>
            <a:r>
              <a:rPr lang="en-US" dirty="0"/>
              <a:t>References to World War II and the war history of the USSR and Russia are evident both in the decoration of the church and in the additions made to the exterior of the church, such as the historic section, which, among other exhibits, is Adolf Hitler’s hat and coat.</a:t>
            </a:r>
            <a:endParaRPr lang="ru-RU" dirty="0"/>
          </a:p>
        </p:txBody>
      </p:sp>
    </p:spTree>
    <p:extLst>
      <p:ext uri="{BB962C8B-B14F-4D97-AF65-F5344CB8AC3E}">
        <p14:creationId xmlns:p14="http://schemas.microsoft.com/office/powerpoint/2010/main" val="23423409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РОМАН СЕРГЕЕВИЧ ОСМИНКИН\АСПИРАНТУРА\ПЕРФОРМАНС ОБЩЕСТВА\инсталляция на территории главного храма вооружённых сил_июнь2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15669"/>
            <a:ext cx="8478982" cy="369332"/>
          </a:xfrm>
          <a:prstGeom prst="rect">
            <a:avLst/>
          </a:prstGeom>
        </p:spPr>
        <p:txBody>
          <a:bodyPr wrap="square">
            <a:spAutoFit/>
          </a:bodyPr>
          <a:lstStyle/>
          <a:p>
            <a:r>
              <a:rPr lang="ru-RU" dirty="0"/>
              <a:t>инсталляция на территории главного храма вооружённых </a:t>
            </a:r>
            <a:r>
              <a:rPr lang="ru-RU" dirty="0" err="1" smtClean="0"/>
              <a:t>сил_июнь</a:t>
            </a:r>
            <a:r>
              <a:rPr lang="ru-RU" dirty="0" smtClean="0"/>
              <a:t> 2020</a:t>
            </a:r>
            <a:endParaRPr lang="ru-RU" dirty="0"/>
          </a:p>
        </p:txBody>
      </p:sp>
    </p:spTree>
    <p:extLst>
      <p:ext uri="{BB962C8B-B14F-4D97-AF65-F5344CB8AC3E}">
        <p14:creationId xmlns:p14="http://schemas.microsoft.com/office/powerpoint/2010/main" val="12433426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253" y="161837"/>
            <a:ext cx="8672945" cy="1477328"/>
          </a:xfrm>
          <a:prstGeom prst="rect">
            <a:avLst/>
          </a:prstGeom>
        </p:spPr>
        <p:txBody>
          <a:bodyPr wrap="square">
            <a:spAutoFit/>
          </a:bodyPr>
          <a:lstStyle/>
          <a:p>
            <a:r>
              <a:rPr lang="ru-RU" dirty="0"/>
              <a:t>После начала вторжения России на Украину в ряде стран и особенно в Российской Федерации начали проходить акции в поддержку действий правительства и вооружённых сил </a:t>
            </a:r>
            <a:r>
              <a:rPr lang="ru-RU" dirty="0" smtClean="0"/>
              <a:t>России</a:t>
            </a:r>
          </a:p>
          <a:p>
            <a:r>
              <a:rPr lang="ru-RU" dirty="0" smtClean="0"/>
              <a:t>Медиа-аналитик </a:t>
            </a:r>
            <a:r>
              <a:rPr lang="ru-RU" dirty="0"/>
              <a:t>Василий </a:t>
            </a:r>
            <a:r>
              <a:rPr lang="ru-RU" dirty="0" err="1"/>
              <a:t>Гатов</a:t>
            </a:r>
            <a:r>
              <a:rPr lang="ru-RU" dirty="0"/>
              <a:t> называет её «государственным </a:t>
            </a:r>
            <a:r>
              <a:rPr lang="ru-RU" dirty="0" err="1"/>
              <a:t>мемом</a:t>
            </a:r>
            <a:r>
              <a:rPr lang="ru-RU" dirty="0"/>
              <a:t>». </a:t>
            </a:r>
            <a:endParaRPr lang="ru-RU" dirty="0" smtClean="0"/>
          </a:p>
          <a:p>
            <a:r>
              <a:rPr lang="ru-RU" dirty="0" smtClean="0"/>
              <a:t>В </a:t>
            </a:r>
            <a:r>
              <a:rPr lang="ru-RU" dirty="0"/>
              <a:t>городе Шадринск Курганской области выпустили пасхальные куличи с буквой </a:t>
            </a:r>
            <a:r>
              <a:rPr lang="ru-RU" dirty="0" smtClean="0"/>
              <a:t>Z.</a:t>
            </a:r>
            <a:endParaRPr lang="ru-RU" dirty="0"/>
          </a:p>
        </p:txBody>
      </p:sp>
      <p:pic>
        <p:nvPicPr>
          <p:cNvPr id="1026" name="Picture 2" descr="D:\РОМАН СЕРГЕЕВИЧ ОСМИНКИН\АСПИРАНТУРА\ПАРТИЦИПАТОРНОЕ ИСКУССТВО\Политические флэшмобы хеппенинги митинги пикеты и демонстрации\Провластные флэшмобы\«Своих не бросаем» возле Платинум арены в Хабаровске 11 марта 2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9165"/>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842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65564" y="311774"/>
            <a:ext cx="7730836" cy="369332"/>
          </a:xfrm>
          <a:prstGeom prst="rect">
            <a:avLst/>
          </a:prstGeom>
        </p:spPr>
        <p:txBody>
          <a:bodyPr wrap="square">
            <a:spAutoFit/>
          </a:bodyPr>
          <a:lstStyle/>
          <a:p>
            <a:r>
              <a:rPr lang="en-US" dirty="0"/>
              <a:t>Car </a:t>
            </a:r>
            <a:r>
              <a:rPr lang="en-US" dirty="0" err="1" smtClean="0"/>
              <a:t>flashmob</a:t>
            </a:r>
            <a:r>
              <a:rPr lang="en-US" dirty="0" smtClean="0"/>
              <a:t> </a:t>
            </a:r>
            <a:r>
              <a:rPr lang="en-US" dirty="0"/>
              <a:t>in Crimea. March 5, 2022</a:t>
            </a: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0" y="1099873"/>
            <a:ext cx="8976447" cy="567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1677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РОМАН СЕРГЕЕВИЧ ОСМИНКИН\АСПИРАНТУРА\ПАРТИЦИПАТОРНОЕ ИСКУССТВО\Политические флэшмобы хеппенинги митинги пикеты и демонстрации\Провластные флэшмобы\Из группы ЖКС 1 ВКонтакте_Петербург_апрель2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835"/>
            <a:ext cx="4912402" cy="51261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РОМАН СЕРГЕЕВИЧ ОСМИНКИН\АСПИРАНТУРА\ПАРТИЦИПАТОРНОЕ ИСКУССТВО\Политические флэшмобы хеппенинги митинги пикеты и демонстрации\Провластные флэшмобы\омские механизаторы перед посевной апрель 2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3086100"/>
            <a:ext cx="50292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9631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РОМАН СЕРГЕЕВИЧ ОСМИНКИН\АСПИРАНТУРА\ПАРТИЦИПАТОРНОЕ ИСКУССТВО\Политические флэшмобы хеппенинги митинги пикеты и демонстрации\Провластные флэшмобы\L8dRIQhcq2TuTtyrLTbzyzN3MgU6v4nOh0qbNINhSK6XpqKrnQdT0nW4c6uE-Qcy5EZH_k2I0iKaPEvjK2Y9WK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5264727" cy="39485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РОМАН СЕРГЕЕВИЧ ОСМИНКИН\АСПИРАНТУРА\ПАРТИЦИПАТОРНОЕ ИСКУССТВО\Политические флэшмобы хеппенинги митинги пикеты и демонстрации\Провластные флэшмобы\qK2POuaW-tM5Ew2-y6QjVm-dufv13ga-SJ55AhbxbbQVQSo2-KMJWQXz21tp6K4RDEbmR0TIOTaIvkcUbeNLhH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724" y="1316182"/>
            <a:ext cx="4126276" cy="554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2915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6075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5016" cy="2462213"/>
          </a:xfrm>
          <a:prstGeom prst="rect">
            <a:avLst/>
          </a:prstGeom>
        </p:spPr>
        <p:txBody>
          <a:bodyPr wrap="square">
            <a:spAutoFit/>
          </a:bodyPr>
          <a:lstStyle/>
          <a:p>
            <a:r>
              <a:rPr lang="en-US" sz="2000" b="1" dirty="0"/>
              <a:t>Along with the full-scale invasion of Ukraine, the Russian authorities commenced internal repression on an unprecedented scale. There are more than 21,000 arrests and at least 370 defendants in criminal cases for anti-war statements and speeches, more than 200,000 Internet resources have been blocked and 11 sentences in cases of state treason. OVD-Info collected the main figures on political repressions in 2022</a:t>
            </a:r>
            <a:r>
              <a:rPr lang="en-US" sz="2000" b="1" dirty="0" smtClean="0"/>
              <a:t>.</a:t>
            </a:r>
            <a:endParaRPr lang="ru-RU" sz="2000" b="1" dirty="0" smtClean="0"/>
          </a:p>
          <a:p>
            <a:r>
              <a:rPr lang="ru-RU" dirty="0"/>
              <a:t>Репрессии в России в 2022 </a:t>
            </a:r>
            <a:r>
              <a:rPr lang="ru-RU" dirty="0" smtClean="0"/>
              <a:t>году</a:t>
            </a:r>
            <a:r>
              <a:rPr lang="ru-RU" dirty="0"/>
              <a:t/>
            </a:r>
            <a:br>
              <a:rPr lang="ru-RU" dirty="0"/>
            </a:br>
            <a:r>
              <a:rPr lang="ru-RU" dirty="0"/>
              <a:t>Обзор ОВД-Инфо</a:t>
            </a:r>
          </a:p>
          <a:p>
            <a:endParaRPr lang="ru-RU" dirty="0"/>
          </a:p>
        </p:txBody>
      </p:sp>
    </p:spTree>
    <p:extLst>
      <p:ext uri="{BB962C8B-B14F-4D97-AF65-F5344CB8AC3E}">
        <p14:creationId xmlns:p14="http://schemas.microsoft.com/office/powerpoint/2010/main" val="13052733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643"/>
            <a:ext cx="9144000" cy="1938992"/>
          </a:xfrm>
          <a:prstGeom prst="rect">
            <a:avLst/>
          </a:prstGeom>
        </p:spPr>
        <p:txBody>
          <a:bodyPr wrap="square">
            <a:spAutoFit/>
          </a:bodyPr>
          <a:lstStyle/>
          <a:p>
            <a:r>
              <a:rPr lang="en-US" sz="2000" dirty="0"/>
              <a:t>On the evening of March 14, an employee of Channel One, editor Marina </a:t>
            </a:r>
            <a:r>
              <a:rPr lang="en-US" sz="2000" dirty="0" err="1"/>
              <a:t>Ovsyannikova</a:t>
            </a:r>
            <a:r>
              <a:rPr lang="en-US" sz="2000" dirty="0"/>
              <a:t> made an anti-war statement on the air. At about 9:35 pm Moscow time, when the host of the </a:t>
            </a:r>
            <a:r>
              <a:rPr lang="en-US" sz="2000" dirty="0" err="1"/>
              <a:t>Vremya</a:t>
            </a:r>
            <a:r>
              <a:rPr lang="en-US" sz="2000" dirty="0"/>
              <a:t> program, Ekaterina </a:t>
            </a:r>
            <a:r>
              <a:rPr lang="en-US" sz="2000" dirty="0" err="1"/>
              <a:t>Andreeva</a:t>
            </a:r>
            <a:r>
              <a:rPr lang="en-US" sz="2000" dirty="0"/>
              <a:t>, was reading the introduction to the story about countering Western sanctions, </a:t>
            </a:r>
            <a:r>
              <a:rPr lang="en-US" sz="2000" dirty="0" err="1"/>
              <a:t>Ovsyannikova</a:t>
            </a:r>
            <a:r>
              <a:rPr lang="en-US" sz="2000" dirty="0"/>
              <a:t> entered the frame with a poster that read: “No war. Stop the war. Don't believe the propaganda. Here you are being lied to. Russians against war.</a:t>
            </a:r>
            <a:endParaRPr lang="ru-RU" sz="2000" dirty="0"/>
          </a:p>
        </p:txBody>
      </p:sp>
      <p:pic>
        <p:nvPicPr>
          <p:cNvPr id="8194" name="Picture 2" descr="D:\РОМАН СЕРГЕЕВИЧ ОСМИНКИН\АСПИРАНТУРА\ПАРТИЦИПАТОРНОЕ ИСКУССТВО\Политические флэшмобы хеппенинги митинги пикеты и демонстрации\марина овсянникова 14 марта 1 канал.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27" y="1915311"/>
            <a:ext cx="7083357" cy="487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5143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642" y="0"/>
            <a:ext cx="8898853" cy="2585323"/>
          </a:xfrm>
          <a:prstGeom prst="rect">
            <a:avLst/>
          </a:prstGeom>
        </p:spPr>
        <p:txBody>
          <a:bodyPr wrap="square">
            <a:spAutoFit/>
          </a:bodyPr>
          <a:lstStyle/>
          <a:p>
            <a:r>
              <a:rPr lang="en-US" sz="2400" b="1" i="1" dirty="0"/>
              <a:t>Party of the Dead</a:t>
            </a:r>
            <a:r>
              <a:rPr lang="en-US" sz="2300" dirty="0"/>
              <a:t>, </a:t>
            </a:r>
            <a:r>
              <a:rPr lang="ru-RU" sz="2300" dirty="0" smtClean="0"/>
              <a:t>«</a:t>
            </a:r>
            <a:r>
              <a:rPr lang="en-US" sz="2300" dirty="0" smtClean="0"/>
              <a:t>a </a:t>
            </a:r>
            <a:r>
              <a:rPr lang="en-US" sz="2300" dirty="0"/>
              <a:t>Russian protest art group, focuses on what they see as their country’s morbid obsession with “necrophilia” in politics and culture. They don skeletal masks and costumes and stage protests with “corpses,” or in a cemetery where Soviet war dead and victims of the Leningrad blockade are buried. The Post is not identifying the members out of concern for their </a:t>
            </a:r>
            <a:r>
              <a:rPr lang="en-US" sz="2300" dirty="0" smtClean="0"/>
              <a:t>security</a:t>
            </a:r>
            <a:r>
              <a:rPr lang="ru-RU" sz="2300" dirty="0" smtClean="0"/>
              <a:t>»</a:t>
            </a:r>
            <a:r>
              <a:rPr lang="en-US" sz="2300" dirty="0" smtClean="0"/>
              <a:t>.</a:t>
            </a:r>
            <a:r>
              <a:rPr lang="ru-RU" sz="2300" dirty="0" smtClean="0"/>
              <a:t> (</a:t>
            </a:r>
            <a:r>
              <a:rPr lang="en-US" dirty="0" smtClean="0"/>
              <a:t>Art </a:t>
            </a:r>
            <a:r>
              <a:rPr lang="en-US" dirty="0"/>
              <a:t>of dissent: How Russians protest the war on </a:t>
            </a:r>
            <a:r>
              <a:rPr lang="en-US" dirty="0" smtClean="0"/>
              <a:t>Ukraine</a:t>
            </a:r>
            <a:r>
              <a:rPr lang="ru-RU" dirty="0" smtClean="0"/>
              <a:t>)</a:t>
            </a:r>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6912768" cy="459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64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D:\РОМАН СЕРГЕЕВИЧ ОСМИНКИН\СТАТЬИ_ДОКЛАДЫ_ЛЕКЦИИ\СЛОВА НА УЛИЦАХ\Маяковский для голоса\24371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814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D:\РОМАН СЕРГЕЕВИЧ ОСМИНКИН\СТАТЬИ_ДОКЛАДЫ_ЛЕКЦИИ\СЛОВА НА УЛИЦАХ\Маяковский для голоса\26432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05125"/>
            <a:ext cx="5715000"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583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047018" cy="3170099"/>
          </a:xfrm>
          <a:prstGeom prst="rect">
            <a:avLst/>
          </a:prstGeom>
        </p:spPr>
        <p:txBody>
          <a:bodyPr wrap="square">
            <a:spAutoFit/>
          </a:bodyPr>
          <a:lstStyle/>
          <a:p>
            <a:r>
              <a:rPr lang="ru-RU" sz="2000" b="1" dirty="0"/>
              <a:t>Партия мертвых</a:t>
            </a:r>
            <a:r>
              <a:rPr lang="ru-RU" dirty="0"/>
              <a:t>, возникшая как художественно-политический проект в самом начале 2017 года, несмотря на молодость, фактически является самой большой партией в мире: потому что мертвых больше (латинская фраза </a:t>
            </a:r>
            <a:r>
              <a:rPr lang="ru-RU" dirty="0" err="1"/>
              <a:t>ad</a:t>
            </a:r>
            <a:r>
              <a:rPr lang="ru-RU" dirty="0"/>
              <a:t> </a:t>
            </a:r>
            <a:r>
              <a:rPr lang="ru-RU" dirty="0" err="1"/>
              <a:t>plures</a:t>
            </a:r>
            <a:r>
              <a:rPr lang="ru-RU" dirty="0"/>
              <a:t> </a:t>
            </a:r>
            <a:r>
              <a:rPr lang="ru-RU" dirty="0" err="1"/>
              <a:t>ire</a:t>
            </a:r>
            <a:r>
              <a:rPr lang="ru-RU" dirty="0"/>
              <a:t>, «отправиться ко многим», и аналогичная английская </a:t>
            </a:r>
            <a:r>
              <a:rPr lang="ru-RU" dirty="0" err="1"/>
              <a:t>to</a:t>
            </a:r>
            <a:r>
              <a:rPr lang="ru-RU" dirty="0"/>
              <a:t> </a:t>
            </a:r>
            <a:r>
              <a:rPr lang="ru-RU" dirty="0" err="1"/>
              <a:t>join</a:t>
            </a:r>
            <a:r>
              <a:rPr lang="ru-RU" dirty="0"/>
              <a:t> </a:t>
            </a:r>
            <a:r>
              <a:rPr lang="ru-RU" dirty="0" err="1"/>
              <a:t>the</a:t>
            </a:r>
            <a:r>
              <a:rPr lang="ru-RU" dirty="0"/>
              <a:t> </a:t>
            </a:r>
            <a:r>
              <a:rPr lang="ru-RU" dirty="0" err="1"/>
              <a:t>majority</a:t>
            </a:r>
            <a:r>
              <a:rPr lang="ru-RU" dirty="0"/>
              <a:t>, «примкнуть к большинству» — аллегории выражения «умереть»). Партия мертвых — сообщество «невозможное», и оно также радикально в том отношении, что </a:t>
            </a:r>
            <a:r>
              <a:rPr lang="ru-RU" dirty="0" err="1"/>
              <a:t>проблематизирует</a:t>
            </a:r>
            <a:r>
              <a:rPr lang="ru-RU" dirty="0"/>
              <a:t> существование каких угодно сообществ вообще, поскольку обнажает то обстоятельство, что общность опосредована смертью: где соберутся двое или трое — там и труп посреди них. У партии мертвых нет и не может быть никакого лидера — ни начальства, ни начала (я говорю здесь сейчас о каком-то «истоке» партии, но в каком-то смысле она существовала всегда — даже когда никого еще не было)", </a:t>
            </a:r>
            <a:endParaRPr lang="ru-RU" sz="1900" dirty="0"/>
          </a:p>
        </p:txBody>
      </p:sp>
      <p:pic>
        <p:nvPicPr>
          <p:cNvPr id="3" name="Picture 3" descr="D:\РОМАН СЕРГЕЕВИЧ ОСМИНКИН\АСПИРАНТУРА\ПАРТИЦИПАТОРНОЕ ИСКУССТВО\АКЦИОНИЗМ_ПОСТАКЦИОНИЗМ\АКЦИОНИЗМ_10-е\партия мертвых\партия мертвых 1мая2021жизньпобедиласмерт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910" y="2840182"/>
            <a:ext cx="6754090" cy="401781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3429000"/>
            <a:ext cx="2486892" cy="1754326"/>
          </a:xfrm>
          <a:prstGeom prst="rect">
            <a:avLst/>
          </a:prstGeom>
        </p:spPr>
        <p:txBody>
          <a:bodyPr wrap="square">
            <a:spAutoFit/>
          </a:bodyPr>
          <a:lstStyle/>
          <a:p>
            <a:r>
              <a:rPr lang="ru-RU" dirty="0"/>
              <a:t>Максим Евстропов, "Партия мёртвых: от </a:t>
            </a:r>
            <a:r>
              <a:rPr lang="ru-RU" dirty="0" err="1"/>
              <a:t>некрореализма</a:t>
            </a:r>
            <a:r>
              <a:rPr lang="ru-RU" dirty="0"/>
              <a:t> к </a:t>
            </a:r>
            <a:r>
              <a:rPr lang="ru-RU" dirty="0" err="1"/>
              <a:t>некроактивизма</a:t>
            </a:r>
            <a:r>
              <a:rPr lang="ru-RU" dirty="0"/>
              <a:t>", </a:t>
            </a:r>
            <a:r>
              <a:rPr lang="ru-RU" dirty="0">
                <a:hlinkClick r:id="rId3"/>
              </a:rPr>
              <a:t>статья для </a:t>
            </a:r>
            <a:r>
              <a:rPr lang="ru-RU" dirty="0" err="1">
                <a:hlinkClick r:id="rId3"/>
              </a:rPr>
              <a:t>Moscow</a:t>
            </a:r>
            <a:r>
              <a:rPr lang="ru-RU" dirty="0">
                <a:hlinkClick r:id="rId3"/>
              </a:rPr>
              <a:t> </a:t>
            </a:r>
            <a:r>
              <a:rPr lang="ru-RU" dirty="0" err="1">
                <a:hlinkClick r:id="rId3"/>
              </a:rPr>
              <a:t>Art</a:t>
            </a:r>
            <a:r>
              <a:rPr lang="ru-RU" dirty="0">
                <a:hlinkClick r:id="rId3"/>
              </a:rPr>
              <a:t> </a:t>
            </a:r>
            <a:r>
              <a:rPr lang="ru-RU" dirty="0" err="1">
                <a:hlinkClick r:id="rId3"/>
              </a:rPr>
              <a:t>Magazine</a:t>
            </a:r>
            <a:r>
              <a:rPr lang="ru-RU" dirty="0"/>
              <a:t>.</a:t>
            </a:r>
          </a:p>
        </p:txBody>
      </p:sp>
    </p:spTree>
    <p:extLst>
      <p:ext uri="{BB962C8B-B14F-4D97-AF65-F5344CB8AC3E}">
        <p14:creationId xmlns:p14="http://schemas.microsoft.com/office/powerpoint/2010/main" val="39446504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РОМАН СЕРГЕЕВИЧ ОСМИНКИН\АСПИРАНТУРА\ПАРТИЦИПАТОРНОЕ ИСКУССТВО\Политические флэшмобы хеппенинги митинги пикеты и демонстрации\некропервомай_01052019_петербург_партия_мертвых.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655" y="2524989"/>
            <a:ext cx="5777345" cy="4333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РОМАН СЕРГЕЕВИЧ ОСМИНКИН\АСПИРАНТУРА\ПАРТИЦИПАТОРНОЕ ИСКУССТВО\Политические флэшмобы хеппенинги митинги пикеты и демонстрации\партия мёртвых на первомайском шествии в петербурге 1_05_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167745" cy="344903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243945" y="2693"/>
            <a:ext cx="3900055" cy="2308324"/>
          </a:xfrm>
          <a:prstGeom prst="rect">
            <a:avLst/>
          </a:prstGeom>
        </p:spPr>
        <p:txBody>
          <a:bodyPr wrap="square">
            <a:spAutoFit/>
          </a:bodyPr>
          <a:lstStyle/>
          <a:p>
            <a:r>
              <a:rPr lang="ru-RU" dirty="0"/>
              <a:t>голосуйте за партию мёртвых</a:t>
            </a:r>
            <a:br>
              <a:rPr lang="ru-RU" dirty="0"/>
            </a:br>
            <a:r>
              <a:rPr lang="ru-RU" dirty="0"/>
              <a:t>потому что мёртвых больше</a:t>
            </a:r>
            <a:br>
              <a:rPr lang="ru-RU" dirty="0"/>
            </a:br>
            <a:r>
              <a:rPr lang="ru-RU" dirty="0"/>
              <a:t>100 миллиардов мёртвых против 7 миллиардов живых</a:t>
            </a:r>
            <a:br>
              <a:rPr lang="ru-RU" dirty="0"/>
            </a:br>
            <a:r>
              <a:rPr lang="ru-RU" dirty="0"/>
              <a:t>мёртвые быстрее, выше, сильнее</a:t>
            </a:r>
            <a:br>
              <a:rPr lang="ru-RU" dirty="0"/>
            </a:br>
            <a:r>
              <a:rPr lang="ru-RU" dirty="0"/>
              <a:t>голосуя за партию мёртвых, вы выбираете будущее</a:t>
            </a:r>
            <a:br>
              <a:rPr lang="ru-RU" dirty="0"/>
            </a:br>
            <a:r>
              <a:rPr lang="ru-RU" dirty="0"/>
              <a:t>потому что ваше будущее – это мы</a:t>
            </a:r>
          </a:p>
        </p:txBody>
      </p:sp>
    </p:spTree>
    <p:extLst>
      <p:ext uri="{BB962C8B-B14F-4D97-AF65-F5344CB8AC3E}">
        <p14:creationId xmlns:p14="http://schemas.microsoft.com/office/powerpoint/2010/main" val="31658128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D:\РОМАН СЕРГЕЕВИЧ ОСМИНКИН\АСПИРАНТУРА\ПАРТИЦИПАТОРНОЕ ИСКУССТВО\КУРС МШВИ история искусства 2021_22\11 лекция совр_искусство_документальность_память_травма\партия мертвых_22 февраля 2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1802" y="2750871"/>
            <a:ext cx="6162198" cy="410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РОМАН СЕРГЕЕВИЧ ОСМИНКИН\АСПИРАНТУРА\ПАРТИЦИПАТОРНОЕ ИСКУССТВО\КУРС МШВИ история искусства 2021_22\11 лекция совр_искусство_документальность_память_травма\партия мертвых 22 февраль 2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5181599" cy="342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3335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РОМАН СЕРГЕЕВИЧ ОСМИНКИН\АСПИРАНТУРА\ПАРТИЦИПАТОРНОЕ ИСКУССТВО\КОНСТРУКТИВНЫЙ ИНТЕРВЕНЦИАНИЗМ\партия мертвых_против войн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1094510"/>
            <a:ext cx="8532308" cy="565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4037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https://paperpaper.ru/wp-content/uploads/2023/01/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180" y="3103443"/>
            <a:ext cx="4644820" cy="37173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77"/>
            <a:ext cx="4632481" cy="430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https://paperpaper.ru/wp-content/uploads/2023/01/1000-2023-01-20-14.34.05img-20230120-143755-7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997" y="31440"/>
            <a:ext cx="4554003" cy="303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837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Ценни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20" y="188640"/>
            <a:ext cx="6187211" cy="376834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48" y="93305"/>
            <a:ext cx="2984376" cy="4524315"/>
          </a:xfrm>
          <a:prstGeom prst="rect">
            <a:avLst/>
          </a:prstGeom>
        </p:spPr>
        <p:txBody>
          <a:bodyPr wrap="square">
            <a:spAutoFit/>
          </a:bodyPr>
          <a:lstStyle/>
          <a:p>
            <a:r>
              <a:rPr lang="en-US" dirty="0"/>
              <a:t>The price tags said</a:t>
            </a:r>
            <a:r>
              <a:rPr lang="en-US" dirty="0" smtClean="0"/>
              <a:t>:</a:t>
            </a:r>
          </a:p>
          <a:p>
            <a:endParaRPr lang="ru-RU" dirty="0"/>
          </a:p>
          <a:p>
            <a:r>
              <a:rPr lang="en-US" dirty="0"/>
              <a:t>🟢 “The Russian army bombed an art school in </a:t>
            </a:r>
            <a:r>
              <a:rPr lang="en-US" dirty="0" err="1"/>
              <a:t>Mariupol</a:t>
            </a:r>
            <a:r>
              <a:rPr lang="en-US" dirty="0"/>
              <a:t>, about 400 people hid in it from shelling</a:t>
            </a:r>
            <a:r>
              <a:rPr lang="en-US" dirty="0" smtClean="0"/>
              <a:t>”;</a:t>
            </a:r>
          </a:p>
          <a:p>
            <a:endParaRPr lang="ru-RU" dirty="0"/>
          </a:p>
          <a:p>
            <a:r>
              <a:rPr lang="en-US" dirty="0"/>
              <a:t>🟢 “Russian conscripts are sent to Ukraine. The price of this war is the lives of our children. Stop the war</a:t>
            </a:r>
            <a:r>
              <a:rPr lang="en-US" dirty="0" smtClean="0"/>
              <a:t>";</a:t>
            </a:r>
          </a:p>
          <a:p>
            <a:endParaRPr lang="ru-RU" dirty="0"/>
          </a:p>
          <a:p>
            <a:r>
              <a:rPr lang="en-US" dirty="0"/>
              <a:t>🟢 “In the first three days, 4,300 Russian soldiers died. Why is this silent on television?</a:t>
            </a:r>
            <a:endParaRPr lang="ru-RU" dirty="0"/>
          </a:p>
        </p:txBody>
      </p:sp>
      <p:sp>
        <p:nvSpPr>
          <p:cNvPr id="3" name="Прямоугольник 2"/>
          <p:cNvSpPr/>
          <p:nvPr/>
        </p:nvSpPr>
        <p:spPr>
          <a:xfrm>
            <a:off x="323528" y="4653136"/>
            <a:ext cx="8496944" cy="1477328"/>
          </a:xfrm>
          <a:prstGeom prst="rect">
            <a:avLst/>
          </a:prstGeom>
        </p:spPr>
        <p:txBody>
          <a:bodyPr wrap="square">
            <a:spAutoFit/>
          </a:bodyPr>
          <a:lstStyle/>
          <a:p>
            <a:r>
              <a:rPr lang="en-US" dirty="0"/>
              <a:t>On 11 April 2022, </a:t>
            </a:r>
            <a:r>
              <a:rPr lang="en-US" dirty="0" err="1"/>
              <a:t>Skochilenko</a:t>
            </a:r>
            <a:r>
              <a:rPr lang="en-US" dirty="0"/>
              <a:t> was arrested and placed in a pre-trial detention center, where she is currently still being held. A criminal case was filed against her, with a maximum sentence of fifteen years in prison. She has bipolar disorder and celiac disease (gluten intolerance), so the first days in the detention center she starved because she could not eat local food. In spite of this, she was not even released under house arrest.</a:t>
            </a:r>
            <a:endParaRPr lang="ru-RU" dirty="0"/>
          </a:p>
        </p:txBody>
      </p:sp>
    </p:spTree>
    <p:extLst>
      <p:ext uri="{BB962C8B-B14F-4D97-AF65-F5344CB8AC3E}">
        <p14:creationId xmlns:p14="http://schemas.microsoft.com/office/powerpoint/2010/main" val="3013644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ogo.a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6" y="0"/>
            <a:ext cx="5058797" cy="505879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80873" y="42039"/>
            <a:ext cx="4063127" cy="2862322"/>
          </a:xfrm>
          <a:prstGeom prst="rect">
            <a:avLst/>
          </a:prstGeom>
        </p:spPr>
        <p:txBody>
          <a:bodyPr wrap="square">
            <a:spAutoFit/>
          </a:bodyPr>
          <a:lstStyle/>
          <a:p>
            <a:r>
              <a:rPr lang="en-US" sz="2000" dirty="0"/>
              <a:t>Feminist Anti-War Resistance (FAR or </a:t>
            </a:r>
            <a:r>
              <a:rPr lang="en-US" sz="2000" dirty="0" smtClean="0"/>
              <a:t>FAWR</a:t>
            </a:r>
            <a:r>
              <a:rPr lang="ru-RU" sz="2000" dirty="0" smtClean="0"/>
              <a:t> </a:t>
            </a:r>
            <a:r>
              <a:rPr lang="en-US" sz="2000" dirty="0" smtClean="0"/>
              <a:t>is </a:t>
            </a:r>
            <a:r>
              <a:rPr lang="en-US" sz="2000" dirty="0"/>
              <a:t>a group of Russian feminists founded in February 2022 to protest against the 2022 Russian invasion of </a:t>
            </a:r>
            <a:r>
              <a:rPr lang="en-US" sz="2000" dirty="0" smtClean="0"/>
              <a:t>Ukraine. </a:t>
            </a:r>
            <a:endParaRPr lang="ru-RU" sz="2000" dirty="0" smtClean="0"/>
          </a:p>
          <a:p>
            <a:r>
              <a:rPr lang="en-US" sz="2000" dirty="0" smtClean="0"/>
              <a:t>FAR </a:t>
            </a:r>
            <a:r>
              <a:rPr lang="en-US" sz="2000" dirty="0"/>
              <a:t>became "one of Russia’s fastest-growing </a:t>
            </a:r>
            <a:r>
              <a:rPr lang="en-US" sz="2000" dirty="0" smtClean="0"/>
              <a:t>anti-war campaigns</a:t>
            </a:r>
            <a:r>
              <a:rPr lang="en-US" sz="2000" dirty="0"/>
              <a:t>", attracting more than </a:t>
            </a:r>
            <a:r>
              <a:rPr lang="ru-RU" sz="2000" dirty="0" smtClean="0"/>
              <a:t>40</a:t>
            </a:r>
            <a:r>
              <a:rPr lang="en-US" sz="2000" dirty="0" smtClean="0"/>
              <a:t>,000 </a:t>
            </a:r>
            <a:r>
              <a:rPr lang="en-US" sz="2000" dirty="0"/>
              <a:t>followers on Telegram</a:t>
            </a:r>
            <a:endParaRPr lang="ru-RU" sz="2000" dirty="0"/>
          </a:p>
        </p:txBody>
      </p:sp>
      <p:sp>
        <p:nvSpPr>
          <p:cNvPr id="3" name="Прямоугольник 2"/>
          <p:cNvSpPr/>
          <p:nvPr/>
        </p:nvSpPr>
        <p:spPr>
          <a:xfrm>
            <a:off x="22076" y="5058797"/>
            <a:ext cx="9144000" cy="1754326"/>
          </a:xfrm>
          <a:prstGeom prst="rect">
            <a:avLst/>
          </a:prstGeom>
        </p:spPr>
        <p:txBody>
          <a:bodyPr wrap="square">
            <a:spAutoFit/>
          </a:bodyPr>
          <a:lstStyle/>
          <a:p>
            <a:r>
              <a:rPr lang="en-US" dirty="0" smtClean="0"/>
              <a:t>A manifesto </a:t>
            </a:r>
            <a:r>
              <a:rPr lang="en-US" dirty="0"/>
              <a:t>by Russian feminists who have united against the occupation and </a:t>
            </a:r>
            <a:r>
              <a:rPr lang="en-US" dirty="0">
                <a:hlinkClick r:id="rId3"/>
              </a:rPr>
              <a:t>war in Ukraine</a:t>
            </a:r>
            <a:r>
              <a:rPr lang="en-US" dirty="0"/>
              <a:t>. Feminism is one of the few opposition movements in contemporary Russia that has not been destroyed by the waves of persecution launched by Vladimir Putin’s government. At the moment, several dozen grassroots feminist groups are operating in at least thirty Russian cities. In this text, feminists taking part in antiwar demonstrations around the country call on feminists around the world to unite in opposing the military aggression launched by Putin’s government.</a:t>
            </a:r>
            <a:endParaRPr lang="ru-RU" dirty="0"/>
          </a:p>
        </p:txBody>
      </p:sp>
      <p:sp>
        <p:nvSpPr>
          <p:cNvPr id="4" name="Прямоугольник 3"/>
          <p:cNvSpPr/>
          <p:nvPr/>
        </p:nvSpPr>
        <p:spPr>
          <a:xfrm>
            <a:off x="5104677" y="2996952"/>
            <a:ext cx="4063127" cy="1815882"/>
          </a:xfrm>
          <a:prstGeom prst="rect">
            <a:avLst/>
          </a:prstGeom>
        </p:spPr>
        <p:txBody>
          <a:bodyPr wrap="square">
            <a:spAutoFit/>
          </a:bodyPr>
          <a:lstStyle/>
          <a:p>
            <a:r>
              <a:rPr lang="en-US" sz="2000" i="1" dirty="0" smtClean="0"/>
              <a:t>25 </a:t>
            </a:r>
            <a:r>
              <a:rPr lang="en-US" sz="2000" i="1" dirty="0" err="1" smtClean="0"/>
              <a:t>february</a:t>
            </a:r>
            <a:r>
              <a:rPr lang="en-US" sz="2000" i="1" dirty="0" smtClean="0"/>
              <a:t> . </a:t>
            </a:r>
            <a:r>
              <a:rPr lang="en-US" sz="2800" i="1" dirty="0" smtClean="0"/>
              <a:t>Manifesto</a:t>
            </a:r>
            <a:endParaRPr lang="en-US" sz="2800" i="1" dirty="0"/>
          </a:p>
          <a:p>
            <a:r>
              <a:rPr lang="en-US" sz="2000" i="1" dirty="0"/>
              <a:t>In a manifesto </a:t>
            </a:r>
            <a:r>
              <a:rPr lang="en-US" sz="2000" i="1" dirty="0" smtClean="0"/>
              <a:t>the </a:t>
            </a:r>
            <a:r>
              <a:rPr lang="en-US" sz="2000" i="1" dirty="0"/>
              <a:t>group called on feminists around the world to come together to oppose the war launched by </a:t>
            </a:r>
            <a:r>
              <a:rPr lang="en-US" sz="2000" i="1" dirty="0">
                <a:hlinkClick r:id="rId4" tooltip="Vladimir Putin"/>
              </a:rPr>
              <a:t>Vladimir Putin</a:t>
            </a:r>
            <a:r>
              <a:rPr lang="en-US" sz="2000" i="1" dirty="0"/>
              <a:t>'s government:</a:t>
            </a:r>
          </a:p>
        </p:txBody>
      </p:sp>
    </p:spTree>
    <p:extLst>
      <p:ext uri="{BB962C8B-B14F-4D97-AF65-F5344CB8AC3E}">
        <p14:creationId xmlns:p14="http://schemas.microsoft.com/office/powerpoint/2010/main" val="28335507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96136" y="980728"/>
            <a:ext cx="3347864" cy="1477328"/>
          </a:xfrm>
          <a:prstGeom prst="rect">
            <a:avLst/>
          </a:prstGeom>
        </p:spPr>
        <p:txBody>
          <a:bodyPr wrap="square">
            <a:spAutoFit/>
          </a:bodyPr>
          <a:lstStyle/>
          <a:p>
            <a:pPr fontAlgn="base"/>
            <a:r>
              <a:rPr lang="en-US" b="1" dirty="0"/>
              <a:t>The Feminist Face of Russian Protests</a:t>
            </a:r>
          </a:p>
          <a:p>
            <a:pPr fontAlgn="base"/>
            <a:r>
              <a:rPr lang="en-US" dirty="0"/>
              <a:t>More and more women in Russia are taking to the streets in protests.</a:t>
            </a:r>
          </a:p>
        </p:txBody>
      </p:sp>
      <p:sp>
        <p:nvSpPr>
          <p:cNvPr id="5" name="Прямоугольник 4"/>
          <p:cNvSpPr/>
          <p:nvPr/>
        </p:nvSpPr>
        <p:spPr>
          <a:xfrm>
            <a:off x="179512" y="74297"/>
            <a:ext cx="8820472" cy="923330"/>
          </a:xfrm>
          <a:prstGeom prst="rect">
            <a:avLst/>
          </a:prstGeom>
        </p:spPr>
        <p:txBody>
          <a:bodyPr wrap="square">
            <a:spAutoFit/>
          </a:bodyPr>
          <a:lstStyle/>
          <a:p>
            <a:r>
              <a:rPr lang="en-US" dirty="0"/>
              <a:t> </a:t>
            </a:r>
            <a:r>
              <a:rPr lang="ru-RU" dirty="0" smtClean="0">
                <a:hlinkClick r:id="rId2"/>
              </a:rPr>
              <a:t>»</a:t>
            </a:r>
            <a:r>
              <a:rPr lang="en-US" b="1" dirty="0" smtClean="0">
                <a:hlinkClick r:id="rId2"/>
              </a:rPr>
              <a:t>Feminist </a:t>
            </a:r>
            <a:r>
              <a:rPr lang="en-US" b="1" dirty="0">
                <a:hlinkClick r:id="rId2"/>
              </a:rPr>
              <a:t>Anti-War Resistance</a:t>
            </a:r>
            <a:r>
              <a:rPr lang="en-US" dirty="0"/>
              <a:t> (FAR), a decentralized community that organizes </a:t>
            </a:r>
            <a:r>
              <a:rPr lang="en-US" dirty="0" err="1"/>
              <a:t>performative</a:t>
            </a:r>
            <a:r>
              <a:rPr lang="en-US" dirty="0"/>
              <a:t> actions against the war and collects and disseminates information in Russia and </a:t>
            </a:r>
            <a:r>
              <a:rPr lang="en-US" dirty="0" smtClean="0"/>
              <a:t>abroad</a:t>
            </a:r>
            <a:r>
              <a:rPr lang="ru-RU" dirty="0" smtClean="0"/>
              <a:t>»</a:t>
            </a:r>
            <a:r>
              <a:rPr lang="en-US" dirty="0" smtClean="0"/>
              <a:t>.</a:t>
            </a:r>
            <a:r>
              <a:rPr lang="en-US" dirty="0"/>
              <a:t> </a:t>
            </a:r>
            <a:endParaRPr lang="ru-RU" dirty="0"/>
          </a:p>
        </p:txBody>
      </p:sp>
      <p:pic>
        <p:nvPicPr>
          <p:cNvPr id="25602" name="Picture 2" descr="2022 10 24 14.43.09 760x760 - «Мы родились в ситуации горящей жопы». Как устроено Феминистское антивоенное сопротивл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0728"/>
            <a:ext cx="5247853" cy="524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0478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4842" y="5733256"/>
            <a:ext cx="8820472" cy="1015663"/>
          </a:xfrm>
          <a:prstGeom prst="rect">
            <a:avLst/>
          </a:prstGeom>
        </p:spPr>
        <p:txBody>
          <a:bodyPr wrap="square">
            <a:spAutoFit/>
          </a:bodyPr>
          <a:lstStyle/>
          <a:p>
            <a:r>
              <a:rPr lang="ru-RU" sz="2000" dirty="0" smtClean="0"/>
              <a:t>«</a:t>
            </a:r>
            <a:r>
              <a:rPr lang="en-US" sz="2000" dirty="0" smtClean="0"/>
              <a:t>the </a:t>
            </a:r>
            <a:r>
              <a:rPr lang="en-US" sz="2000" dirty="0"/>
              <a:t>situation changes every day. What was acceptable yesterday does not work today. A week ago, you could go out wearing black and hold a white rose in your hand. Now you will be detained for that</a:t>
            </a:r>
            <a:r>
              <a:rPr lang="en-US" sz="2000" dirty="0" smtClean="0"/>
              <a:t>.</a:t>
            </a:r>
            <a:r>
              <a:rPr lang="ru-RU" sz="2000" dirty="0" smtClean="0"/>
              <a:t>»</a:t>
            </a:r>
            <a:r>
              <a:rPr lang="en-US" sz="2000" dirty="0" smtClean="0"/>
              <a:t>.</a:t>
            </a:r>
            <a:r>
              <a:rPr lang="ru-RU" sz="2000" dirty="0" smtClean="0"/>
              <a:t>(</a:t>
            </a:r>
            <a:r>
              <a:rPr lang="en-US" sz="2000" dirty="0" err="1" smtClean="0"/>
              <a:t>Serenko</a:t>
            </a:r>
            <a:r>
              <a:rPr lang="en-US" sz="2000" dirty="0" smtClean="0"/>
              <a:t> D)</a:t>
            </a:r>
            <a:endParaRPr lang="ru-RU" sz="2000" dirty="0"/>
          </a:p>
        </p:txBody>
      </p:sp>
      <p:sp>
        <p:nvSpPr>
          <p:cNvPr id="3" name="Прямоугольник 2"/>
          <p:cNvSpPr/>
          <p:nvPr/>
        </p:nvSpPr>
        <p:spPr>
          <a:xfrm>
            <a:off x="42831" y="18170"/>
            <a:ext cx="8985314" cy="1015663"/>
          </a:xfrm>
          <a:prstGeom prst="rect">
            <a:avLst/>
          </a:prstGeom>
        </p:spPr>
        <p:txBody>
          <a:bodyPr wrap="square">
            <a:spAutoFit/>
          </a:bodyPr>
          <a:lstStyle/>
          <a:p>
            <a:r>
              <a:rPr lang="en-US" sz="2000" dirty="0"/>
              <a:t>On 8 March 2022, </a:t>
            </a:r>
            <a:r>
              <a:rPr lang="en-US" sz="2000" u="sng" dirty="0"/>
              <a:t>International Women's Day</a:t>
            </a:r>
            <a:r>
              <a:rPr lang="en-US" sz="2000" dirty="0"/>
              <a:t>, Feminist Anti-War Resistance organized the laying of flowers </a:t>
            </a:r>
            <a:r>
              <a:rPr lang="ru-RU" sz="2000" dirty="0"/>
              <a:t> </a:t>
            </a:r>
            <a:r>
              <a:rPr lang="en-US" sz="2000" dirty="0" smtClean="0"/>
              <a:t>chrysanthemums</a:t>
            </a:r>
            <a:r>
              <a:rPr lang="en-US" sz="2000" dirty="0"/>
              <a:t> and tulips bound with blue and yellow ribbons – by women at war monuments:</a:t>
            </a:r>
            <a:endParaRPr lang="ru-RU" sz="2000"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488" y="1916832"/>
            <a:ext cx="460851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033833"/>
            <a:ext cx="5028234" cy="376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259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928992" cy="1323439"/>
          </a:xfrm>
          <a:prstGeom prst="rect">
            <a:avLst/>
          </a:prstGeom>
        </p:spPr>
        <p:txBody>
          <a:bodyPr wrap="square">
            <a:spAutoFit/>
          </a:bodyPr>
          <a:lstStyle/>
          <a:p>
            <a:r>
              <a:rPr lang="ru-RU" sz="2000" dirty="0" smtClean="0"/>
              <a:t>«</a:t>
            </a:r>
            <a:r>
              <a:rPr lang="en-US" sz="2000" dirty="0" smtClean="0"/>
              <a:t>Performance </a:t>
            </a:r>
            <a:r>
              <a:rPr lang="en-US" sz="2000" dirty="0"/>
              <a:t>art helps to heal the wounds of war—from drama therapy and forum theatre to street marches and site-specific actions. In Ukraine today, musicians are giving concerts in bomb shelters and on the front lines to remind others of peaceful life in the midst of the looming death</a:t>
            </a:r>
            <a:r>
              <a:rPr lang="ru-RU" sz="2000" dirty="0"/>
              <a:t>»</a:t>
            </a:r>
            <a:r>
              <a:rPr lang="en-US" i="1" dirty="0" smtClean="0"/>
              <a:t>. (</a:t>
            </a:r>
            <a:r>
              <a:rPr lang="en-US" i="1" dirty="0" err="1" smtClean="0"/>
              <a:t>Vilisov</a:t>
            </a:r>
            <a:r>
              <a:rPr lang="en-US" i="1" dirty="0" smtClean="0"/>
              <a:t> V.)</a:t>
            </a:r>
            <a:endParaRPr lang="ru-RU" i="1" dirty="0"/>
          </a:p>
        </p:txBody>
      </p:sp>
      <p:sp>
        <p:nvSpPr>
          <p:cNvPr id="3" name="Прямоугольник 2"/>
          <p:cNvSpPr/>
          <p:nvPr/>
        </p:nvSpPr>
        <p:spPr>
          <a:xfrm>
            <a:off x="107504" y="3501008"/>
            <a:ext cx="4752528" cy="3170099"/>
          </a:xfrm>
          <a:prstGeom prst="rect">
            <a:avLst/>
          </a:prstGeom>
        </p:spPr>
        <p:txBody>
          <a:bodyPr wrap="square">
            <a:spAutoFit/>
          </a:bodyPr>
          <a:lstStyle/>
          <a:p>
            <a:r>
              <a:rPr lang="en-US" sz="2000" dirty="0"/>
              <a:t>One of the most notable actions of the feminist anti-war resistance, Women in Black, is also a reenactment. It dates back to 1988, when Israeli women, protesting the crimes of the Israeli army and the occupation of Palestine, went out every Friday in black clothes and simply stood in the streets and squares. Women in Russia did the same in the 1990s to protest the war in Chechnya.</a:t>
            </a:r>
            <a:endParaRPr lang="ru-RU" sz="20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665" y="1485761"/>
            <a:ext cx="4013087" cy="5350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38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981" y="5085588"/>
            <a:ext cx="8880763" cy="1661993"/>
          </a:xfrm>
          <a:prstGeom prst="rect">
            <a:avLst/>
          </a:prstGeom>
        </p:spPr>
        <p:txBody>
          <a:bodyPr wrap="square">
            <a:spAutoFit/>
          </a:bodyPr>
          <a:lstStyle/>
          <a:p>
            <a:r>
              <a:rPr lang="ru-RU" sz="1700" dirty="0"/>
              <a:t>В 1918-м году футуристы Владимир Маяковский, Давид </a:t>
            </a:r>
            <a:r>
              <a:rPr lang="ru-RU" sz="1700" dirty="0" err="1"/>
              <a:t>Бурлюк</a:t>
            </a:r>
            <a:r>
              <a:rPr lang="ru-RU" sz="1700" dirty="0"/>
              <a:t> и Алексей Каменский публикуют Декрет «О демократизации искусств (заборная литература и площадная живопись)», открывающий поэзии прямую дорогу в городское пространство: «Во имя великой поступи равенства каждого пред культурой Свободное Слово творческой личности пусть будет написано на перекрестках домовых стен, заборов, крыш, улиц наших городов, селений и на спинах автомобилей, экипажей, трамваев и на платьях всех граждан»</a:t>
            </a:r>
          </a:p>
        </p:txBody>
      </p:sp>
      <p:pic>
        <p:nvPicPr>
          <p:cNvPr id="1026" name="Picture 2" descr="D:\РОМАН СЕРГЕЕВИЧ ОСМИНКИН\СТАТЬИ_ДОКЛАДЫ_ЛЕКЦИИ\СЛОВА НА УЛИЦАХ\доклад уличное искусство власть культурная политика 1_11_2020\Агитационный трамвай-гроб_Москва 20-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30" y="0"/>
            <a:ext cx="7162800" cy="508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1672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028370"/>
            <a:ext cx="5679728" cy="378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06" y="0"/>
            <a:ext cx="3861048"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
            <a:ext cx="3933055" cy="39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9298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08104" y="15528"/>
            <a:ext cx="3456384" cy="5509200"/>
          </a:xfrm>
          <a:prstGeom prst="rect">
            <a:avLst/>
          </a:prstGeom>
        </p:spPr>
        <p:txBody>
          <a:bodyPr wrap="square">
            <a:spAutoFit/>
          </a:bodyPr>
          <a:lstStyle/>
          <a:p>
            <a:r>
              <a:rPr lang="ru-RU" sz="2000" dirty="0" smtClean="0"/>
              <a:t>«</a:t>
            </a:r>
            <a:r>
              <a:rPr lang="en-US" sz="2000" dirty="0" smtClean="0"/>
              <a:t>on </a:t>
            </a:r>
            <a:r>
              <a:rPr lang="en-US" sz="2000" dirty="0"/>
              <a:t>9</a:t>
            </a:r>
            <a:r>
              <a:rPr lang="en-US" sz="2000" baseline="30000" dirty="0"/>
              <a:t>th</a:t>
            </a:r>
            <a:r>
              <a:rPr lang="en-US" sz="2000" dirty="0"/>
              <a:t> May, when millions of people in the former USSR celebrate the Red Army’s victory over the Nazis, the FAWR have been proposing to take a few letters out of the celebratory #</a:t>
            </a:r>
            <a:r>
              <a:rPr lang="en-US" sz="2000" dirty="0" err="1"/>
              <a:t>VictoryDay</a:t>
            </a:r>
            <a:r>
              <a:rPr lang="en-US" sz="2000" dirty="0"/>
              <a:t> (#</a:t>
            </a:r>
            <a:r>
              <a:rPr lang="en-US" sz="2000" dirty="0" err="1"/>
              <a:t>ДеньПобеды</a:t>
            </a:r>
            <a:r>
              <a:rPr lang="en-US" sz="2000" dirty="0"/>
              <a:t>) and #</a:t>
            </a:r>
            <a:r>
              <a:rPr lang="en-US" sz="2000" dirty="0" err="1"/>
              <a:t>ImmortalRegiment</a:t>
            </a:r>
            <a:r>
              <a:rPr lang="en-US" sz="2000" dirty="0"/>
              <a:t> (#</a:t>
            </a:r>
            <a:r>
              <a:rPr lang="en-US" sz="2000" dirty="0" err="1"/>
              <a:t>БессмертныйПолк</a:t>
            </a:r>
            <a:r>
              <a:rPr lang="en-US" sz="2000" dirty="0"/>
              <a:t>) </a:t>
            </a:r>
            <a:r>
              <a:rPr lang="en-US" sz="2000" dirty="0" err="1"/>
              <a:t>hashtags</a:t>
            </a:r>
            <a:r>
              <a:rPr lang="en-US" sz="2000" dirty="0"/>
              <a:t> to turn them into #</a:t>
            </a:r>
            <a:r>
              <a:rPr lang="en-US" sz="2000" dirty="0" err="1"/>
              <a:t>CalamityDay</a:t>
            </a:r>
            <a:r>
              <a:rPr lang="en-US" sz="2000" dirty="0"/>
              <a:t>” (#</a:t>
            </a:r>
            <a:r>
              <a:rPr lang="en-US" sz="2000" dirty="0" err="1"/>
              <a:t>ДеньБеды</a:t>
            </a:r>
            <a:r>
              <a:rPr lang="en-US" sz="2000" dirty="0"/>
              <a:t>) and #</a:t>
            </a:r>
            <a:r>
              <a:rPr lang="en-US" sz="2000" dirty="0" smtClean="0"/>
              <a:t>Mortal</a:t>
            </a:r>
            <a:r>
              <a:rPr lang="ru-RU" sz="2000" dirty="0" smtClean="0"/>
              <a:t> </a:t>
            </a:r>
            <a:r>
              <a:rPr lang="en-US" sz="2000" dirty="0" smtClean="0"/>
              <a:t>Regiment </a:t>
            </a:r>
            <a:r>
              <a:rPr lang="en-US" sz="2000" dirty="0"/>
              <a:t>(#</a:t>
            </a:r>
            <a:r>
              <a:rPr lang="en-US" sz="2000" dirty="0" err="1" smtClean="0"/>
              <a:t>Смертный</a:t>
            </a:r>
            <a:r>
              <a:rPr lang="ru-RU" sz="2000" dirty="0" smtClean="0"/>
              <a:t> </a:t>
            </a:r>
            <a:r>
              <a:rPr lang="en-US" sz="2000" dirty="0" err="1" smtClean="0"/>
              <a:t>Полк</a:t>
            </a:r>
            <a:r>
              <a:rPr lang="en-US" sz="2000" dirty="0" smtClean="0"/>
              <a:t>)</a:t>
            </a:r>
            <a:r>
              <a:rPr lang="ru-RU" sz="2000" dirty="0" smtClean="0"/>
              <a:t>»</a:t>
            </a:r>
            <a:r>
              <a:rPr lang="en-US" sz="2000" dirty="0" smtClean="0"/>
              <a:t>,</a:t>
            </a:r>
            <a:r>
              <a:rPr lang="ru-RU" sz="2000" dirty="0" smtClean="0"/>
              <a:t> </a:t>
            </a:r>
            <a:r>
              <a:rPr lang="ru-RU" i="1" dirty="0" smtClean="0"/>
              <a:t>(</a:t>
            </a:r>
            <a:r>
              <a:rPr lang="en-US" b="1" i="1" dirty="0"/>
              <a:t>Tinder &amp; pigeons: creative anti-war protest amidst the suppression of dissent in Russia.</a:t>
            </a:r>
          </a:p>
          <a:p>
            <a:r>
              <a:rPr lang="ru-RU" dirty="0" smtClean="0"/>
              <a:t>)</a:t>
            </a:r>
            <a:endParaRPr lang="ru-RU"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28"/>
            <a:ext cx="5517232"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9037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По соображениям сове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656016"/>
            <a:ext cx="4160571" cy="5201984"/>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По соображениям сове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5" y="1615330"/>
            <a:ext cx="4168597" cy="5212019"/>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s://holod.media/wp-content/uploads/2022/03/274671195_665302287952424_41787213246559623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8480" y="53439"/>
            <a:ext cx="3015520" cy="3015521"/>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По соображениям совест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5275"/>
            <a:ext cx="2607335" cy="347644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105" y="68855"/>
            <a:ext cx="2768703" cy="1477328"/>
          </a:xfrm>
          <a:prstGeom prst="rect">
            <a:avLst/>
          </a:prstGeom>
        </p:spPr>
        <p:txBody>
          <a:bodyPr wrap="square">
            <a:spAutoFit/>
          </a:bodyPr>
          <a:lstStyle/>
          <a:p>
            <a:r>
              <a:rPr lang="en-US" dirty="0"/>
              <a:t> It’s part of the Quiet Picket, a movement that began back in 2016 with a performance by the artist and activist </a:t>
            </a:r>
            <a:r>
              <a:rPr lang="en-US" dirty="0" err="1"/>
              <a:t>Daria</a:t>
            </a:r>
            <a:r>
              <a:rPr lang="en-US" dirty="0"/>
              <a:t> </a:t>
            </a:r>
            <a:r>
              <a:rPr lang="en-US" dirty="0" err="1"/>
              <a:t>Serenko</a:t>
            </a:r>
            <a:r>
              <a:rPr lang="en-US" dirty="0"/>
              <a:t>.</a:t>
            </a:r>
            <a:endParaRPr lang="ru-RU" dirty="0"/>
          </a:p>
        </p:txBody>
      </p:sp>
    </p:spTree>
    <p:extLst>
      <p:ext uri="{BB962C8B-B14F-4D97-AF65-F5344CB8AC3E}">
        <p14:creationId xmlns:p14="http://schemas.microsoft.com/office/powerpoint/2010/main" val="1922474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4072" y="1412776"/>
            <a:ext cx="3744416" cy="530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6" y="757848"/>
            <a:ext cx="4185319"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67544" y="46365"/>
            <a:ext cx="2806217" cy="646331"/>
          </a:xfrm>
          <a:prstGeom prst="rect">
            <a:avLst/>
          </a:prstGeom>
        </p:spPr>
        <p:txBody>
          <a:bodyPr wrap="none">
            <a:spAutoFit/>
          </a:bodyPr>
          <a:lstStyle/>
          <a:p>
            <a:r>
              <a:rPr lang="en-US" dirty="0"/>
              <a:t>Easter cards</a:t>
            </a:r>
            <a:r>
              <a:rPr lang="en-US" dirty="0" smtClean="0"/>
              <a:t>.</a:t>
            </a:r>
            <a:endParaRPr lang="ru-RU" dirty="0" smtClean="0"/>
          </a:p>
          <a:p>
            <a:r>
              <a:rPr lang="en-US" dirty="0" smtClean="0"/>
              <a:t>Christ </a:t>
            </a:r>
            <a:r>
              <a:rPr lang="en-US" dirty="0"/>
              <a:t>is Risen - Enough War</a:t>
            </a:r>
            <a:endParaRPr lang="ru-RU" dirty="0"/>
          </a:p>
        </p:txBody>
      </p:sp>
    </p:spTree>
    <p:extLst>
      <p:ext uri="{BB962C8B-B14F-4D97-AF65-F5344CB8AC3E}">
        <p14:creationId xmlns:p14="http://schemas.microsoft.com/office/powerpoint/2010/main" val="37092472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19" y="-1"/>
            <a:ext cx="4024535" cy="40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139952" y="190932"/>
            <a:ext cx="2886046" cy="369332"/>
          </a:xfrm>
          <a:prstGeom prst="rect">
            <a:avLst/>
          </a:prstGeom>
        </p:spPr>
        <p:txBody>
          <a:bodyPr wrap="none">
            <a:spAutoFit/>
          </a:bodyPr>
          <a:lstStyle/>
          <a:p>
            <a:r>
              <a:rPr lang="en-US" dirty="0"/>
              <a:t>Anti-war May Day postcards!</a:t>
            </a:r>
            <a:endParaRPr lang="ru-RU" dirty="0"/>
          </a:p>
        </p:txBody>
      </p:sp>
      <p:pic>
        <p:nvPicPr>
          <p:cNvPr id="26626" name="Picture 2" descr="https://cdn2.opendemocracy.net/media/images/paper-photo_22.max-760x5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7" y="2904059"/>
            <a:ext cx="5247409" cy="393555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61631" y="2226990"/>
            <a:ext cx="4572000" cy="646331"/>
          </a:xfrm>
          <a:prstGeom prst="rect">
            <a:avLst/>
          </a:prstGeom>
        </p:spPr>
        <p:txBody>
          <a:bodyPr>
            <a:spAutoFit/>
          </a:bodyPr>
          <a:lstStyle/>
          <a:p>
            <a:r>
              <a:rPr lang="en-US" dirty="0"/>
              <a:t>The anti-war newspaper </a:t>
            </a:r>
            <a:r>
              <a:rPr lang="en-US" dirty="0" err="1"/>
              <a:t>Zhenskaya</a:t>
            </a:r>
            <a:r>
              <a:rPr lang="en-US" dirty="0"/>
              <a:t> Pravda (Women's </a:t>
            </a:r>
            <a:r>
              <a:rPr lang="en-US" dirty="0" smtClean="0"/>
              <a:t>Truth), </a:t>
            </a:r>
            <a:r>
              <a:rPr lang="en-US" dirty="0"/>
              <a:t>created by </a:t>
            </a:r>
            <a:r>
              <a:rPr lang="en-US" dirty="0" smtClean="0"/>
              <a:t>FAR </a:t>
            </a:r>
            <a:r>
              <a:rPr lang="en-US" dirty="0"/>
              <a:t>activists</a:t>
            </a:r>
            <a:endParaRPr lang="ru-RU" dirty="0"/>
          </a:p>
        </p:txBody>
      </p:sp>
    </p:spTree>
    <p:extLst>
      <p:ext uri="{BB962C8B-B14F-4D97-AF65-F5344CB8AC3E}">
        <p14:creationId xmlns:p14="http://schemas.microsoft.com/office/powerpoint/2010/main" val="41659998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0.wp.com/www.compas.ox.ac.uk/wp-content/uploads/Anti-war-statements-handwritten-on-banknotes-courtesy-of-a-FAR-activist.jpg?resize=400%2C692&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3" y="133350"/>
            <a:ext cx="3810000" cy="6591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115792" y="0"/>
            <a:ext cx="4920704" cy="1323439"/>
          </a:xfrm>
          <a:prstGeom prst="rect">
            <a:avLst/>
          </a:prstGeom>
        </p:spPr>
        <p:txBody>
          <a:bodyPr wrap="square">
            <a:spAutoFit/>
          </a:bodyPr>
          <a:lstStyle/>
          <a:p>
            <a:r>
              <a:rPr lang="en-US" sz="2000" dirty="0"/>
              <a:t>Anti-War slogans are seen handwritten on banknotes in a photo shared by an anonymous user to Feminist Anti-War Resistance, on March 17, 2022</a:t>
            </a:r>
            <a:endParaRPr lang="ru-RU" sz="2000" dirty="0"/>
          </a:p>
        </p:txBody>
      </p:sp>
      <p:pic>
        <p:nvPicPr>
          <p:cNvPr id="29700" name="Picture 4" descr="Rows of Russian bank notes (paper money) seen laid out on a table showing hand-written mess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00" y="2433754"/>
            <a:ext cx="4903688" cy="440291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15792" y="1319728"/>
            <a:ext cx="4920704" cy="1154162"/>
          </a:xfrm>
          <a:prstGeom prst="rect">
            <a:avLst/>
          </a:prstGeom>
        </p:spPr>
        <p:txBody>
          <a:bodyPr wrap="square">
            <a:spAutoFit/>
          </a:bodyPr>
          <a:lstStyle/>
          <a:p>
            <a:r>
              <a:rPr lang="en-US" sz="2300" dirty="0"/>
              <a:t>“No to war”, “Media lies to us, open your eyes”, “We pay for war with our future”.</a:t>
            </a:r>
            <a:endParaRPr lang="ru-RU" sz="2300" dirty="0"/>
          </a:p>
        </p:txBody>
      </p:sp>
    </p:spTree>
    <p:extLst>
      <p:ext uri="{BB962C8B-B14F-4D97-AF65-F5344CB8AC3E}">
        <p14:creationId xmlns:p14="http://schemas.microsoft.com/office/powerpoint/2010/main" val="41062377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25" y="4698489"/>
            <a:ext cx="4893189" cy="1631216"/>
          </a:xfrm>
          <a:prstGeom prst="rect">
            <a:avLst/>
          </a:prstGeom>
        </p:spPr>
        <p:txBody>
          <a:bodyPr wrap="square">
            <a:spAutoFit/>
          </a:bodyPr>
          <a:lstStyle/>
          <a:p>
            <a:r>
              <a:rPr lang="en-US" sz="2000" dirty="0" smtClean="0"/>
              <a:t>The </a:t>
            </a:r>
            <a:r>
              <a:rPr lang="en-US" sz="2000" dirty="0"/>
              <a:t>number "35" is coded for the phrase </a:t>
            </a:r>
            <a:endParaRPr lang="ru-RU" sz="2000" dirty="0" smtClean="0"/>
          </a:p>
          <a:p>
            <a:r>
              <a:rPr lang="en-US" sz="2000" dirty="0" smtClean="0"/>
              <a:t>"</a:t>
            </a:r>
            <a:r>
              <a:rPr lang="en-US" sz="2000" dirty="0"/>
              <a:t>No to war". Each cross has a piece of paper with a QR code, the link from which leads to publications about those killed in the war in Ukraine.</a:t>
            </a:r>
            <a:endParaRPr lang="ru-RU" sz="2000" dirty="0"/>
          </a:p>
        </p:txBody>
      </p:sp>
      <p:pic>
        <p:nvPicPr>
          <p:cNvPr id="9218" name="Picture 2" descr="https://storage.googleapis.com/activatica/uploads/ea984fc1-6412-4f4b-a65e-e8f9b1da4e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04248" cy="45184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torage.googleapis.com/activatica/uploads/0733ac71-b403-4a71-b88f-ea8f6c40ec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745" y="3861048"/>
            <a:ext cx="4448256" cy="29539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882608" y="188640"/>
            <a:ext cx="2261392" cy="1938992"/>
          </a:xfrm>
          <a:prstGeom prst="rect">
            <a:avLst/>
          </a:prstGeom>
        </p:spPr>
        <p:txBody>
          <a:bodyPr wrap="square">
            <a:spAutoFit/>
          </a:bodyPr>
          <a:lstStyle/>
          <a:p>
            <a:r>
              <a:rPr lang="en-US" sz="2400" dirty="0"/>
              <a:t>In </a:t>
            </a:r>
            <a:r>
              <a:rPr lang="en-US" sz="2400" dirty="0" err="1"/>
              <a:t>Vsevolozhsk</a:t>
            </a:r>
            <a:r>
              <a:rPr lang="en-US" sz="2400" dirty="0"/>
              <a:t>, 35 crosses were installed on the bank of the quarry. </a:t>
            </a:r>
            <a:endParaRPr lang="ru-RU" sz="2400" dirty="0"/>
          </a:p>
        </p:txBody>
      </p:sp>
    </p:spTree>
    <p:extLst>
      <p:ext uri="{BB962C8B-B14F-4D97-AF65-F5344CB8AC3E}">
        <p14:creationId xmlns:p14="http://schemas.microsoft.com/office/powerpoint/2010/main" val="40114801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76055" y="116632"/>
            <a:ext cx="4038067" cy="3785652"/>
          </a:xfrm>
          <a:prstGeom prst="rect">
            <a:avLst/>
          </a:prstGeom>
        </p:spPr>
        <p:txBody>
          <a:bodyPr wrap="square">
            <a:spAutoFit/>
          </a:bodyPr>
          <a:lstStyle/>
          <a:p>
            <a:r>
              <a:rPr lang="en-US" sz="2400" dirty="0"/>
              <a:t>On May 29, 2022, activists Natalya </a:t>
            </a:r>
            <a:r>
              <a:rPr lang="en-US" sz="2400" dirty="0" err="1"/>
              <a:t>Perova</a:t>
            </a:r>
            <a:r>
              <a:rPr lang="en-US" sz="2400" dirty="0"/>
              <a:t> and Lyudmila </a:t>
            </a:r>
            <a:r>
              <a:rPr lang="en-US" sz="2400" dirty="0" err="1"/>
              <a:t>Annenkova</a:t>
            </a:r>
            <a:r>
              <a:rPr lang="en-US" sz="2400" dirty="0"/>
              <a:t> held a rally "We can't wash off the blood" near the building of the Ministry of Foreign Affairs</a:t>
            </a:r>
            <a:r>
              <a:rPr lang="en-US" sz="2400" dirty="0" smtClean="0"/>
              <a:t>.</a:t>
            </a:r>
            <a:endParaRPr lang="ru-RU" sz="2400" dirty="0" smtClean="0"/>
          </a:p>
          <a:p>
            <a:endParaRPr lang="ru-RU" sz="2400" dirty="0"/>
          </a:p>
          <a:p>
            <a:r>
              <a:rPr lang="en-US" sz="2400" dirty="0" smtClean="0"/>
              <a:t>For </a:t>
            </a:r>
            <a:r>
              <a:rPr lang="en-US" sz="2400" dirty="0"/>
              <a:t>this action, they were detained and prosecuted under three articles.</a:t>
            </a:r>
            <a:endParaRPr lang="ru-RU" sz="2400" dirty="0"/>
          </a:p>
        </p:txBody>
      </p:sp>
      <p:pic>
        <p:nvPicPr>
          <p:cNvPr id="10242" name="Picture 2" descr="https://verstka.media/wp-content/uploads/2022/07/photo_2022-05-29_13-19-36-768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294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667679"/>
            <a:ext cx="6012160" cy="336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6008257"/>
            <a:ext cx="8928992" cy="830997"/>
          </a:xfrm>
          <a:prstGeom prst="rect">
            <a:avLst/>
          </a:prstGeom>
        </p:spPr>
        <p:txBody>
          <a:bodyPr wrap="square">
            <a:spAutoFit/>
          </a:bodyPr>
          <a:lstStyle/>
          <a:p>
            <a:r>
              <a:rPr lang="en-US" sz="2400" dirty="0"/>
              <a:t>An unknown activist protested Russian atrocities in </a:t>
            </a:r>
            <a:r>
              <a:rPr lang="en-US" sz="2400" dirty="0" err="1"/>
              <a:t>Bucha</a:t>
            </a:r>
            <a:r>
              <a:rPr lang="en-US" sz="2400" dirty="0"/>
              <a:t>, Ukraine, posing outside landmarks in Moscow. </a:t>
            </a:r>
            <a:r>
              <a:rPr lang="en-US" sz="2400" dirty="0" smtClean="0"/>
              <a:t>(</a:t>
            </a:r>
            <a:r>
              <a:rPr lang="en-US" sz="2400" dirty="0" err="1" smtClean="0"/>
              <a:t>Holod</a:t>
            </a:r>
            <a:r>
              <a:rPr lang="en-US" sz="2400" dirty="0" smtClean="0"/>
              <a:t> </a:t>
            </a:r>
            <a:r>
              <a:rPr lang="en-US" sz="2400" dirty="0"/>
              <a:t>Magazine)</a:t>
            </a:r>
            <a:endParaRPr lang="ru-RU" sz="24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01"/>
            <a:ext cx="5591944" cy="314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849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3" y="0"/>
            <a:ext cx="7128792" cy="475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195083"/>
            <a:ext cx="3995936" cy="2662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https://ghall.com.ua/wp-content/uploads/2022/05/russkij-mir4.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7" descr="https://ghall.com.ua/wp-content/uploads/2022/05/russkij-mir4.jpe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253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0"/>
            <a:ext cx="3779912" cy="251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55575" y="4898171"/>
            <a:ext cx="4572000" cy="1938992"/>
          </a:xfrm>
          <a:prstGeom prst="rect">
            <a:avLst/>
          </a:prstGeom>
        </p:spPr>
        <p:txBody>
          <a:bodyPr>
            <a:spAutoFit/>
          </a:bodyPr>
          <a:lstStyle/>
          <a:p>
            <a:r>
              <a:rPr lang="en-US" sz="2000" dirty="0"/>
              <a:t>the 6th of May. Near the Bolshoi Theater in Moscow, the action "Russian World" was </a:t>
            </a:r>
            <a:r>
              <a:rPr lang="en-US" sz="2000" dirty="0" smtClean="0"/>
              <a:t>held</a:t>
            </a:r>
            <a:r>
              <a:rPr lang="ru-RU" sz="2000" dirty="0" smtClean="0"/>
              <a:t>. </a:t>
            </a:r>
            <a:r>
              <a:rPr lang="en-US" sz="2000" dirty="0"/>
              <a:t>The actionist, who carried out the action, was detained at her house. She is taken to the </a:t>
            </a:r>
            <a:r>
              <a:rPr lang="en-US" sz="2000" dirty="0" err="1"/>
              <a:t>Alekseevskaya</a:t>
            </a:r>
            <a:r>
              <a:rPr lang="en-US" sz="2000" dirty="0"/>
              <a:t> psychiatric hospital.</a:t>
            </a:r>
            <a:endParaRPr lang="ru-RU" sz="2000" dirty="0"/>
          </a:p>
        </p:txBody>
      </p:sp>
    </p:spTree>
    <p:extLst>
      <p:ext uri="{BB962C8B-B14F-4D97-AF65-F5344CB8AC3E}">
        <p14:creationId xmlns:p14="http://schemas.microsoft.com/office/powerpoint/2010/main" val="1417071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РОМАН СЕРГЕЕВИЧ ОСМИНКИН\АСПИРАНТУРА\ПАРТИЦИПАТОРНОЕ ИСКУССТВО\КУРС МШВИ история искусства 2021_22\6 лекция жизнестроение авангард\Марш-парад живой газеты Топор 1927 г.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3509"/>
            <a:ext cx="9144000" cy="543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3424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8840" y="1268760"/>
            <a:ext cx="8784976" cy="707886"/>
          </a:xfrm>
          <a:prstGeom prst="rect">
            <a:avLst/>
          </a:prstGeom>
        </p:spPr>
        <p:txBody>
          <a:bodyPr wrap="square">
            <a:spAutoFit/>
          </a:bodyPr>
          <a:lstStyle/>
          <a:p>
            <a:r>
              <a:rPr lang="en-US" sz="2000" dirty="0"/>
              <a:t>Artist Tatiana </a:t>
            </a:r>
            <a:r>
              <a:rPr lang="en-US" sz="2000" dirty="0" err="1" smtClean="0"/>
              <a:t>Sukhareva</a:t>
            </a:r>
            <a:r>
              <a:rPr lang="en-US" sz="2000" dirty="0"/>
              <a:t> </a:t>
            </a:r>
            <a:r>
              <a:rPr lang="en-US" sz="2000" dirty="0" smtClean="0"/>
              <a:t>held</a:t>
            </a:r>
            <a:r>
              <a:rPr lang="en-US" sz="2000" dirty="0"/>
              <a:t> </a:t>
            </a:r>
            <a:r>
              <a:rPr lang="en-US" sz="2000" b="1" dirty="0" smtClean="0">
                <a:hlinkClick r:id="rId2"/>
              </a:rPr>
              <a:t>Shout </a:t>
            </a:r>
            <a:r>
              <a:rPr lang="en-US" sz="2000" b="1" dirty="0">
                <a:hlinkClick r:id="rId2"/>
              </a:rPr>
              <a:t>Without a Voice</a:t>
            </a:r>
            <a:r>
              <a:rPr lang="en-US" sz="2000" dirty="0"/>
              <a:t>, in which she repeated “no to war” in sign language near the walls of the Moscow Kremlin.</a:t>
            </a:r>
            <a:r>
              <a:rPr lang="en-US" sz="1600" dirty="0"/>
              <a:t> </a:t>
            </a:r>
            <a:endParaRPr lang="ru-RU" sz="1600" dirty="0"/>
          </a:p>
        </p:txBody>
      </p:sp>
      <p:pic>
        <p:nvPicPr>
          <p:cNvPr id="18434" name="Picture 2" descr="https://fastly.syg.ma/imgproxy/20d_gV-emKsvvyG32ysioFNt0DZqu8DEa52-2VDnLBE/s:1920:1600/aHR0cHM6Ly9mYXN0/bHkuc3lnLm1hL2F0/dGFjaG1lbnRzL2Ri/NTY1MzA5YjViZWZj/ZTEwMDE2OTNkZDUx/MTI4OWUxYTgxZTIw/NDcvc3RvcmUvNDk1/N2UxMWQyOGQ0NjBl/ODBkMmE5NGQzMjAy/ODJjOTc1Yjk5Nzg2/M2M4MjBiM2Y1Yjhi/MmZkYWY4NDhhL2Zp/bGUuanBlZ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04" y="2132856"/>
            <a:ext cx="8674848"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2876" y="188640"/>
            <a:ext cx="9001124" cy="830997"/>
          </a:xfrm>
          <a:prstGeom prst="rect">
            <a:avLst/>
          </a:prstGeom>
        </p:spPr>
        <p:txBody>
          <a:bodyPr wrap="square">
            <a:spAutoFit/>
          </a:bodyPr>
          <a:lstStyle/>
          <a:p>
            <a:r>
              <a:rPr lang="en-US" sz="2400" b="1" i="1" dirty="0"/>
              <a:t>Actions associated with the loss of language, voice, with dumbness and silence.</a:t>
            </a:r>
            <a:endParaRPr lang="ru-RU" sz="2400" b="1" i="1" dirty="0"/>
          </a:p>
        </p:txBody>
      </p:sp>
    </p:spTree>
    <p:extLst>
      <p:ext uri="{BB962C8B-B14F-4D97-AF65-F5344CB8AC3E}">
        <p14:creationId xmlns:p14="http://schemas.microsoft.com/office/powerpoint/2010/main" val="4861756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89" y="1235489"/>
            <a:ext cx="8386159" cy="5590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1840" y="23326"/>
            <a:ext cx="9092159" cy="1200329"/>
          </a:xfrm>
          <a:prstGeom prst="rect">
            <a:avLst/>
          </a:prstGeom>
        </p:spPr>
        <p:txBody>
          <a:bodyPr wrap="square">
            <a:spAutoFit/>
          </a:bodyPr>
          <a:lstStyle/>
          <a:p>
            <a:r>
              <a:rPr lang="en-US" dirty="0" smtClean="0"/>
              <a:t>Picketer </a:t>
            </a:r>
            <a:r>
              <a:rPr lang="en-US" dirty="0" err="1"/>
              <a:t>Nadezhda</a:t>
            </a:r>
            <a:r>
              <a:rPr lang="en-US" dirty="0"/>
              <a:t> </a:t>
            </a:r>
            <a:r>
              <a:rPr lang="en-US" dirty="0" err="1"/>
              <a:t>Sayfutdinova</a:t>
            </a:r>
            <a:r>
              <a:rPr lang="en-US" dirty="0"/>
              <a:t> was detained in Yekaterinburg, who sewed up her mouth and stood with a banner against the special operation in Ukraine.</a:t>
            </a:r>
          </a:p>
          <a:p>
            <a:r>
              <a:rPr lang="en-US" dirty="0"/>
              <a:t>- The mouth is really sewn up with a needle and thread. An ambulance was called to the department to inspect the damage and remove the threads. I sewed it up myself</a:t>
            </a:r>
            <a:r>
              <a:rPr lang="en-US" dirty="0" smtClean="0"/>
              <a:t>,”</a:t>
            </a:r>
            <a:endParaRPr lang="ru-RU" dirty="0"/>
          </a:p>
        </p:txBody>
      </p:sp>
    </p:spTree>
    <p:extLst>
      <p:ext uri="{BB962C8B-B14F-4D97-AF65-F5344CB8AC3E}">
        <p14:creationId xmlns:p14="http://schemas.microsoft.com/office/powerpoint/2010/main" val="2783541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4" y="630558"/>
            <a:ext cx="9205962" cy="6134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6924" y="0"/>
            <a:ext cx="9021702" cy="707886"/>
          </a:xfrm>
          <a:prstGeom prst="rect">
            <a:avLst/>
          </a:prstGeom>
        </p:spPr>
        <p:txBody>
          <a:bodyPr wrap="square">
            <a:spAutoFit/>
          </a:bodyPr>
          <a:lstStyle/>
          <a:p>
            <a:r>
              <a:rPr lang="ru-RU" sz="2000" dirty="0" smtClean="0"/>
              <a:t>«</a:t>
            </a:r>
            <a:r>
              <a:rPr lang="en-US" sz="2000" dirty="0" smtClean="0"/>
              <a:t>Yekaterinburg </a:t>
            </a:r>
            <a:r>
              <a:rPr lang="en-US" sz="2000" dirty="0"/>
              <a:t>street artist </a:t>
            </a:r>
            <a:r>
              <a:rPr lang="en-US" sz="2000" dirty="0" err="1"/>
              <a:t>Timofey</a:t>
            </a:r>
            <a:r>
              <a:rPr lang="en-US" sz="2000" dirty="0"/>
              <a:t> </a:t>
            </a:r>
            <a:r>
              <a:rPr lang="en-US" sz="2000" dirty="0" err="1" smtClean="0"/>
              <a:t>Radya</a:t>
            </a:r>
            <a:r>
              <a:rPr lang="en-US" sz="2000" dirty="0" smtClean="0"/>
              <a:t> </a:t>
            </a:r>
            <a:r>
              <a:rPr lang="en-US" sz="2000" dirty="0"/>
              <a:t>uses posters </a:t>
            </a:r>
            <a:r>
              <a:rPr lang="en-US" sz="2000" dirty="0" smtClean="0"/>
              <a:t>and </a:t>
            </a:r>
            <a:r>
              <a:rPr lang="en-US" sz="2000" dirty="0"/>
              <a:t>signs on </a:t>
            </a:r>
            <a:r>
              <a:rPr lang="en-US" sz="2000" dirty="0" smtClean="0"/>
              <a:t>buildings </a:t>
            </a:r>
            <a:r>
              <a:rPr lang="ru-RU" sz="2000" dirty="0" smtClean="0"/>
              <a:t> </a:t>
            </a:r>
            <a:r>
              <a:rPr lang="en-US" sz="2000" dirty="0" smtClean="0"/>
              <a:t>for </a:t>
            </a:r>
            <a:r>
              <a:rPr lang="en-US" sz="2000" dirty="0"/>
              <a:t>his  </a:t>
            </a:r>
            <a:r>
              <a:rPr lang="en-US" sz="2000" dirty="0" smtClean="0"/>
              <a:t>installations</a:t>
            </a:r>
            <a:r>
              <a:rPr lang="ru-RU" sz="2000" dirty="0" smtClean="0"/>
              <a:t>»</a:t>
            </a:r>
            <a:r>
              <a:rPr lang="en-US" sz="2000" dirty="0" smtClean="0"/>
              <a:t>. </a:t>
            </a:r>
            <a:endParaRPr lang="ru-RU" sz="2000" dirty="0"/>
          </a:p>
        </p:txBody>
      </p:sp>
      <p:sp>
        <p:nvSpPr>
          <p:cNvPr id="3" name="Прямоугольник 2"/>
          <p:cNvSpPr/>
          <p:nvPr/>
        </p:nvSpPr>
        <p:spPr>
          <a:xfrm>
            <a:off x="5160132" y="726162"/>
            <a:ext cx="3958056" cy="2246769"/>
          </a:xfrm>
          <a:prstGeom prst="rect">
            <a:avLst/>
          </a:prstGeom>
        </p:spPr>
        <p:txBody>
          <a:bodyPr wrap="square">
            <a:spAutoFit/>
          </a:bodyPr>
          <a:lstStyle/>
          <a:p>
            <a:r>
              <a:rPr lang="ru-RU" sz="2000" dirty="0" smtClean="0">
                <a:solidFill>
                  <a:schemeClr val="bg1"/>
                </a:solidFill>
              </a:rPr>
              <a:t>«</a:t>
            </a:r>
            <a:r>
              <a:rPr lang="en-US" sz="2000" dirty="0" smtClean="0">
                <a:solidFill>
                  <a:schemeClr val="bg1"/>
                </a:solidFill>
              </a:rPr>
              <a:t>On </a:t>
            </a:r>
            <a:r>
              <a:rPr lang="en-US" sz="2000" dirty="0">
                <a:solidFill>
                  <a:schemeClr val="bg1"/>
                </a:solidFill>
              </a:rPr>
              <a:t>June 12, he spelled out “Live in the Past” in huge Soviet-style letters on two buildings in his city, next to another with a hammer and sickle. When he came up with the idea late last year, he saw the words as a </a:t>
            </a:r>
            <a:r>
              <a:rPr lang="en-US" sz="2000" dirty="0" smtClean="0">
                <a:solidFill>
                  <a:schemeClr val="bg1"/>
                </a:solidFill>
              </a:rPr>
              <a:t>prediction</a:t>
            </a:r>
            <a:r>
              <a:rPr lang="ru-RU" sz="2000" dirty="0" smtClean="0">
                <a:solidFill>
                  <a:schemeClr val="bg1"/>
                </a:solidFill>
              </a:rPr>
              <a:t>»</a:t>
            </a:r>
            <a:r>
              <a:rPr lang="en-US" sz="2000" dirty="0" smtClean="0">
                <a:solidFill>
                  <a:schemeClr val="bg1"/>
                </a:solidFill>
              </a:rPr>
              <a:t>.</a:t>
            </a:r>
            <a:endParaRPr lang="ru-RU" sz="2000" dirty="0">
              <a:solidFill>
                <a:schemeClr val="bg1"/>
              </a:solidFill>
            </a:endParaRPr>
          </a:p>
        </p:txBody>
      </p:sp>
    </p:spTree>
    <p:extLst>
      <p:ext uri="{BB962C8B-B14F-4D97-AF65-F5344CB8AC3E}">
        <p14:creationId xmlns:p14="http://schemas.microsoft.com/office/powerpoint/2010/main" val="23639008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220" y="2500554"/>
            <a:ext cx="5792192" cy="434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740352" cy="294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6613" y="3212976"/>
            <a:ext cx="3461277" cy="830997"/>
          </a:xfrm>
          <a:prstGeom prst="rect">
            <a:avLst/>
          </a:prstGeom>
        </p:spPr>
        <p:txBody>
          <a:bodyPr wrap="square">
            <a:spAutoFit/>
          </a:bodyPr>
          <a:lstStyle/>
          <a:p>
            <a:r>
              <a:rPr lang="en-US" sz="2400" dirty="0" smtClean="0"/>
              <a:t>Authorities </a:t>
            </a:r>
            <a:r>
              <a:rPr lang="en-US" sz="2400" dirty="0"/>
              <a:t>removed the letters two days later.</a:t>
            </a:r>
            <a:endParaRPr lang="ru-RU" sz="2400" dirty="0"/>
          </a:p>
        </p:txBody>
      </p:sp>
    </p:spTree>
    <p:extLst>
      <p:ext uri="{BB962C8B-B14F-4D97-AF65-F5344CB8AC3E}">
        <p14:creationId xmlns:p14="http://schemas.microsoft.com/office/powerpoint/2010/main" val="10356184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877354"/>
            <a:ext cx="5670282" cy="397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34636"/>
            <a:ext cx="8748464" cy="707886"/>
          </a:xfrm>
          <a:prstGeom prst="rect">
            <a:avLst/>
          </a:prstGeom>
        </p:spPr>
        <p:txBody>
          <a:bodyPr wrap="square">
            <a:spAutoFit/>
          </a:bodyPr>
          <a:lstStyle/>
          <a:p>
            <a:r>
              <a:rPr lang="en-US" sz="2000" dirty="0"/>
              <a:t>St. Petersburg. </a:t>
            </a:r>
            <a:r>
              <a:rPr lang="en-US" sz="2000" dirty="0" smtClean="0"/>
              <a:t>June 2022. Anti-war </a:t>
            </a:r>
            <a:r>
              <a:rPr lang="en-US" sz="2000" dirty="0"/>
              <a:t>graffiti by artist </a:t>
            </a:r>
            <a:r>
              <a:rPr lang="en-US" sz="2000" dirty="0" err="1"/>
              <a:t>Vlada</a:t>
            </a:r>
            <a:r>
              <a:rPr lang="en-US" sz="2000" dirty="0"/>
              <a:t> </a:t>
            </a:r>
            <a:r>
              <a:rPr lang="ru-RU" sz="2000" dirty="0" smtClean="0"/>
              <a:t>MV </a:t>
            </a:r>
            <a:r>
              <a:rPr lang="ru-RU" sz="2000" dirty="0" err="1"/>
              <a:t>picture</a:t>
            </a:r>
            <a:r>
              <a:rPr lang="ru-RU" sz="2000" dirty="0"/>
              <a:t>  </a:t>
            </a:r>
            <a:r>
              <a:rPr lang="ru-RU" sz="2000" dirty="0" smtClean="0"/>
              <a:t>(</a:t>
            </a:r>
            <a:r>
              <a:rPr lang="ru-RU" sz="2000" dirty="0">
                <a:hlinkClick r:id="rId3"/>
              </a:rPr>
              <a:t>https://</a:t>
            </a:r>
            <a:r>
              <a:rPr lang="ru-RU" sz="2000" dirty="0" smtClean="0">
                <a:hlinkClick r:id="rId3"/>
              </a:rPr>
              <a:t>t.me/mv_picture</a:t>
            </a:r>
            <a:r>
              <a:rPr lang="ru-RU" sz="2000" dirty="0" smtClean="0"/>
              <a:t> )</a:t>
            </a:r>
            <a:endParaRPr lang="ru-RU" sz="2000"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7" y="752826"/>
            <a:ext cx="4445000" cy="296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434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652120" y="79260"/>
            <a:ext cx="3384376" cy="1938992"/>
          </a:xfrm>
          <a:prstGeom prst="rect">
            <a:avLst/>
          </a:prstGeom>
        </p:spPr>
        <p:txBody>
          <a:bodyPr wrap="square">
            <a:spAutoFit/>
          </a:bodyPr>
          <a:lstStyle/>
          <a:p>
            <a:r>
              <a:rPr lang="en-US" sz="2000" dirty="0"/>
              <a:t>Marina </a:t>
            </a:r>
            <a:r>
              <a:rPr lang="en-US" sz="2000" dirty="0" err="1"/>
              <a:t>Shamova</a:t>
            </a:r>
            <a:r>
              <a:rPr lang="en-US" sz="2000" dirty="0"/>
              <a:t> dances for peace</a:t>
            </a:r>
            <a:r>
              <a:rPr lang="en-US" sz="2000" dirty="0" smtClean="0"/>
              <a:t>.</a:t>
            </a:r>
            <a:r>
              <a:rPr lang="ru-RU" sz="2000" dirty="0" smtClean="0"/>
              <a:t> </a:t>
            </a:r>
          </a:p>
          <a:p>
            <a:r>
              <a:rPr lang="en-US" sz="2000" dirty="0" smtClean="0"/>
              <a:t>On </a:t>
            </a:r>
            <a:r>
              <a:rPr lang="en-US" sz="2000" dirty="0"/>
              <a:t>March 2, artist Marina </a:t>
            </a:r>
            <a:r>
              <a:rPr lang="en-US" sz="2000" dirty="0" err="1"/>
              <a:t>Shamova</a:t>
            </a:r>
            <a:r>
              <a:rPr lang="en-US" sz="2000" dirty="0"/>
              <a:t> </a:t>
            </a:r>
            <a:r>
              <a:rPr lang="en-US" sz="2000" dirty="0" smtClean="0"/>
              <a:t>started </a:t>
            </a:r>
            <a:r>
              <a:rPr lang="en-US" sz="2000" dirty="0"/>
              <a:t>a series </a:t>
            </a:r>
            <a:r>
              <a:rPr lang="en-US" sz="2000" dirty="0" smtClean="0"/>
              <a:t>of</a:t>
            </a:r>
            <a:r>
              <a:rPr lang="ru-RU" sz="2000" dirty="0" smtClean="0"/>
              <a:t> </a:t>
            </a:r>
            <a:r>
              <a:rPr lang="en-US" sz="2000" dirty="0" smtClean="0"/>
              <a:t>anti-war </a:t>
            </a:r>
            <a:r>
              <a:rPr lang="en-US" sz="2000" dirty="0"/>
              <a:t>dance </a:t>
            </a:r>
            <a:r>
              <a:rPr lang="en-US" sz="2000" dirty="0" smtClean="0"/>
              <a:t>performances </a:t>
            </a:r>
            <a:r>
              <a:rPr lang="en-US" sz="2000" dirty="0" err="1" smtClean="0"/>
              <a:t>performances</a:t>
            </a:r>
            <a:r>
              <a:rPr lang="en-US" sz="2000" dirty="0" smtClean="0"/>
              <a:t> </a:t>
            </a:r>
            <a:r>
              <a:rPr lang="en-US" sz="2000" dirty="0"/>
              <a:t>"Dance picket</a:t>
            </a:r>
            <a:r>
              <a:rPr lang="en-US" sz="2000" dirty="0" smtClean="0"/>
              <a:t>". </a:t>
            </a:r>
            <a:endParaRPr lang="ru-RU" sz="2000" dirty="0"/>
          </a:p>
        </p:txBody>
      </p:sp>
      <p:pic>
        <p:nvPicPr>
          <p:cNvPr id="8194" name="Picture 2" descr="В метро Петербурга патриот напал на художни_ц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652120" cy="337220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196" y="3239594"/>
            <a:ext cx="6663804" cy="361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3986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5805264"/>
            <a:ext cx="3020535" cy="954107"/>
          </a:xfrm>
          <a:prstGeom prst="rect">
            <a:avLst/>
          </a:prstGeom>
        </p:spPr>
        <p:txBody>
          <a:bodyPr wrap="square">
            <a:spAutoFit/>
          </a:bodyPr>
          <a:lstStyle/>
          <a:p>
            <a:r>
              <a:rPr lang="en-US" sz="2000" b="1" dirty="0" err="1"/>
              <a:t>Snowga</a:t>
            </a:r>
            <a:r>
              <a:rPr lang="en-US" dirty="0"/>
              <a:t>_</a:t>
            </a:r>
            <a:r>
              <a:rPr lang="ru-RU" dirty="0" smtClean="0"/>
              <a:t>Йога</a:t>
            </a:r>
            <a:r>
              <a:rPr lang="en-US" dirty="0" smtClean="0"/>
              <a:t>/</a:t>
            </a:r>
          </a:p>
          <a:p>
            <a:r>
              <a:rPr lang="ru-RU" dirty="0" smtClean="0"/>
              <a:t>творческий </a:t>
            </a:r>
            <a:r>
              <a:rPr lang="ru-RU" dirty="0"/>
              <a:t>союз </a:t>
            </a:r>
            <a:r>
              <a:rPr lang="ru-RU" dirty="0" smtClean="0"/>
              <a:t>«Вдаль». </a:t>
            </a:r>
            <a:r>
              <a:rPr lang="ru-RU" dirty="0" err="1" smtClean="0"/>
              <a:t>Алтуфьево_февраль</a:t>
            </a:r>
            <a:r>
              <a:rPr lang="ru-RU" dirty="0" smtClean="0"/>
              <a:t> 2019</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140968"/>
            <a:ext cx="5724128"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 y="23559"/>
            <a:ext cx="4572000" cy="4438650"/>
          </a:xfrm>
          <a:prstGeom prst="rect">
            <a:avLst/>
          </a:prstGeom>
        </p:spPr>
      </p:pic>
      <p:sp>
        <p:nvSpPr>
          <p:cNvPr id="4" name="Прямоугольник 3"/>
          <p:cNvSpPr/>
          <p:nvPr/>
        </p:nvSpPr>
        <p:spPr>
          <a:xfrm>
            <a:off x="4716016" y="116632"/>
            <a:ext cx="4572000" cy="923330"/>
          </a:xfrm>
          <a:prstGeom prst="rect">
            <a:avLst/>
          </a:prstGeom>
        </p:spPr>
        <p:txBody>
          <a:bodyPr>
            <a:spAutoFit/>
          </a:bodyPr>
          <a:lstStyle/>
          <a:p>
            <a:r>
              <a:rPr lang="ru-RU" dirty="0" err="1" smtClean="0"/>
              <a:t>Х</a:t>
            </a:r>
            <a:r>
              <a:rPr lang="en-US" dirty="0" err="1" smtClean="0"/>
              <a:t>арьковская</a:t>
            </a:r>
            <a:r>
              <a:rPr lang="en-US" dirty="0" smtClean="0"/>
              <a:t> </a:t>
            </a:r>
            <a:r>
              <a:rPr lang="en-US" dirty="0" err="1"/>
              <a:t>йога</a:t>
            </a:r>
            <a:r>
              <a:rPr lang="en-US" dirty="0"/>
              <a:t> 23 </a:t>
            </a:r>
            <a:r>
              <a:rPr lang="en-US" dirty="0" err="1"/>
              <a:t>июня</a:t>
            </a:r>
            <a:r>
              <a:rPr lang="en-US" dirty="0"/>
              <a:t> 2022 </a:t>
            </a:r>
            <a:endParaRPr lang="ru-RU" dirty="0" smtClean="0"/>
          </a:p>
          <a:p>
            <a:r>
              <a:rPr lang="en-US" dirty="0" err="1" smtClean="0"/>
              <a:t>фото</a:t>
            </a:r>
            <a:r>
              <a:rPr lang="en-US" dirty="0" smtClean="0"/>
              <a:t> </a:t>
            </a:r>
            <a:r>
              <a:rPr lang="en-US" dirty="0" err="1"/>
              <a:t>Stanislav</a:t>
            </a:r>
            <a:r>
              <a:rPr lang="en-US" dirty="0"/>
              <a:t> </a:t>
            </a:r>
            <a:r>
              <a:rPr lang="en-US" dirty="0" err="1"/>
              <a:t>Ostrous</a:t>
            </a:r>
            <a:r>
              <a:rPr lang="en-US" dirty="0"/>
              <a:t>, </a:t>
            </a:r>
            <a:endParaRPr lang="ru-RU" dirty="0" smtClean="0"/>
          </a:p>
          <a:p>
            <a:r>
              <a:rPr lang="en-US" dirty="0" smtClean="0"/>
              <a:t>performed </a:t>
            </a:r>
            <a:r>
              <a:rPr lang="en-US" dirty="0"/>
              <a:t>by </a:t>
            </a:r>
            <a:r>
              <a:rPr lang="en-US" dirty="0" err="1"/>
              <a:t>Maksym</a:t>
            </a:r>
            <a:r>
              <a:rPr lang="en-US" dirty="0"/>
              <a:t> </a:t>
            </a:r>
            <a:r>
              <a:rPr lang="en-US" dirty="0" err="1"/>
              <a:t>Burlaka</a:t>
            </a:r>
            <a:endParaRPr lang="ru-RU" dirty="0"/>
          </a:p>
        </p:txBody>
      </p:sp>
    </p:spTree>
    <p:extLst>
      <p:ext uri="{BB962C8B-B14F-4D97-AF65-F5344CB8AC3E}">
        <p14:creationId xmlns:p14="http://schemas.microsoft.com/office/powerpoint/2010/main" val="245713994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4" y="1224976"/>
            <a:ext cx="5148064" cy="443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6134" y="5733256"/>
            <a:ext cx="5075795" cy="707886"/>
          </a:xfrm>
          <a:prstGeom prst="rect">
            <a:avLst/>
          </a:prstGeom>
        </p:spPr>
        <p:txBody>
          <a:bodyPr wrap="square">
            <a:spAutoFit/>
          </a:bodyPr>
          <a:lstStyle/>
          <a:p>
            <a:r>
              <a:rPr lang="en-US" sz="2000" dirty="0"/>
              <a:t>Seats for passengers returning from </a:t>
            </a:r>
            <a:r>
              <a:rPr lang="en-US" sz="2000" dirty="0" smtClean="0"/>
              <a:t>Ukraine </a:t>
            </a:r>
            <a:r>
              <a:rPr lang="en-US" sz="2000" dirty="0"/>
              <a:t>and mothers giving birth again.</a:t>
            </a:r>
            <a:endParaRPr lang="ru-RU" sz="2000" dirty="0"/>
          </a:p>
        </p:txBody>
      </p:sp>
      <p:sp>
        <p:nvSpPr>
          <p:cNvPr id="3" name="Прямоугольник 2"/>
          <p:cNvSpPr/>
          <p:nvPr/>
        </p:nvSpPr>
        <p:spPr>
          <a:xfrm>
            <a:off x="0" y="24648"/>
            <a:ext cx="9217024" cy="1200329"/>
          </a:xfrm>
          <a:prstGeom prst="rect">
            <a:avLst/>
          </a:prstGeom>
        </p:spPr>
        <p:txBody>
          <a:bodyPr wrap="square">
            <a:spAutoFit/>
          </a:bodyPr>
          <a:lstStyle/>
          <a:p>
            <a:r>
              <a:rPr lang="en-US" dirty="0"/>
              <a:t>“Ninety-nine percent of this visual art is not made by artists, just by regular people in their regions and near their houses, writing something on the walls</a:t>
            </a:r>
            <a:r>
              <a:rPr lang="en-US" dirty="0" smtClean="0"/>
              <a:t>,”</a:t>
            </a:r>
            <a:r>
              <a:rPr lang="ru-RU" dirty="0" smtClean="0"/>
              <a:t>. </a:t>
            </a:r>
            <a:r>
              <a:rPr lang="en-US" dirty="0" smtClean="0"/>
              <a:t>There </a:t>
            </a:r>
            <a:r>
              <a:rPr lang="en-US" dirty="0"/>
              <a:t>are antiwar </a:t>
            </a:r>
            <a:r>
              <a:rPr lang="en-US" dirty="0">
                <a:hlinkClick r:id="rId3"/>
              </a:rPr>
              <a:t>slogans</a:t>
            </a:r>
            <a:r>
              <a:rPr lang="en-US" dirty="0"/>
              <a:t> and Ukrainian flags on </a:t>
            </a:r>
            <a:r>
              <a:rPr lang="en-US" dirty="0">
                <a:hlinkClick r:id="rId4"/>
              </a:rPr>
              <a:t>buildings</a:t>
            </a:r>
            <a:r>
              <a:rPr lang="en-US" dirty="0"/>
              <a:t>, </a:t>
            </a:r>
            <a:r>
              <a:rPr lang="en-US" dirty="0">
                <a:hlinkClick r:id="rId5"/>
              </a:rPr>
              <a:t>bridges</a:t>
            </a:r>
            <a:r>
              <a:rPr lang="en-US" dirty="0"/>
              <a:t>, behind </a:t>
            </a:r>
            <a:r>
              <a:rPr lang="en-US" dirty="0">
                <a:hlinkClick r:id="rId6"/>
              </a:rPr>
              <a:t>fences</a:t>
            </a:r>
            <a:r>
              <a:rPr lang="en-US" dirty="0"/>
              <a:t>, on </a:t>
            </a:r>
            <a:r>
              <a:rPr lang="en-US" dirty="0">
                <a:hlinkClick r:id="rId7"/>
              </a:rPr>
              <a:t>street</a:t>
            </a:r>
            <a:r>
              <a:rPr lang="en-US" dirty="0"/>
              <a:t> </a:t>
            </a:r>
            <a:r>
              <a:rPr lang="en-US" dirty="0">
                <a:hlinkClick r:id="rId8"/>
              </a:rPr>
              <a:t>poles</a:t>
            </a:r>
            <a:r>
              <a:rPr lang="en-US" dirty="0"/>
              <a:t>, </a:t>
            </a:r>
            <a:r>
              <a:rPr lang="en-US" dirty="0">
                <a:hlinkClick r:id="rId9"/>
              </a:rPr>
              <a:t>bus </a:t>
            </a:r>
            <a:r>
              <a:rPr lang="en-US" dirty="0" smtClean="0">
                <a:hlinkClick r:id="rId9"/>
              </a:rPr>
              <a:t>stops</a:t>
            </a:r>
            <a:r>
              <a:rPr lang="en-US" dirty="0" smtClean="0"/>
              <a:t>,</a:t>
            </a:r>
            <a:r>
              <a:rPr lang="ru-RU" dirty="0" smtClean="0"/>
              <a:t> </a:t>
            </a:r>
            <a:r>
              <a:rPr lang="en-US" dirty="0" smtClean="0"/>
              <a:t>beside</a:t>
            </a:r>
            <a:r>
              <a:rPr lang="en-US" dirty="0"/>
              <a:t> </a:t>
            </a:r>
            <a:r>
              <a:rPr lang="en-US" dirty="0">
                <a:hlinkClick r:id="rId10"/>
              </a:rPr>
              <a:t>highways</a:t>
            </a:r>
            <a:r>
              <a:rPr lang="en-US" dirty="0"/>
              <a:t>, and in </a:t>
            </a:r>
            <a:r>
              <a:rPr lang="en-US" dirty="0">
                <a:hlinkClick r:id="rId11"/>
              </a:rPr>
              <a:t>trains</a:t>
            </a:r>
            <a:r>
              <a:rPr lang="en-US" dirty="0"/>
              <a:t> and buses</a:t>
            </a:r>
            <a:r>
              <a:rPr lang="en-US" dirty="0" smtClean="0"/>
              <a:t>.</a:t>
            </a:r>
            <a:r>
              <a:rPr lang="ru-RU" dirty="0" smtClean="0"/>
              <a:t> </a:t>
            </a:r>
            <a:r>
              <a:rPr lang="ru-RU" sz="1600" b="1" i="1" dirty="0" smtClean="0"/>
              <a:t>(</a:t>
            </a:r>
            <a:r>
              <a:rPr lang="en-US" sz="1600" b="1" i="1" dirty="0"/>
              <a:t>Art of dissent: How Russians protest the war on </a:t>
            </a:r>
            <a:r>
              <a:rPr lang="en-US" sz="1600" b="1" i="1" dirty="0" smtClean="0"/>
              <a:t>Ukraine</a:t>
            </a:r>
            <a:r>
              <a:rPr lang="ru-RU" sz="1600" b="1" i="1" dirty="0"/>
              <a:t>)</a:t>
            </a:r>
            <a:endParaRPr lang="en-US" sz="1600" b="1" i="1" dirty="0"/>
          </a:p>
        </p:txBody>
      </p:sp>
      <p:pic>
        <p:nvPicPr>
          <p:cNvPr id="15364" name="Picture 4" descr="https://lefteast.org/wp-content/uploads/2022/09/No_war_20220305_100311_best_view-1024x768.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35639" y="1628799"/>
            <a:ext cx="4408361" cy="330627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292080" y="5085184"/>
            <a:ext cx="3924944" cy="923330"/>
          </a:xfrm>
          <a:prstGeom prst="rect">
            <a:avLst/>
          </a:prstGeom>
        </p:spPr>
        <p:txBody>
          <a:bodyPr wrap="square">
            <a:spAutoFit/>
          </a:bodyPr>
          <a:lstStyle/>
          <a:p>
            <a:r>
              <a:rPr lang="en-US" dirty="0" err="1"/>
              <a:t>Katja</a:t>
            </a:r>
            <a:r>
              <a:rPr lang="en-US" dirty="0"/>
              <a:t> </a:t>
            </a:r>
            <a:r>
              <a:rPr lang="en-US" dirty="0" err="1"/>
              <a:t>Zlatija</a:t>
            </a:r>
            <a:r>
              <a:rPr lang="en-US" dirty="0"/>
              <a:t>, “‘No to War’ inscription in the snow.” Petrozavodsk. March 5, 2022. Wikimedia.</a:t>
            </a:r>
            <a:endParaRPr lang="ru-RU" dirty="0"/>
          </a:p>
        </p:txBody>
      </p:sp>
    </p:spTree>
    <p:extLst>
      <p:ext uri="{BB962C8B-B14F-4D97-AF65-F5344CB8AC3E}">
        <p14:creationId xmlns:p14="http://schemas.microsoft.com/office/powerpoint/2010/main" val="34213331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3" y="5545494"/>
            <a:ext cx="4770986" cy="1200329"/>
          </a:xfrm>
          <a:prstGeom prst="rect">
            <a:avLst/>
          </a:prstGeom>
        </p:spPr>
        <p:txBody>
          <a:bodyPr wrap="square">
            <a:spAutoFit/>
          </a:bodyPr>
          <a:lstStyle/>
          <a:p>
            <a:r>
              <a:rPr lang="en-US" dirty="0"/>
              <a:t>Petersburg. January </a:t>
            </a:r>
            <a:r>
              <a:rPr lang="en-US" dirty="0" smtClean="0"/>
              <a:t>202</a:t>
            </a:r>
            <a:r>
              <a:rPr lang="ru-RU" dirty="0" smtClean="0"/>
              <a:t>3</a:t>
            </a:r>
            <a:r>
              <a:rPr lang="en-US" dirty="0" smtClean="0"/>
              <a:t>. </a:t>
            </a:r>
            <a:r>
              <a:rPr lang="en-US" dirty="0"/>
              <a:t>Monument to </a:t>
            </a:r>
            <a:r>
              <a:rPr lang="en-US" dirty="0" err="1"/>
              <a:t>Taras</a:t>
            </a:r>
            <a:r>
              <a:rPr lang="en-US" dirty="0"/>
              <a:t> Shevchenko. “We ask for forgiveness that cannot be received, and we vow to never forget the pain our country has brought to Ukraine.”</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82" y="8316"/>
            <a:ext cx="4152884" cy="55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242"/>
            <a:ext cx="3472434" cy="552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789241" y="5661248"/>
            <a:ext cx="4572000" cy="923330"/>
          </a:xfrm>
          <a:prstGeom prst="rect">
            <a:avLst/>
          </a:prstGeom>
        </p:spPr>
        <p:txBody>
          <a:bodyPr>
            <a:spAutoFit/>
          </a:bodyPr>
          <a:lstStyle/>
          <a:p>
            <a:r>
              <a:rPr lang="en-US" dirty="0"/>
              <a:t>Moscow. January 2023. </a:t>
            </a:r>
            <a:endParaRPr lang="ru-RU" dirty="0" smtClean="0"/>
          </a:p>
          <a:p>
            <a:r>
              <a:rPr lang="en-US" dirty="0" smtClean="0"/>
              <a:t>Monument </a:t>
            </a:r>
            <a:r>
              <a:rPr lang="en-US" dirty="0"/>
              <a:t>to </a:t>
            </a:r>
            <a:r>
              <a:rPr lang="en-US" dirty="0" err="1"/>
              <a:t>Lesya</a:t>
            </a:r>
            <a:r>
              <a:rPr lang="en-US" dirty="0"/>
              <a:t> </a:t>
            </a:r>
            <a:r>
              <a:rPr lang="en-US" dirty="0" err="1"/>
              <a:t>Ukrainka.Dnipro</a:t>
            </a:r>
            <a:r>
              <a:rPr lang="en-US" dirty="0"/>
              <a:t>, we will never forget.”</a:t>
            </a:r>
            <a:endParaRPr lang="ru-RU" dirty="0"/>
          </a:p>
        </p:txBody>
      </p:sp>
    </p:spTree>
    <p:extLst>
      <p:ext uri="{BB962C8B-B14F-4D97-AF65-F5344CB8AC3E}">
        <p14:creationId xmlns:p14="http://schemas.microsoft.com/office/powerpoint/2010/main" val="166534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РОМАН СЕРГЕЕВИЧ ОСМИНКИН\АСПИРАНТУРА\ПАРТИЦИПАТОРНОЕ ИСКУССТВО\КУРС МШВИ история искусства 2021_22\6 лекция жизнестроение авангард\000003_Московская школа Айседоры Дункан_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2" y="358069"/>
            <a:ext cx="8435661" cy="615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5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РОМАН СЕРГЕЕВИЧ ОСМИНКИН\АСПИРАНТУРА\ПАРТИЦИПАТОРНОЕ ИСКУССТВО\КУРС МШВИ история искусства 2021_22\6 лекция жизнестроение авангард\Биомеханика_Тренинг_Этюд_Опускание тяжест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641"/>
            <a:ext cx="5486400" cy="3803904"/>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D:\РОМАН СЕРГЕЕВИЧ ОСМИНКИН\АСПИРАНТУРА\ПАРТИЦИПАТОРНОЕ ИСКУССТВО\КУРС МШВИ история искусства 2021_22\6 лекция жизнестроение авангард\Противогазы Сцена из спект СМ Эйзенштейна_в 1-м Рабоч театре Пролеткульта 19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068" y="744634"/>
            <a:ext cx="3348506" cy="600728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1443" y="5877960"/>
            <a:ext cx="4913290" cy="646331"/>
          </a:xfrm>
          <a:prstGeom prst="rect">
            <a:avLst/>
          </a:prstGeom>
        </p:spPr>
        <p:txBody>
          <a:bodyPr wrap="square">
            <a:spAutoFit/>
          </a:bodyPr>
          <a:lstStyle/>
          <a:p>
            <a:r>
              <a:rPr lang="ru-RU" dirty="0"/>
              <a:t>Противогазы Сцена из </a:t>
            </a:r>
            <a:r>
              <a:rPr lang="ru-RU" dirty="0" err="1"/>
              <a:t>спект</a:t>
            </a:r>
            <a:r>
              <a:rPr lang="ru-RU" dirty="0"/>
              <a:t> </a:t>
            </a:r>
            <a:r>
              <a:rPr lang="ru-RU" dirty="0" smtClean="0"/>
              <a:t>СМ </a:t>
            </a:r>
            <a:r>
              <a:rPr lang="ru-RU" dirty="0" err="1" smtClean="0"/>
              <a:t>Эйзенштейна_в</a:t>
            </a:r>
            <a:r>
              <a:rPr lang="ru-RU" dirty="0" smtClean="0"/>
              <a:t> </a:t>
            </a:r>
            <a:r>
              <a:rPr lang="ru-RU" dirty="0"/>
              <a:t>1-м </a:t>
            </a:r>
            <a:r>
              <a:rPr lang="ru-RU" dirty="0" err="1"/>
              <a:t>Рабоч</a:t>
            </a:r>
            <a:r>
              <a:rPr lang="ru-RU" dirty="0"/>
              <a:t> театре Пролеткульта 1924</a:t>
            </a:r>
          </a:p>
        </p:txBody>
      </p:sp>
      <p:sp>
        <p:nvSpPr>
          <p:cNvPr id="3" name="Прямоугольник 2"/>
          <p:cNvSpPr/>
          <p:nvPr/>
        </p:nvSpPr>
        <p:spPr>
          <a:xfrm>
            <a:off x="146498" y="4316449"/>
            <a:ext cx="5193404" cy="369332"/>
          </a:xfrm>
          <a:prstGeom prst="rect">
            <a:avLst/>
          </a:prstGeom>
        </p:spPr>
        <p:txBody>
          <a:bodyPr wrap="square">
            <a:spAutoFit/>
          </a:bodyPr>
          <a:lstStyle/>
          <a:p>
            <a:r>
              <a:rPr lang="ru-RU" dirty="0" err="1"/>
              <a:t>Биомеханика_Тренинг_Этюд_Опускание</a:t>
            </a:r>
            <a:r>
              <a:rPr lang="ru-RU" dirty="0"/>
              <a:t> тяжести</a:t>
            </a:r>
          </a:p>
        </p:txBody>
      </p:sp>
    </p:spTree>
    <p:extLst>
      <p:ext uri="{BB962C8B-B14F-4D97-AF65-F5344CB8AC3E}">
        <p14:creationId xmlns:p14="http://schemas.microsoft.com/office/powerpoint/2010/main" val="312106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0"/>
            <a:ext cx="9036496" cy="8094524"/>
          </a:xfrm>
          <a:prstGeom prst="rect">
            <a:avLst/>
          </a:prstGeom>
        </p:spPr>
        <p:txBody>
          <a:bodyPr wrap="square">
            <a:spAutoFit/>
          </a:bodyPr>
          <a:lstStyle/>
          <a:p>
            <a:r>
              <a:rPr lang="ru-RU" sz="2000" b="1" i="1" dirty="0" smtClean="0"/>
              <a:t>Литература:</a:t>
            </a:r>
            <a:endParaRPr lang="ru-RU" sz="1600" dirty="0" smtClean="0"/>
          </a:p>
          <a:p>
            <a:r>
              <a:rPr lang="ru-RU" sz="1700" b="1" dirty="0" smtClean="0"/>
              <a:t>Волкова </a:t>
            </a:r>
            <a:r>
              <a:rPr lang="ru-RU" sz="1700" b="1" dirty="0"/>
              <a:t>Т. Хроники активистского искусства в России </a:t>
            </a:r>
            <a:r>
              <a:rPr lang="ru-RU" sz="1700" dirty="0"/>
              <a:t>// </a:t>
            </a:r>
            <a:r>
              <a:rPr lang="ru-RU" sz="1700" dirty="0" err="1"/>
              <a:t>Медиаудар</a:t>
            </a:r>
            <a:r>
              <a:rPr lang="ru-RU" sz="1700" dirty="0"/>
              <a:t>: активистское искусство сегодня. </a:t>
            </a:r>
            <a:r>
              <a:rPr lang="ru-RU" sz="1700" dirty="0" smtClean="0"/>
              <a:t>II. </a:t>
            </a:r>
            <a:r>
              <a:rPr lang="ru-RU" sz="1700" dirty="0" err="1"/>
              <a:t>Медиаудар</a:t>
            </a:r>
            <a:r>
              <a:rPr lang="ru-RU" sz="1700" dirty="0"/>
              <a:t>/</a:t>
            </a:r>
            <a:r>
              <a:rPr lang="en-US" sz="1700" dirty="0" err="1"/>
              <a:t>mediaudar</a:t>
            </a:r>
            <a:r>
              <a:rPr lang="ru-RU" sz="1700" dirty="0"/>
              <a:t>.</a:t>
            </a:r>
            <a:r>
              <a:rPr lang="en-US" sz="1700" dirty="0"/>
              <a:t>net</a:t>
            </a:r>
            <a:r>
              <a:rPr lang="ru-RU" sz="1700" dirty="0"/>
              <a:t>. — 2016. </a:t>
            </a:r>
            <a:endParaRPr lang="en-US" sz="1700" dirty="0"/>
          </a:p>
          <a:p>
            <a:r>
              <a:rPr lang="ru-RU" sz="1700" b="1" dirty="0"/>
              <a:t>Павел </a:t>
            </a:r>
            <a:r>
              <a:rPr lang="ru-RU" sz="1700" b="1" dirty="0" err="1"/>
              <a:t>Митенко</a:t>
            </a:r>
            <a:r>
              <a:rPr lang="ru-RU" sz="1700" b="1" dirty="0"/>
              <a:t>. 13 акций, которые сделали московский </a:t>
            </a:r>
            <a:r>
              <a:rPr lang="ru-RU" sz="1700" b="1" dirty="0" err="1" smtClean="0"/>
              <a:t>акционизм</a:t>
            </a:r>
            <a:r>
              <a:rPr lang="ru-RU" sz="1700" b="1" dirty="0" smtClean="0"/>
              <a:t>. </a:t>
            </a:r>
            <a:r>
              <a:rPr lang="en-US" sz="1700" dirty="0">
                <a:hlinkClick r:id="rId2"/>
              </a:rPr>
              <a:t>https://syg.ma/@</a:t>
            </a:r>
            <a:r>
              <a:rPr lang="en-US" sz="1700" dirty="0" smtClean="0">
                <a:hlinkClick r:id="rId2"/>
              </a:rPr>
              <a:t>sygma/paviel-mitienko-13-aktsii-kotoryie-sdielali-moskovskii-aktsionizm</a:t>
            </a:r>
            <a:endParaRPr lang="ru-RU" sz="1700" dirty="0" smtClean="0"/>
          </a:p>
          <a:p>
            <a:r>
              <a:rPr lang="ru-RU" sz="1700" b="1" dirty="0" err="1"/>
              <a:t>Митенко</a:t>
            </a:r>
            <a:r>
              <a:rPr lang="ru-RU" sz="1700" b="1" dirty="0"/>
              <a:t> П., </a:t>
            </a:r>
            <a:r>
              <a:rPr lang="ru-RU" sz="1700" b="1" dirty="0" err="1"/>
              <a:t>Шассен</a:t>
            </a:r>
            <a:r>
              <a:rPr lang="ru-RU" sz="1700" b="1" dirty="0"/>
              <a:t> С. Третья волна </a:t>
            </a:r>
            <a:r>
              <a:rPr lang="ru-RU" sz="1700" b="1" dirty="0" err="1"/>
              <a:t>акционизма</a:t>
            </a:r>
            <a:r>
              <a:rPr lang="ru-RU" sz="1700" dirty="0"/>
              <a:t>: искусство свободного действия во время реакции // Художественный журнал № 102 (2017). С. </a:t>
            </a:r>
            <a:r>
              <a:rPr lang="ru-RU" sz="1700" dirty="0" smtClean="0"/>
              <a:t>126–139</a:t>
            </a:r>
          </a:p>
          <a:p>
            <a:r>
              <a:rPr lang="en-US" sz="1700" dirty="0">
                <a:hlinkClick r:id="rId3"/>
              </a:rPr>
              <a:t>https://</a:t>
            </a:r>
            <a:r>
              <a:rPr lang="en-US" sz="1700" dirty="0" smtClean="0">
                <a:hlinkClick r:id="rId3"/>
              </a:rPr>
              <a:t>moscowartmagazine.com/issue/107/article/2354</a:t>
            </a:r>
            <a:r>
              <a:rPr lang="ru-RU" sz="1700" dirty="0" smtClean="0"/>
              <a:t> </a:t>
            </a:r>
          </a:p>
          <a:p>
            <a:r>
              <a:rPr lang="ru-RU" sz="1700" b="1" dirty="0"/>
              <a:t>Эпштейн. А. Д. Арт-</a:t>
            </a:r>
            <a:r>
              <a:rPr lang="ru-RU" sz="1700" b="1" dirty="0" err="1"/>
              <a:t>активизм</a:t>
            </a:r>
            <a:r>
              <a:rPr lang="ru-RU" sz="1700" b="1" dirty="0"/>
              <a:t> третьего срока Путина. </a:t>
            </a:r>
            <a:r>
              <a:rPr lang="ru-RU" sz="1700" dirty="0"/>
              <a:t>Наследники московского концептуализма и </a:t>
            </a:r>
            <a:r>
              <a:rPr lang="ru-RU" sz="1700" dirty="0" err="1"/>
              <a:t>соц</a:t>
            </a:r>
            <a:r>
              <a:rPr lang="ru-RU" sz="1700" dirty="0"/>
              <a:t>-арта в XXI веке // Неприкосновенный запас. 2018. №1. С. 219—237</a:t>
            </a:r>
            <a:r>
              <a:rPr lang="ru-RU" sz="1700" dirty="0" smtClean="0"/>
              <a:t>.</a:t>
            </a:r>
          </a:p>
          <a:p>
            <a:r>
              <a:rPr lang="en-US" sz="1700" dirty="0">
                <a:hlinkClick r:id="rId4"/>
              </a:rPr>
              <a:t>https://www.nlobooks.ru/magazines/neprikosnovennyy_zapas/117_nz_1_2018/article/19543</a:t>
            </a:r>
            <a:r>
              <a:rPr lang="en-US" sz="1700" dirty="0" smtClean="0">
                <a:hlinkClick r:id="rId4"/>
              </a:rPr>
              <a:t>/</a:t>
            </a:r>
            <a:endParaRPr lang="ru-RU" sz="1700" dirty="0"/>
          </a:p>
          <a:p>
            <a:r>
              <a:rPr lang="ru-RU" sz="1700" b="1" dirty="0"/>
              <a:t>Арт-</a:t>
            </a:r>
            <a:r>
              <a:rPr lang="ru-RU" sz="1700" b="1" dirty="0" err="1"/>
              <a:t>активизм</a:t>
            </a:r>
            <a:r>
              <a:rPr lang="ru-RU" sz="1700" b="1" dirty="0"/>
              <a:t> в России в 2010-е годы. </a:t>
            </a:r>
            <a:r>
              <a:rPr lang="ru-RU" sz="1700" dirty="0"/>
              <a:t>НИУ ВШЭ в </a:t>
            </a:r>
            <a:r>
              <a:rPr lang="ru-RU" sz="1700" dirty="0" smtClean="0"/>
              <a:t>Санкт-Петербурге. Научно-популярный </a:t>
            </a:r>
            <a:r>
              <a:rPr lang="ru-RU" sz="1700" dirty="0"/>
              <a:t>журнал «</a:t>
            </a:r>
            <a:r>
              <a:rPr lang="ru-RU" sz="1700" dirty="0" smtClean="0"/>
              <a:t>ИКСТАТИ». 21 окт. 2020. </a:t>
            </a:r>
            <a:r>
              <a:rPr lang="en-US" sz="1700" dirty="0">
                <a:hlinkClick r:id="rId5"/>
              </a:rPr>
              <a:t>https://</a:t>
            </a:r>
            <a:r>
              <a:rPr lang="en-US" sz="1700" dirty="0" smtClean="0">
                <a:hlinkClick r:id="rId5"/>
              </a:rPr>
              <a:t>spb.hse.ru/ixtati/news/410001950.html</a:t>
            </a:r>
            <a:r>
              <a:rPr lang="ru-RU" sz="1700" dirty="0" smtClean="0"/>
              <a:t> </a:t>
            </a:r>
            <a:endParaRPr lang="ru-RU" sz="1700" dirty="0"/>
          </a:p>
          <a:p>
            <a:r>
              <a:rPr lang="en-US" sz="1700" b="1" dirty="0"/>
              <a:t>Party of the Dead</a:t>
            </a:r>
            <a:r>
              <a:rPr lang="en-US" sz="1700" dirty="0" smtClean="0"/>
              <a:t>: </a:t>
            </a:r>
            <a:r>
              <a:rPr lang="en-US" sz="1700" dirty="0" err="1" smtClean="0"/>
              <a:t>Necroaesthetics</a:t>
            </a:r>
            <a:r>
              <a:rPr lang="en-US" sz="1700" dirty="0" smtClean="0"/>
              <a:t> and Transformation of Political Performativity in Russia During the Pandemic </a:t>
            </a:r>
            <a:r>
              <a:rPr lang="en-US" sz="1700" dirty="0" smtClean="0">
                <a:hlinkClick r:id="rId6"/>
              </a:rPr>
              <a:t>https://artmargins.com/party-of-the-dead-necroaesthetics-and-transformation-of-political-performanity-in-russia-during-the-pandemic/</a:t>
            </a:r>
            <a:endParaRPr lang="ru-RU" sz="1700" dirty="0"/>
          </a:p>
          <a:p>
            <a:r>
              <a:rPr lang="en-US" sz="1700" b="1" dirty="0"/>
              <a:t>Angelina </a:t>
            </a:r>
            <a:r>
              <a:rPr lang="en-US" sz="1700" b="1" dirty="0" err="1"/>
              <a:t>Lucento</a:t>
            </a:r>
            <a:r>
              <a:rPr lang="en-US" sz="1700" b="1" dirty="0"/>
              <a:t>. «Care Outside the Comfort Zone». </a:t>
            </a:r>
            <a:r>
              <a:rPr lang="en-US" sz="1700" dirty="0"/>
              <a:t>Performance Research. Volume 22, 2017. On the </a:t>
            </a:r>
            <a:r>
              <a:rPr lang="en-US" sz="1700" dirty="0" smtClean="0"/>
              <a:t>Maternal.</a:t>
            </a:r>
            <a:r>
              <a:rPr lang="ru-RU" sz="1700" dirty="0" smtClean="0"/>
              <a:t> </a:t>
            </a:r>
            <a:r>
              <a:rPr lang="en-US" sz="1700" dirty="0" smtClean="0">
                <a:hlinkClick r:id="rId7"/>
              </a:rPr>
              <a:t>https</a:t>
            </a:r>
            <a:r>
              <a:rPr lang="en-US" sz="1700" dirty="0">
                <a:hlinkClick r:id="rId7"/>
              </a:rPr>
              <a:t>://</a:t>
            </a:r>
            <a:r>
              <a:rPr lang="en-US" sz="1700" dirty="0" smtClean="0">
                <a:hlinkClick r:id="rId7"/>
              </a:rPr>
              <a:t>www.tandfonline.com/eprint/5rY6QtPMA9yPwQ6zeQkW/full</a:t>
            </a:r>
            <a:endParaRPr lang="ru-RU" sz="1700" dirty="0"/>
          </a:p>
          <a:p>
            <a:r>
              <a:rPr lang="ru-RU" sz="1700" b="1" dirty="0"/>
              <a:t>Роман Осминкин. Тело политическое</a:t>
            </a:r>
            <a:r>
              <a:rPr lang="ru-RU" sz="1600" dirty="0"/>
              <a:t>: феминистский </a:t>
            </a:r>
            <a:r>
              <a:rPr lang="ru-RU" sz="1600" dirty="0" err="1"/>
              <a:t>акционизм</a:t>
            </a:r>
            <a:r>
              <a:rPr lang="ru-RU" sz="1600" dirty="0"/>
              <a:t> в условиях </a:t>
            </a:r>
            <a:r>
              <a:rPr lang="ru-RU" sz="1600" dirty="0" err="1"/>
              <a:t>медиареальности</a:t>
            </a:r>
            <a:r>
              <a:rPr lang="ru-RU" sz="1600" dirty="0"/>
              <a:t> (на примере группы </a:t>
            </a:r>
            <a:r>
              <a:rPr lang="ru-RU" sz="1600" dirty="0" err="1"/>
              <a:t>Pussy</a:t>
            </a:r>
            <a:r>
              <a:rPr lang="ru-RU" sz="1600" dirty="0"/>
              <a:t> </a:t>
            </a:r>
            <a:r>
              <a:rPr lang="ru-RU" sz="1600" dirty="0" err="1"/>
              <a:t>Riot</a:t>
            </a:r>
            <a:r>
              <a:rPr lang="ru-RU" sz="1600" dirty="0"/>
              <a:t> и движения FEMEN) </a:t>
            </a:r>
            <a:r>
              <a:rPr lang="en-US" sz="1600" dirty="0">
                <a:hlinkClick r:id="rId8"/>
              </a:rPr>
              <a:t>https://syg.ma/@</a:t>
            </a:r>
            <a:r>
              <a:rPr lang="en-US" sz="1600" dirty="0" smtClean="0">
                <a:hlinkClick r:id="rId8"/>
              </a:rPr>
              <a:t>roman-osminkin/tielo-politichieskoie-fieministskii-aktsionizm-v-usloviiakh-miediariealnosti-na-primierie-ghruppy-pussy-riot-i-dvizhieniia-femen</a:t>
            </a:r>
            <a:endParaRPr lang="ru-RU" sz="1600" dirty="0"/>
          </a:p>
          <a:p>
            <a:r>
              <a:rPr lang="ru-RU" sz="1600" b="1" dirty="0"/>
              <a:t>Роман Осминкин. КОЛЛЕКТИВНЫЕ ПЕРФОРМАНСЫ</a:t>
            </a:r>
            <a:r>
              <a:rPr lang="ru-RU" sz="1600" dirty="0"/>
              <a:t>: ОТ ПАРТИЦИПАЦИИ К ПРОИЗВОДСТВУ СОЦИАЛЬНОЙ ЖИЗНИ. </a:t>
            </a:r>
            <a:r>
              <a:rPr lang="en-US" sz="1600" dirty="0">
                <a:hlinkClick r:id="rId9"/>
              </a:rPr>
              <a:t>https://syg.ma/@</a:t>
            </a:r>
            <a:r>
              <a:rPr lang="en-US" sz="1600" dirty="0" smtClean="0">
                <a:hlinkClick r:id="rId9"/>
              </a:rPr>
              <a:t>roman-osminkin/kolliektivnyie-pierformansy-ot-partitsipatsii-k-proizvodstvu-sotsialnoi-zhizni</a:t>
            </a:r>
            <a:endParaRPr lang="ru-RU" sz="1600" dirty="0" smtClean="0"/>
          </a:p>
          <a:p>
            <a:r>
              <a:rPr lang="ru-RU" sz="1600" b="1" dirty="0" smtClean="0"/>
              <a:t>Роман Осминкин. «Тихий </a:t>
            </a:r>
            <a:r>
              <a:rPr lang="ru-RU" sz="1600" b="1" dirty="0"/>
              <a:t>пикет»: (пост)</a:t>
            </a:r>
            <a:r>
              <a:rPr lang="ru-RU" sz="1600" b="1" dirty="0" err="1"/>
              <a:t>акционизм</a:t>
            </a:r>
            <a:r>
              <a:rPr lang="ru-RU" sz="1600" b="1" dirty="0"/>
              <a:t> на переходе от героизма к </a:t>
            </a:r>
            <a:r>
              <a:rPr lang="ru-RU" sz="1600" b="1" dirty="0" smtClean="0"/>
              <a:t>будням. </a:t>
            </a:r>
            <a:r>
              <a:rPr lang="en-US" sz="1600" dirty="0">
                <a:hlinkClick r:id="rId3"/>
              </a:rPr>
              <a:t>https://</a:t>
            </a:r>
            <a:r>
              <a:rPr lang="en-US" sz="1600" dirty="0" smtClean="0">
                <a:hlinkClick r:id="rId3"/>
              </a:rPr>
              <a:t>moscowartmagazine.com/issue/107/article/2354</a:t>
            </a:r>
            <a:endParaRPr lang="ru-RU" sz="1600" dirty="0" smtClean="0"/>
          </a:p>
          <a:p>
            <a:endParaRPr lang="ru-RU" sz="1600" b="1" dirty="0" smtClean="0"/>
          </a:p>
          <a:p>
            <a:endParaRPr lang="ru-RU" sz="1600" dirty="0"/>
          </a:p>
          <a:p>
            <a:endParaRPr lang="ru-RU" sz="1600" dirty="0"/>
          </a:p>
          <a:p>
            <a:endParaRPr lang="ru-RU" sz="1700" dirty="0"/>
          </a:p>
          <a:p>
            <a:endParaRPr lang="ru-RU" sz="1700" dirty="0" smtClean="0"/>
          </a:p>
        </p:txBody>
      </p:sp>
    </p:spTree>
    <p:extLst>
      <p:ext uri="{BB962C8B-B14F-4D97-AF65-F5344CB8AC3E}">
        <p14:creationId xmlns:p14="http://schemas.microsoft.com/office/powerpoint/2010/main" val="1569837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9815"/>
            <a:ext cx="3128313" cy="1143000"/>
          </a:xfrm>
        </p:spPr>
        <p:txBody>
          <a:bodyPr>
            <a:normAutofit fontScale="90000"/>
          </a:bodyPr>
          <a:lstStyle/>
          <a:p>
            <a:r>
              <a:rPr lang="ru-RU" sz="2400" dirty="0"/>
              <a:t>'Танцы машин'. Постановка Н. </a:t>
            </a:r>
            <a:r>
              <a:rPr lang="ru-RU" sz="2400" dirty="0" err="1"/>
              <a:t>Фореггера</a:t>
            </a:r>
            <a:r>
              <a:rPr lang="ru-RU" sz="2400" dirty="0"/>
              <a:t/>
            </a:r>
            <a:br>
              <a:rPr lang="ru-RU" sz="2400" dirty="0"/>
            </a:br>
            <a:endParaRPr lang="ru-RU"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92438"/>
            <a:ext cx="6569953" cy="4565561"/>
          </a:xfrm>
        </p:spPr>
      </p:pic>
      <p:pic>
        <p:nvPicPr>
          <p:cNvPr id="14338" name="Picture 2" descr="D:\РОМАН СЕРГЕЕВИЧ ОСМИНКИН\АСПИРАНТУРА\ПАРТИЦИПАТОРНОЕ ИСКУССТВО\КУРС МШВИ история искусства 2021_22\6 лекция жизнестроение авангард\00000093_мастерская форрегер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632" y="0"/>
            <a:ext cx="6125339" cy="262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95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РОМАН СЕРГЕЕВИЧ ОСМИНКИН\АСПИРАНТУРА\ПАРТИЦИПАТОРНОЕ ИСКУССТВО\КУРС МШВИ история искусства 2021_22\6 лекция жизнестроение авангард\Сцена из представления театра СИНЯЯ БЛУЗ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30" y="105293"/>
            <a:ext cx="8654602" cy="649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576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3864" y="197346"/>
            <a:ext cx="4572000" cy="5632311"/>
          </a:xfrm>
          <a:prstGeom prst="rect">
            <a:avLst/>
          </a:prstGeom>
        </p:spPr>
        <p:txBody>
          <a:bodyPr>
            <a:spAutoFit/>
          </a:bodyPr>
          <a:lstStyle/>
          <a:p>
            <a:r>
              <a:rPr lang="ru-RU" sz="2000" dirty="0" smtClean="0"/>
              <a:t>Арсений Авраамов </a:t>
            </a:r>
            <a:r>
              <a:rPr lang="ru-RU" sz="2000" dirty="0"/>
              <a:t>руководил масштабной шумовой симфонией к празднованию годовщины Октября в бакинском порту 7 ноября 1922 года. В этой симфонии использовались сирены и гудки военных судов, пароходов и паровозов судоремонтного завода, «хор» автобусных и автомобильных гудков и пулеметные очереди. Целью было напомнить о борьбе и победе 1917 года. В симфонию были включены «Интернационал» и «Марсельеза» в исполнении хора и оркестра из двухсот музыкантов, а также звучал большой переносной орган из паровых свистков, установленный на палубе миноносца. </a:t>
            </a:r>
            <a:r>
              <a:rPr lang="ru-RU" sz="2000" dirty="0" smtClean="0"/>
              <a:t>(</a:t>
            </a:r>
            <a:r>
              <a:rPr lang="ru-RU" dirty="0" err="1" smtClean="0"/>
              <a:t>К.Бишоп</a:t>
            </a:r>
            <a:r>
              <a:rPr lang="ru-RU" dirty="0" smtClean="0"/>
              <a:t>).</a:t>
            </a:r>
            <a:endParaRPr lang="ru-RU" dirty="0"/>
          </a:p>
        </p:txBody>
      </p:sp>
      <p:pic>
        <p:nvPicPr>
          <p:cNvPr id="24578" name="Picture 2" descr="Дирижер «Симфонии гудков», ок. 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864" y="197345"/>
            <a:ext cx="4276949" cy="650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57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3394719" cy="2146250"/>
          </a:xfrm>
        </p:spPr>
        <p:txBody>
          <a:bodyPr>
            <a:normAutofit/>
          </a:bodyPr>
          <a:lstStyle/>
          <a:p>
            <a:r>
              <a:rPr lang="vi-VN" dirty="0" smtClean="0"/>
              <a:t>Персимфа́нс</a:t>
            </a:r>
            <a:r>
              <a:rPr lang="ru-RU" dirty="0" smtClean="0"/>
              <a:t> 1922-1932</a:t>
            </a:r>
            <a:endParaRPr lang="ru-RU" dirty="0"/>
          </a:p>
        </p:txBody>
      </p:sp>
      <p:pic>
        <p:nvPicPr>
          <p:cNvPr id="3074" name="Picture 2" descr="F:\аспирантура\ПАРТИСИПАТОРНОЕ ИСКУССТВО\Persimfans_1932_concert_program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16631"/>
            <a:ext cx="4934809" cy="66786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0" y="3791690"/>
            <a:ext cx="423714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111111"/>
                </a:solidFill>
                <a:effectLst/>
                <a:latin typeface="Source Serif Pro"/>
              </a:rPr>
              <a:t>Каждый музыкант нес ответственность за правильное техническое исполнение своей партии, а также за темп, нюансы и трактовку; музыканты рассаживались по кругу, чтобы включать в поле зрения как можно больше коллег, даже если кому-то из них</a:t>
            </a:r>
            <a:r>
              <a:rPr lang="ru-RU" altLang="ru-RU" dirty="0">
                <a:solidFill>
                  <a:srgbClr val="111111"/>
                </a:solidFill>
                <a:latin typeface="Source Serif Pro"/>
              </a:rPr>
              <a:t> </a:t>
            </a:r>
            <a:r>
              <a:rPr lang="ru-RU" altLang="ru-RU" dirty="0" smtClean="0">
                <a:solidFill>
                  <a:srgbClr val="111111"/>
                </a:solidFill>
                <a:latin typeface="Source Serif Pro"/>
              </a:rPr>
              <a:t>из-за </a:t>
            </a:r>
            <a:r>
              <a:rPr kumimoji="0" lang="ru-RU" altLang="ru-RU" b="0" i="0" u="none" strike="noStrike" cap="none" normalizeH="0" baseline="0" dirty="0" smtClean="0">
                <a:ln>
                  <a:noFill/>
                </a:ln>
                <a:solidFill>
                  <a:srgbClr val="111111"/>
                </a:solidFill>
                <a:effectLst/>
                <a:latin typeface="Source Serif Pro"/>
              </a:rPr>
              <a:t>этого приходилось сидеть спиной к слушателям</a:t>
            </a:r>
            <a:r>
              <a:rPr kumimoji="0" lang="ru-RU" altLang="ru-RU" sz="1000" b="0" i="0" u="none" strike="noStrike" cap="none" normalizeH="0" baseline="0" dirty="0" smtClean="0">
                <a:ln>
                  <a:noFill/>
                </a:ln>
                <a:solidFill>
                  <a:schemeClr val="tx1"/>
                </a:solidFill>
                <a:effectLst/>
                <a:latin typeface="Arial" pitchFamily="34" charset="0"/>
                <a:cs typeface="Arial" pitchFamily="34" charset="0"/>
              </a:rPr>
              <a:t> </a:t>
            </a:r>
            <a:endParaRPr kumimoji="0" lang="ru-RU" alt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82043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727" y="429491"/>
            <a:ext cx="2105891" cy="1385453"/>
          </a:xfrm>
        </p:spPr>
        <p:txBody>
          <a:bodyPr>
            <a:normAutofit fontScale="90000"/>
          </a:bodyPr>
          <a:lstStyle/>
          <a:p>
            <a:r>
              <a:rPr lang="ru-RU" sz="2800" dirty="0" err="1" smtClean="0"/>
              <a:t>Ситуацион</a:t>
            </a:r>
            <a:r>
              <a:rPr lang="ru-RU" sz="2800" dirty="0" smtClean="0"/>
              <a:t>--</a:t>
            </a:r>
            <a:r>
              <a:rPr lang="ru-RU" sz="2800" dirty="0" err="1" smtClean="0"/>
              <a:t>истский</a:t>
            </a:r>
            <a:r>
              <a:rPr lang="ru-RU" sz="2800" dirty="0" smtClean="0"/>
              <a:t> </a:t>
            </a:r>
            <a:br>
              <a:rPr lang="ru-RU" sz="2800" dirty="0" smtClean="0"/>
            </a:br>
            <a:r>
              <a:rPr lang="ru-RU" sz="2800" dirty="0" err="1" smtClean="0"/>
              <a:t>Интернаци</a:t>
            </a:r>
            <a:r>
              <a:rPr lang="ru-RU" sz="2800" dirty="0" smtClean="0"/>
              <a:t>--</a:t>
            </a:r>
            <a:r>
              <a:rPr lang="ru-RU" sz="2800" dirty="0" err="1" smtClean="0"/>
              <a:t>онал</a:t>
            </a:r>
            <a:endParaRPr lang="ru-RU"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359235" cy="4476901"/>
          </a:xfrm>
        </p:spPr>
      </p:pic>
      <p:sp>
        <p:nvSpPr>
          <p:cNvPr id="3" name="Прямоугольник 2"/>
          <p:cNvSpPr/>
          <p:nvPr/>
        </p:nvSpPr>
        <p:spPr>
          <a:xfrm>
            <a:off x="1" y="4450015"/>
            <a:ext cx="9144000" cy="2446824"/>
          </a:xfrm>
          <a:prstGeom prst="rect">
            <a:avLst/>
          </a:prstGeom>
        </p:spPr>
        <p:txBody>
          <a:bodyPr wrap="square">
            <a:spAutoFit/>
          </a:bodyPr>
          <a:lstStyle/>
          <a:p>
            <a:pPr algn="just"/>
            <a:r>
              <a:rPr lang="ru-RU" sz="1700" dirty="0" smtClean="0"/>
              <a:t>«Утилизация существующих художественных </a:t>
            </a:r>
            <a:r>
              <a:rPr lang="ru-RU" sz="1700" dirty="0"/>
              <a:t>элементов в рамках нового единства» послужила одним из орудий </a:t>
            </a:r>
            <a:r>
              <a:rPr lang="ru-RU" sz="1700" dirty="0" smtClean="0"/>
              <a:t>преодоления </a:t>
            </a:r>
            <a:r>
              <a:rPr lang="ru-RU" sz="1700" dirty="0"/>
              <a:t>художественной деятельности как «обособленного» искусства, создаваемого </a:t>
            </a:r>
            <a:r>
              <a:rPr lang="ru-RU" sz="1700" dirty="0" smtClean="0"/>
              <a:t>квалифицированными </a:t>
            </a:r>
            <a:r>
              <a:rPr lang="ru-RU" sz="1700" dirty="0"/>
              <a:t>специалистами. </a:t>
            </a:r>
            <a:r>
              <a:rPr lang="ru-RU" sz="1700" dirty="0" err="1"/>
              <a:t>Ситуационистский</a:t>
            </a:r>
            <a:r>
              <a:rPr lang="ru-RU" sz="1700" dirty="0"/>
              <a:t> интернационал проповедовал </a:t>
            </a:r>
            <a:r>
              <a:rPr lang="ru-RU" sz="1700" dirty="0" smtClean="0"/>
              <a:t>отклонение существующих </a:t>
            </a:r>
            <a:r>
              <a:rPr lang="ru-RU" sz="1700" dirty="0"/>
              <a:t>произведений в перспективе «активизации повседневной жизни» путем </a:t>
            </a:r>
            <a:r>
              <a:rPr lang="ru-RU" sz="1700" dirty="0" smtClean="0"/>
              <a:t>переноса </a:t>
            </a:r>
            <a:r>
              <a:rPr lang="ru-RU" sz="1700" dirty="0"/>
              <a:t>акцента с создания произведений, поддерживающих разграничение действующих </a:t>
            </a:r>
            <a:r>
              <a:rPr lang="ru-RU" sz="1700" dirty="0" smtClean="0"/>
              <a:t>лиц жизни </a:t>
            </a:r>
            <a:r>
              <a:rPr lang="ru-RU" sz="1700" dirty="0"/>
              <a:t>и ее зрителей, на построение непосредственно переживаемых ситуаций. Ги </a:t>
            </a:r>
            <a:r>
              <a:rPr lang="ru-RU" sz="1700" dirty="0" err="1"/>
              <a:t>Дебор</a:t>
            </a:r>
            <a:r>
              <a:rPr lang="ru-RU" sz="1700" dirty="0"/>
              <a:t>, </a:t>
            </a:r>
            <a:r>
              <a:rPr lang="ru-RU" sz="1700" dirty="0" err="1" smtClean="0"/>
              <a:t>Асгер</a:t>
            </a:r>
            <a:r>
              <a:rPr lang="ru-RU" sz="1700" dirty="0"/>
              <a:t> </a:t>
            </a:r>
            <a:r>
              <a:rPr lang="ru-RU" sz="1700" dirty="0" err="1" smtClean="0"/>
              <a:t>Йорн</a:t>
            </a:r>
            <a:r>
              <a:rPr lang="ru-RU" sz="1700" dirty="0" smtClean="0"/>
              <a:t> </a:t>
            </a:r>
            <a:r>
              <a:rPr lang="ru-RU" sz="1700" dirty="0"/>
              <a:t>и Жиль </a:t>
            </a:r>
            <a:r>
              <a:rPr lang="ru-RU" sz="1700" dirty="0" err="1"/>
              <a:t>Вольман</a:t>
            </a:r>
            <a:r>
              <a:rPr lang="ru-RU" sz="1700" dirty="0"/>
              <a:t>, творцы теории отклонения, рассматривали города, здания и </a:t>
            </a:r>
            <a:r>
              <a:rPr lang="ru-RU" sz="1700" dirty="0" smtClean="0"/>
              <a:t>произведения </a:t>
            </a:r>
            <a:r>
              <a:rPr lang="ru-RU" sz="1700" dirty="0"/>
              <a:t>как сценический реквизит, орудия развлечения и игры</a:t>
            </a:r>
            <a:r>
              <a:rPr lang="ru-RU" sz="1700" dirty="0" smtClean="0"/>
              <a:t>. (</a:t>
            </a:r>
            <a:r>
              <a:rPr lang="ru-RU" sz="1700" dirty="0" err="1" smtClean="0"/>
              <a:t>Н.Буррио</a:t>
            </a:r>
            <a:r>
              <a:rPr lang="ru-RU" sz="1700" dirty="0" smtClean="0"/>
              <a:t>, Реляционная эстетика. С. 76)</a:t>
            </a:r>
            <a:endParaRPr lang="ru-RU" sz="1700" dirty="0"/>
          </a:p>
        </p:txBody>
      </p:sp>
    </p:spTree>
    <p:extLst>
      <p:ext uri="{BB962C8B-B14F-4D97-AF65-F5344CB8AC3E}">
        <p14:creationId xmlns:p14="http://schemas.microsoft.com/office/powerpoint/2010/main" val="1018110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764704"/>
            <a:ext cx="4752528" cy="1800200"/>
          </a:xfrm>
        </p:spPr>
        <p:txBody>
          <a:bodyPr>
            <a:noAutofit/>
          </a:bodyPr>
          <a:lstStyle/>
          <a:p>
            <a:r>
              <a:rPr lang="en-US" sz="3200" dirty="0" smtClean="0"/>
              <a:t>FLUXUS</a:t>
            </a:r>
            <a:r>
              <a:rPr lang="ru-RU" sz="3200" dirty="0" smtClean="0"/>
              <a:t> 1963</a:t>
            </a:r>
            <a:br>
              <a:rPr lang="ru-RU" sz="3200" dirty="0" smtClean="0"/>
            </a:br>
            <a:r>
              <a:rPr lang="ru-RU" sz="2800" dirty="0" smtClean="0"/>
              <a:t>мышление </a:t>
            </a:r>
            <a:br>
              <a:rPr lang="ru-RU" sz="2800" dirty="0" smtClean="0"/>
            </a:br>
            <a:r>
              <a:rPr lang="ru-RU" sz="2800" dirty="0" smtClean="0"/>
              <a:t>событиями</a:t>
            </a:r>
            <a:br>
              <a:rPr lang="ru-RU" sz="2800" dirty="0" smtClean="0"/>
            </a:br>
            <a:r>
              <a:rPr lang="ru-RU" sz="2800" dirty="0" smtClean="0"/>
              <a:t>провокациями</a:t>
            </a:r>
            <a:br>
              <a:rPr lang="ru-RU" sz="2800" dirty="0" smtClean="0"/>
            </a:br>
            <a:r>
              <a:rPr lang="ru-RU" sz="2800" dirty="0" smtClean="0"/>
              <a:t> праздниками</a:t>
            </a:r>
            <a:endParaRPr lang="ru-RU" sz="28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6632"/>
            <a:ext cx="6070096" cy="6120680"/>
          </a:xfrm>
        </p:spPr>
      </p:pic>
      <p:sp>
        <p:nvSpPr>
          <p:cNvPr id="5" name="Прямоугольник 4"/>
          <p:cNvSpPr/>
          <p:nvPr/>
        </p:nvSpPr>
        <p:spPr>
          <a:xfrm>
            <a:off x="107504" y="6304002"/>
            <a:ext cx="7884368" cy="369332"/>
          </a:xfrm>
          <a:prstGeom prst="rect">
            <a:avLst/>
          </a:prstGeom>
        </p:spPr>
        <p:txBody>
          <a:bodyPr wrap="square">
            <a:spAutoFit/>
          </a:bodyPr>
          <a:lstStyle/>
          <a:p>
            <a:r>
              <a:rPr lang="en-US" dirty="0" err="1"/>
              <a:t>Fluxus</a:t>
            </a:r>
            <a:r>
              <a:rPr lang="en-US" dirty="0"/>
              <a:t> Street Events, March – May 1964. Photograph by George </a:t>
            </a:r>
            <a:r>
              <a:rPr lang="en-US" dirty="0" err="1"/>
              <a:t>Maciunas</a:t>
            </a:r>
            <a:endParaRPr lang="ru-RU" dirty="0"/>
          </a:p>
        </p:txBody>
      </p:sp>
    </p:spTree>
    <p:extLst>
      <p:ext uri="{BB962C8B-B14F-4D97-AF65-F5344CB8AC3E}">
        <p14:creationId xmlns:p14="http://schemas.microsoft.com/office/powerpoint/2010/main" val="3330792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РОМАН СЕРГЕЕВИЧ ОСМИНКИН\АСПИРАНТУРА\ПАРТИЦИПАТОРНОЕ ИСКУССТВО\Лекция Коллективные перформативные практики от ритуала до флешмоба\Спектакль «Paradise Now». 1969 год_The Living Thea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2" y="800831"/>
            <a:ext cx="8989454" cy="59248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65914" y="210445"/>
            <a:ext cx="8809151" cy="461665"/>
          </a:xfrm>
          <a:prstGeom prst="rect">
            <a:avLst/>
          </a:prstGeom>
        </p:spPr>
        <p:txBody>
          <a:bodyPr wrap="square">
            <a:spAutoFit/>
          </a:bodyPr>
          <a:lstStyle/>
          <a:p>
            <a:r>
              <a:rPr lang="en-US" sz="2400" dirty="0" err="1"/>
              <a:t>Спектакль</a:t>
            </a:r>
            <a:r>
              <a:rPr lang="en-US" sz="2400" dirty="0"/>
              <a:t> «Paradise Now». 1969 </a:t>
            </a:r>
            <a:r>
              <a:rPr lang="en-US" sz="2400" dirty="0" err="1"/>
              <a:t>год_The</a:t>
            </a:r>
            <a:r>
              <a:rPr lang="en-US" sz="2400" dirty="0"/>
              <a:t> Living Theatre</a:t>
            </a:r>
            <a:endParaRPr lang="ru-RU" sz="2400" dirty="0"/>
          </a:p>
        </p:txBody>
      </p:sp>
    </p:spTree>
    <p:extLst>
      <p:ext uri="{BB962C8B-B14F-4D97-AF65-F5344CB8AC3E}">
        <p14:creationId xmlns:p14="http://schemas.microsoft.com/office/powerpoint/2010/main" val="1172604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v Rubinshtein kartochka 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41147"/>
            <a:ext cx="4947360" cy="2978311"/>
          </a:xfrm>
          <a:prstGeom prst="rect">
            <a:avLst/>
          </a:prstGeom>
        </p:spPr>
      </p:pic>
      <p:pic>
        <p:nvPicPr>
          <p:cNvPr id="3" name="Picture 2" descr="image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15397" cy="5195455"/>
          </a:xfrm>
          <a:prstGeom prst="rect">
            <a:avLst/>
          </a:prstGeom>
        </p:spPr>
      </p:pic>
      <p:pic>
        <p:nvPicPr>
          <p:cNvPr id="3074" name="Picture 2" descr="D:\РОМАН СЕРГЕЕВИЧ ОСМИНКИН\АСПИРАНТУРА\ПАРТИЦИПАТОРНОЕ ИСКУССТВО\КУРС ШВИДЧ_КОЛЛЕКТ_ПЕРФ_ПЕРЕПОСТсОвЕТСКОЕ\1_перформанс_повседневности_сквоты_коммуны_фаланстеры\002_А_рубинштейн читка поэзии 70-е.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389" y="2937164"/>
            <a:ext cx="5976332" cy="3920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3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роман сергеевич\acer_urgent\forworkacer\ПОСТ-ПЕРФОРМАТИВНАЯ ПОЭЗИЯ\ЛЕКЦИЯ по внелитературным формам поэзии\02_Концептуализм\Общение на столах Монастырский и Рубинштейн в кв Монастырского и Ирины Наховой 1974 фото Кизельватер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6" y="0"/>
            <a:ext cx="5508104" cy="368041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68144" y="116632"/>
            <a:ext cx="3275856" cy="1754326"/>
          </a:xfrm>
          <a:prstGeom prst="rect">
            <a:avLst/>
          </a:prstGeom>
        </p:spPr>
        <p:txBody>
          <a:bodyPr wrap="square">
            <a:spAutoFit/>
          </a:bodyPr>
          <a:lstStyle/>
          <a:p>
            <a:r>
              <a:rPr lang="ru-RU" dirty="0"/>
              <a:t>Общение на </a:t>
            </a:r>
            <a:r>
              <a:rPr lang="ru-RU" dirty="0" smtClean="0"/>
              <a:t>столах. Андрей Монастырский </a:t>
            </a:r>
            <a:r>
              <a:rPr lang="ru-RU" dirty="0"/>
              <a:t>и </a:t>
            </a:r>
            <a:r>
              <a:rPr lang="ru-RU" dirty="0" smtClean="0"/>
              <a:t>Лев Рубинштейн </a:t>
            </a:r>
            <a:r>
              <a:rPr lang="ru-RU" dirty="0"/>
              <a:t>в </a:t>
            </a:r>
            <a:r>
              <a:rPr lang="ru-RU" dirty="0" smtClean="0"/>
              <a:t>квартире Монастырского </a:t>
            </a:r>
            <a:r>
              <a:rPr lang="ru-RU" dirty="0"/>
              <a:t>и Ирины Наховой </a:t>
            </a:r>
            <a:r>
              <a:rPr lang="ru-RU" dirty="0" smtClean="0"/>
              <a:t>1974 г. </a:t>
            </a:r>
          </a:p>
          <a:p>
            <a:r>
              <a:rPr lang="ru-RU" dirty="0"/>
              <a:t>(</a:t>
            </a:r>
            <a:r>
              <a:rPr lang="ru-RU" dirty="0" smtClean="0"/>
              <a:t>фото Г. </a:t>
            </a:r>
            <a:r>
              <a:rPr lang="ru-RU" dirty="0" err="1" smtClean="0"/>
              <a:t>Кизельватера</a:t>
            </a:r>
            <a:r>
              <a:rPr lang="ru-RU" dirty="0" smtClean="0"/>
              <a:t>)</a:t>
            </a:r>
            <a:endParaRPr lang="ru-RU" dirty="0"/>
          </a:p>
        </p:txBody>
      </p:sp>
      <p:sp>
        <p:nvSpPr>
          <p:cNvPr id="3" name="Прямоугольник 2"/>
          <p:cNvSpPr/>
          <p:nvPr/>
        </p:nvSpPr>
        <p:spPr>
          <a:xfrm>
            <a:off x="251520" y="3859397"/>
            <a:ext cx="3635896" cy="646331"/>
          </a:xfrm>
          <a:prstGeom prst="rect">
            <a:avLst/>
          </a:prstGeom>
        </p:spPr>
        <p:txBody>
          <a:bodyPr wrap="square">
            <a:spAutoFit/>
          </a:bodyPr>
          <a:lstStyle/>
          <a:p>
            <a:r>
              <a:rPr lang="ru-RU" dirty="0"/>
              <a:t>Лев Рубинштейн и Д. А. </a:t>
            </a:r>
            <a:r>
              <a:rPr lang="ru-RU" dirty="0" err="1"/>
              <a:t>Пригов</a:t>
            </a:r>
            <a:r>
              <a:rPr lang="ru-RU" dirty="0"/>
              <a:t>. Начало </a:t>
            </a:r>
            <a:r>
              <a:rPr lang="ru-RU" dirty="0" smtClean="0"/>
              <a:t>90-х</a:t>
            </a:r>
            <a:endParaRPr lang="ru-RU" dirty="0"/>
          </a:p>
        </p:txBody>
      </p:sp>
      <p:pic>
        <p:nvPicPr>
          <p:cNvPr id="1028" name="Picture 4" descr="Detailed_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924" y="3428999"/>
            <a:ext cx="5130076" cy="342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8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16" y="0"/>
            <a:ext cx="8943171" cy="1200329"/>
          </a:xfrm>
          <a:prstGeom prst="rect">
            <a:avLst/>
          </a:prstGeom>
        </p:spPr>
        <p:txBody>
          <a:bodyPr wrap="square">
            <a:spAutoFit/>
          </a:bodyPr>
          <a:lstStyle/>
          <a:p>
            <a:r>
              <a:rPr lang="ru-RU" dirty="0" smtClean="0"/>
              <a:t>Так, утонченный </a:t>
            </a:r>
            <a:r>
              <a:rPr lang="ru-RU" dirty="0"/>
              <a:t>концептуалистский эксперимент размыкается вовне, сливаясь с «реальной» жизнью, и картотека поэта, волшебно воплощаясь в тысячах «болотных» плакатов, перестает быть кабинетным изыском, но находит свое основание в чувствах и действиях многих неравнодушных </a:t>
            </a:r>
            <a:r>
              <a:rPr lang="ru-RU" dirty="0" smtClean="0"/>
              <a:t>людей </a:t>
            </a:r>
            <a:r>
              <a:rPr lang="ru-RU" i="1" dirty="0" smtClean="0"/>
              <a:t>(</a:t>
            </a:r>
            <a:r>
              <a:rPr lang="ru-RU" i="1" dirty="0" err="1" smtClean="0"/>
              <a:t>А.Конаков</a:t>
            </a:r>
            <a:r>
              <a:rPr lang="ru-RU" i="1" dirty="0" smtClean="0"/>
              <a:t>. «Рубинштейн политический»).</a:t>
            </a:r>
            <a:endParaRPr lang="ru-RU" i="1" dirty="0"/>
          </a:p>
        </p:txBody>
      </p:sp>
      <p:pic>
        <p:nvPicPr>
          <p:cNvPr id="3074" name="Picture 2" descr="В России умер известный поэт Лев Рубинштей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74836"/>
            <a:ext cx="748883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2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928992" cy="6771084"/>
          </a:xfrm>
          <a:prstGeom prst="rect">
            <a:avLst/>
          </a:prstGeom>
        </p:spPr>
        <p:txBody>
          <a:bodyPr wrap="square">
            <a:spAutoFit/>
          </a:bodyPr>
          <a:lstStyle/>
          <a:p>
            <a:r>
              <a:rPr lang="ru-RU" sz="2000" i="1" dirty="0" err="1" smtClean="0"/>
              <a:t>Акционизм</a:t>
            </a:r>
            <a:r>
              <a:rPr lang="ru-RU" sz="2000" i="1" dirty="0" smtClean="0"/>
              <a:t> после 24.02.22.</a:t>
            </a:r>
          </a:p>
          <a:p>
            <a:endParaRPr lang="ru-RU" dirty="0"/>
          </a:p>
          <a:p>
            <a:r>
              <a:rPr lang="ru-RU" b="1" dirty="0"/>
              <a:t>Роман Осминкин. Как </a:t>
            </a:r>
            <a:r>
              <a:rPr lang="ru-RU" b="1" dirty="0" err="1"/>
              <a:t>акционизм</a:t>
            </a:r>
            <a:r>
              <a:rPr lang="ru-RU" b="1" dirty="0"/>
              <a:t> не спас Россию</a:t>
            </a:r>
            <a:r>
              <a:rPr lang="ru-RU" dirty="0" smtClean="0"/>
              <a:t>. </a:t>
            </a:r>
            <a:r>
              <a:rPr lang="ru-RU" dirty="0"/>
              <a:t>Т</a:t>
            </a:r>
            <a:r>
              <a:rPr lang="ru-RU" dirty="0" smtClean="0"/>
              <a:t>еатр сопротивления. 13/02/23. </a:t>
            </a:r>
            <a:r>
              <a:rPr lang="en-US" dirty="0">
                <a:hlinkClick r:id="rId2"/>
              </a:rPr>
              <a:t>https://syg.ma/@</a:t>
            </a:r>
            <a:r>
              <a:rPr lang="en-US" dirty="0" smtClean="0">
                <a:hlinkClick r:id="rId2"/>
              </a:rPr>
              <a:t>resistancetheatre/kak-aktsionizm-nie-spas-rossiiu</a:t>
            </a:r>
            <a:endParaRPr lang="ru-RU" dirty="0" smtClean="0"/>
          </a:p>
          <a:p>
            <a:endParaRPr lang="en-US" dirty="0"/>
          </a:p>
          <a:p>
            <a:r>
              <a:rPr lang="en-US" b="1" dirty="0"/>
              <a:t>Viktor </a:t>
            </a:r>
            <a:r>
              <a:rPr lang="en-US" b="1" dirty="0" err="1"/>
              <a:t>Vilisov</a:t>
            </a:r>
            <a:r>
              <a:rPr lang="en-US" b="1" dirty="0"/>
              <a:t>.. When Performance Art Is an Anti-War Instrument</a:t>
            </a:r>
            <a:r>
              <a:rPr lang="en-US" dirty="0"/>
              <a:t>, Part One. 02 August 2022</a:t>
            </a:r>
            <a:endParaRPr lang="ru-RU" dirty="0"/>
          </a:p>
          <a:p>
            <a:r>
              <a:rPr lang="en-US" dirty="0">
                <a:hlinkClick r:id="rId3"/>
              </a:rPr>
              <a:t>https://</a:t>
            </a:r>
            <a:r>
              <a:rPr lang="en-US" dirty="0" smtClean="0">
                <a:hlinkClick r:id="rId3"/>
              </a:rPr>
              <a:t>howlround.com/when-performance-art-anti-war-instrument-part-one</a:t>
            </a:r>
            <a:endParaRPr lang="ru-RU" dirty="0" smtClean="0"/>
          </a:p>
          <a:p>
            <a:endParaRPr lang="en-US" dirty="0"/>
          </a:p>
          <a:p>
            <a:r>
              <a:rPr lang="ru-RU" b="1" dirty="0"/>
              <a:t>Дарья </a:t>
            </a:r>
            <a:r>
              <a:rPr lang="ru-RU" b="1" dirty="0" err="1"/>
              <a:t>Апахончич</a:t>
            </a:r>
            <a:r>
              <a:rPr lang="ru-RU" b="1" dirty="0"/>
              <a:t>. Кровь на одежде и тихие протесты</a:t>
            </a:r>
            <a:r>
              <a:rPr lang="ru-RU" dirty="0"/>
              <a:t>: почему арт-</a:t>
            </a:r>
            <a:r>
              <a:rPr lang="ru-RU" dirty="0" err="1"/>
              <a:t>активизм</a:t>
            </a:r>
            <a:r>
              <a:rPr lang="ru-RU" dirty="0"/>
              <a:t> становится массовым явлением во время войны</a:t>
            </a:r>
            <a:r>
              <a:rPr lang="en-US" dirty="0"/>
              <a:t>.</a:t>
            </a:r>
            <a:r>
              <a:rPr lang="ru-RU" dirty="0"/>
              <a:t> </a:t>
            </a:r>
            <a:r>
              <a:rPr lang="en-US" dirty="0">
                <a:hlinkClick r:id="rId4"/>
              </a:rPr>
              <a:t>https://verstka.media/art-aktivizm</a:t>
            </a:r>
            <a:r>
              <a:rPr lang="en-US" dirty="0" smtClean="0">
                <a:hlinkClick r:id="rId4"/>
              </a:rPr>
              <a:t>/</a:t>
            </a:r>
            <a:endParaRPr lang="ru-RU" dirty="0" smtClean="0"/>
          </a:p>
          <a:p>
            <a:endParaRPr lang="ru-RU" dirty="0"/>
          </a:p>
          <a:p>
            <a:r>
              <a:rPr lang="en-US" b="1" dirty="0"/>
              <a:t>No to war</a:t>
            </a:r>
            <a:r>
              <a:rPr lang="ru-RU" b="1" dirty="0"/>
              <a:t>: </a:t>
            </a:r>
            <a:r>
              <a:rPr lang="en-US" b="1" dirty="0"/>
              <a:t>How Russian authorities are suppressing anti-war protests</a:t>
            </a:r>
            <a:r>
              <a:rPr lang="ru-RU" b="1" dirty="0"/>
              <a:t>. </a:t>
            </a:r>
            <a:r>
              <a:rPr lang="ru-RU" dirty="0" smtClean="0"/>
              <a:t>(</a:t>
            </a:r>
            <a:r>
              <a:rPr lang="en-US" dirty="0" smtClean="0">
                <a:hlinkClick r:id="rId5"/>
              </a:rPr>
              <a:t>https</a:t>
            </a:r>
            <a:r>
              <a:rPr lang="en-US" dirty="0">
                <a:hlinkClick r:id="rId5"/>
              </a:rPr>
              <a:t>://</a:t>
            </a:r>
            <a:r>
              <a:rPr lang="en-US" dirty="0" smtClean="0">
                <a:hlinkClick r:id="rId5"/>
              </a:rPr>
              <a:t>english.ovdinfo.org/no-to-war-en#1</a:t>
            </a:r>
            <a:endParaRPr lang="ru-RU" dirty="0" smtClean="0"/>
          </a:p>
          <a:p>
            <a:endParaRPr lang="ru-RU" dirty="0" smtClean="0"/>
          </a:p>
          <a:p>
            <a:r>
              <a:rPr lang="ru-RU" b="1" dirty="0">
                <a:hlinkClick r:id="rId6"/>
              </a:rPr>
              <a:t>Нет войне: как российские власти борются с антивоенными </a:t>
            </a:r>
            <a:r>
              <a:rPr lang="ru-RU" b="1" dirty="0" smtClean="0">
                <a:hlinkClick r:id="rId6"/>
              </a:rPr>
              <a:t>протестами</a:t>
            </a:r>
            <a:endParaRPr lang="ru-RU" b="1" dirty="0" smtClean="0"/>
          </a:p>
          <a:p>
            <a:endParaRPr lang="ru-RU" b="1" dirty="0"/>
          </a:p>
          <a:p>
            <a:r>
              <a:rPr lang="en-US" b="1" dirty="0"/>
              <a:t>Maksim </a:t>
            </a:r>
            <a:r>
              <a:rPr lang="en-US" b="1" dirty="0" err="1" smtClean="0"/>
              <a:t>Hanukai</a:t>
            </a:r>
            <a:r>
              <a:rPr lang="ru-RU" b="1" dirty="0" smtClean="0"/>
              <a:t>. </a:t>
            </a:r>
            <a:r>
              <a:rPr lang="en-US" b="1" dirty="0" smtClean="0"/>
              <a:t>Russian </a:t>
            </a:r>
            <a:r>
              <a:rPr lang="en-US" b="1" dirty="0" err="1"/>
              <a:t>Actionism</a:t>
            </a:r>
            <a:r>
              <a:rPr lang="en-US" b="1" dirty="0"/>
              <a:t> as </a:t>
            </a:r>
            <a:r>
              <a:rPr lang="en-US" b="1" dirty="0" err="1"/>
              <a:t>Biopolitical</a:t>
            </a:r>
            <a:r>
              <a:rPr lang="en-US" b="1" dirty="0"/>
              <a:t> Performance</a:t>
            </a:r>
            <a:r>
              <a:rPr lang="en-US" dirty="0"/>
              <a:t>: Shifting Grounds and Forms of Resistance. Russian Literature. Volume 141, September–October 2023, Pages 111-142</a:t>
            </a:r>
          </a:p>
          <a:p>
            <a:r>
              <a:rPr lang="en-US" dirty="0">
                <a:hlinkClick r:id="rId7"/>
              </a:rPr>
              <a:t>https://</a:t>
            </a:r>
            <a:r>
              <a:rPr lang="en-US" dirty="0" smtClean="0">
                <a:hlinkClick r:id="rId7"/>
              </a:rPr>
              <a:t>www.academia.edu/106981681/Russian_Actionism_as_Biopolitical_Performance_Shifting_Grounds_and_Forms_of_Resistance</a:t>
            </a:r>
            <a:endParaRPr lang="ru-RU" dirty="0"/>
          </a:p>
          <a:p>
            <a:endParaRPr lang="ru-RU" dirty="0" smtClean="0"/>
          </a:p>
          <a:p>
            <a:r>
              <a:rPr lang="ru-RU" b="1" dirty="0" smtClean="0"/>
              <a:t>Партия </a:t>
            </a:r>
            <a:r>
              <a:rPr lang="ru-RU" b="1" dirty="0"/>
              <a:t>мёртвых: от </a:t>
            </a:r>
            <a:r>
              <a:rPr lang="ru-RU" b="1" dirty="0" err="1"/>
              <a:t>некрореализма</a:t>
            </a:r>
            <a:r>
              <a:rPr lang="ru-RU" b="1" dirty="0"/>
              <a:t> к </a:t>
            </a:r>
            <a:r>
              <a:rPr lang="ru-RU" b="1" dirty="0" err="1"/>
              <a:t>некроактивизму</a:t>
            </a:r>
            <a:r>
              <a:rPr lang="ru-RU" dirty="0"/>
              <a:t>. Максим Евстропов. 10/01/24.</a:t>
            </a:r>
          </a:p>
          <a:p>
            <a:r>
              <a:rPr lang="en-US" dirty="0">
                <a:hlinkClick r:id="rId8"/>
              </a:rPr>
              <a:t>https://syg.ma/@stropov/partiya-myortvyh-ot-nekrorealizma-k-nekroaktivizmu</a:t>
            </a:r>
            <a:endParaRPr lang="ru-RU" dirty="0"/>
          </a:p>
          <a:p>
            <a:endParaRPr lang="ru-RU" dirty="0"/>
          </a:p>
        </p:txBody>
      </p:sp>
    </p:spTree>
    <p:extLst>
      <p:ext uri="{BB962C8B-B14F-4D97-AF65-F5344CB8AC3E}">
        <p14:creationId xmlns:p14="http://schemas.microsoft.com/office/powerpoint/2010/main" val="1644392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s-static.arzamas.academy/storage/material/1235/preview_square_preview_picture-68c897ef-4ff6-45ca-a626-7a296c9069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0"/>
            <a:ext cx="4644008" cy="464400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1739203"/>
            <a:ext cx="3995936" cy="675456"/>
          </a:xfrm>
        </p:spPr>
        <p:txBody>
          <a:bodyPr>
            <a:normAutofit fontScale="90000"/>
          </a:bodyPr>
          <a:lstStyle/>
          <a:p>
            <a:r>
              <a:rPr lang="ru-RU" b="0" i="1" dirty="0" err="1"/>
              <a:t>Фотодокументация</a:t>
            </a:r>
            <a:r>
              <a:rPr lang="ru-RU" b="0" i="1" dirty="0"/>
              <a:t> акции группы </a:t>
            </a:r>
            <a:r>
              <a:rPr lang="ru-RU" b="0" dirty="0"/>
              <a:t>"Коллективные </a:t>
            </a:r>
            <a:r>
              <a:rPr lang="ru-RU" b="0" dirty="0" smtClean="0"/>
              <a:t>действия»</a:t>
            </a:r>
            <a:r>
              <a:rPr lang="ru-RU" b="0" dirty="0"/>
              <a:t> </a:t>
            </a:r>
            <a:r>
              <a:rPr lang="ru-RU" b="0" dirty="0" smtClean="0"/>
              <a:t>"Произведение изобразительного </a:t>
            </a:r>
            <a:r>
              <a:rPr lang="ru-RU" b="0" dirty="0"/>
              <a:t>искусства - картина"</a:t>
            </a:r>
          </a:p>
        </p:txBody>
      </p:sp>
      <p:sp>
        <p:nvSpPr>
          <p:cNvPr id="6" name="Прямоугольник 5"/>
          <p:cNvSpPr/>
          <p:nvPr/>
        </p:nvSpPr>
        <p:spPr>
          <a:xfrm>
            <a:off x="107504" y="2425243"/>
            <a:ext cx="4032448" cy="584775"/>
          </a:xfrm>
          <a:prstGeom prst="rect">
            <a:avLst/>
          </a:prstGeom>
        </p:spPr>
        <p:txBody>
          <a:bodyPr wrap="square">
            <a:spAutoFit/>
          </a:bodyPr>
          <a:lstStyle/>
          <a:p>
            <a:r>
              <a:rPr lang="ru-RU" sz="1600" dirty="0" smtClean="0"/>
              <a:t> Московская </a:t>
            </a:r>
            <a:r>
              <a:rPr lang="ru-RU" sz="1600" dirty="0"/>
              <a:t>область, </a:t>
            </a:r>
            <a:r>
              <a:rPr lang="ru-RU" sz="1600" dirty="0" err="1"/>
              <a:t>Киевогорское</a:t>
            </a:r>
            <a:r>
              <a:rPr lang="ru-RU" sz="1600" dirty="0"/>
              <a:t> </a:t>
            </a:r>
            <a:r>
              <a:rPr lang="ru-RU" sz="1600" dirty="0" smtClean="0"/>
              <a:t>поле 1987-10-24</a:t>
            </a:r>
            <a:endParaRPr lang="ru-RU" sz="1600" dirty="0"/>
          </a:p>
        </p:txBody>
      </p:sp>
      <p:pic>
        <p:nvPicPr>
          <p:cNvPr id="5" name="Рисунок 4"/>
          <p:cNvPicPr>
            <a:picLocks noGrp="1" noChangeAspect="1"/>
          </p:cNvPicPr>
          <p:nvPr>
            <p:ph type="pic" idx="1"/>
          </p:nvPr>
        </p:nvPicPr>
        <p:blipFill>
          <a:blip r:embed="rId3">
            <a:extLst>
              <a:ext uri="{28A0092B-C50C-407E-A947-70E740481C1C}">
                <a14:useLocalDpi xmlns:a14="http://schemas.microsoft.com/office/drawing/2010/main" val="0"/>
              </a:ext>
            </a:extLst>
          </a:blip>
          <a:srcRect l="4545" r="4545"/>
          <a:stretch>
            <a:fillRect/>
          </a:stretch>
        </p:blipFill>
        <p:spPr>
          <a:xfrm>
            <a:off x="0" y="3088996"/>
            <a:ext cx="5025339" cy="3769004"/>
          </a:xfrm>
        </p:spPr>
      </p:pic>
      <p:sp>
        <p:nvSpPr>
          <p:cNvPr id="3" name="Прямоугольник 2"/>
          <p:cNvSpPr/>
          <p:nvPr/>
        </p:nvSpPr>
        <p:spPr>
          <a:xfrm>
            <a:off x="5113151" y="4725144"/>
            <a:ext cx="4030849" cy="1754326"/>
          </a:xfrm>
          <a:prstGeom prst="rect">
            <a:avLst/>
          </a:prstGeom>
        </p:spPr>
        <p:txBody>
          <a:bodyPr wrap="square">
            <a:spAutoFit/>
          </a:bodyPr>
          <a:lstStyle/>
          <a:p>
            <a:r>
              <a:rPr lang="ru-RU" dirty="0"/>
              <a:t>"Коллективные действия» </a:t>
            </a:r>
            <a:endParaRPr lang="ru-RU" dirty="0" smtClean="0"/>
          </a:p>
          <a:p>
            <a:r>
              <a:rPr lang="ru-RU" dirty="0" smtClean="0"/>
              <a:t> Лозунг. 1977.</a:t>
            </a:r>
          </a:p>
          <a:p>
            <a:r>
              <a:rPr lang="ru-RU" dirty="0" smtClean="0"/>
              <a:t>«Я</a:t>
            </a:r>
            <a:r>
              <a:rPr lang="ru-RU" dirty="0"/>
              <a:t> НИ НА ЧТО НЕ ЖАЛУЮСЬ И МНЕ ВСЕ НРАВИТСЯ, НЕСМОТРЯ НА ТО, ЧТО Я ЗДЕСЬ НИКОГДА НЕ БЫЛ И НЕ ЗНАЮ НИЧЕГО ОБ ЭТИХ МЕСТАХ».</a:t>
            </a:r>
          </a:p>
        </p:txBody>
      </p:sp>
    </p:spTree>
    <p:extLst>
      <p:ext uri="{BB962C8B-B14F-4D97-AF65-F5344CB8AC3E}">
        <p14:creationId xmlns:p14="http://schemas.microsoft.com/office/powerpoint/2010/main" val="1789294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2" y="776358"/>
            <a:ext cx="6639980" cy="318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79512" y="130027"/>
            <a:ext cx="8964488" cy="646331"/>
          </a:xfrm>
          <a:prstGeom prst="rect">
            <a:avLst/>
          </a:prstGeom>
        </p:spPr>
        <p:txBody>
          <a:bodyPr wrap="square">
            <a:spAutoFit/>
          </a:bodyPr>
          <a:lstStyle/>
          <a:p>
            <a:r>
              <a:rPr lang="en-US" dirty="0"/>
              <a:t>Russian </a:t>
            </a:r>
            <a:r>
              <a:rPr lang="en-US" dirty="0" err="1"/>
              <a:t>Actionism</a:t>
            </a:r>
            <a:r>
              <a:rPr lang="en-US" dirty="0"/>
              <a:t>: The artists on the </a:t>
            </a:r>
            <a:r>
              <a:rPr lang="en-US" i="1" dirty="0"/>
              <a:t>Bulldozer Exhibition</a:t>
            </a:r>
            <a:r>
              <a:rPr lang="en-US" dirty="0"/>
              <a:t>, 1974, Moscow, Russia. From the book </a:t>
            </a:r>
            <a:r>
              <a:rPr lang="en-US" i="1" dirty="0"/>
              <a:t>Bulldozer Exhibition</a:t>
            </a:r>
            <a:r>
              <a:rPr lang="en-US" dirty="0"/>
              <a:t> by Viktor </a:t>
            </a:r>
            <a:r>
              <a:rPr lang="en-US" dirty="0" err="1"/>
              <a:t>Agamov-Tupitsyn</a:t>
            </a:r>
            <a:r>
              <a:rPr lang="en-US" dirty="0"/>
              <a:t>.</a:t>
            </a:r>
            <a:endParaRPr lang="ru-RU" dirty="0"/>
          </a:p>
        </p:txBody>
      </p:sp>
      <p:pic>
        <p:nvPicPr>
          <p:cNvPr id="34818" name="Picture 2" descr="Soviet underground artists on the Bulldozer Exhibition actionism in rus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772169"/>
            <a:ext cx="5004048" cy="308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37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РОМАН СЕРГЕЕВИЧ ОСМИНКИН\ПОСТ-ПЕРФОРМАТИВНАЯ ПОЭЗИЯ\ЛЕКЦИЯ по внелитературным формам поэзии\02_Концептуализм\Группа Гнездо Железный занавес 19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762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8000" y="207220"/>
            <a:ext cx="4789714" cy="369332"/>
          </a:xfrm>
          <a:prstGeom prst="rect">
            <a:avLst/>
          </a:prstGeom>
          <a:noFill/>
        </p:spPr>
        <p:txBody>
          <a:bodyPr wrap="square" rtlCol="0">
            <a:spAutoFit/>
          </a:bodyPr>
          <a:lstStyle/>
          <a:p>
            <a:r>
              <a:rPr lang="ru-RU" dirty="0" smtClean="0"/>
              <a:t>Гнездо. Железный занавес. 1976.</a:t>
            </a:r>
            <a:endParaRPr lang="ru-RU" dirty="0"/>
          </a:p>
        </p:txBody>
      </p:sp>
    </p:spTree>
    <p:extLst>
      <p:ext uri="{BB962C8B-B14F-4D97-AF65-F5344CB8AC3E}">
        <p14:creationId xmlns:p14="http://schemas.microsoft.com/office/powerpoint/2010/main" val="3466933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РОМАН СЕРГЕЕВИЧ ОСМИНКИН\СТАТЬИ_ДОКЛАДЫ_ЛЕКЦИИ\СЛОВА НА УЛИЦАХ\концептуализм\the_slogan_1977.jpg"/>
          <p:cNvPicPr>
            <a:picLocks noChangeAspect="1" noChangeArrowheads="1"/>
          </p:cNvPicPr>
          <p:nvPr/>
        </p:nvPicPr>
        <p:blipFill>
          <a:blip r:embed="rId2"/>
          <a:srcRect/>
          <a:stretch>
            <a:fillRect/>
          </a:stretch>
        </p:blipFill>
        <p:spPr bwMode="auto">
          <a:xfrm>
            <a:off x="0" y="0"/>
            <a:ext cx="5715000" cy="3790950"/>
          </a:xfrm>
          <a:prstGeom prst="rect">
            <a:avLst/>
          </a:prstGeom>
          <a:noFill/>
        </p:spPr>
      </p:pic>
      <p:pic>
        <p:nvPicPr>
          <p:cNvPr id="3074" name="Picture 2" descr="C:\РОМАН СЕРГЕЕВИЧ ОСМИНКИН\СТАТЬИ_ДОКЛАДЫ_ЛЕКЦИИ\СЛОВА НА УЛИЦАХ\концептуализм\юрий альберт выделяемое им тепло отдает людям.jpg"/>
          <p:cNvPicPr>
            <a:picLocks noChangeAspect="1" noChangeArrowheads="1"/>
          </p:cNvPicPr>
          <p:nvPr/>
        </p:nvPicPr>
        <p:blipFill>
          <a:blip r:embed="rId3"/>
          <a:srcRect/>
          <a:stretch>
            <a:fillRect/>
          </a:stretch>
        </p:blipFill>
        <p:spPr bwMode="auto">
          <a:xfrm>
            <a:off x="5706318" y="1701478"/>
            <a:ext cx="3437681" cy="5156522"/>
          </a:xfrm>
          <a:prstGeom prst="rect">
            <a:avLst/>
          </a:prstGeom>
          <a:noFill/>
        </p:spPr>
      </p:pic>
      <p:pic>
        <p:nvPicPr>
          <p:cNvPr id="3075" name="Picture 3" descr="C:\РОМАН СЕРГЕЕВИЧ ОСМИНКИН\СТАТЬИ_ДОКЛАДЫ_ЛЕКЦИИ\СЛОВА НА УЛИЦАХ\Группа Мухоморы Выходка №3 НЛО Подмосковье Кусково 25 марта 1979.jpg"/>
          <p:cNvPicPr>
            <a:picLocks noChangeAspect="1" noChangeArrowheads="1"/>
          </p:cNvPicPr>
          <p:nvPr/>
        </p:nvPicPr>
        <p:blipFill>
          <a:blip r:embed="rId4"/>
          <a:srcRect/>
          <a:stretch>
            <a:fillRect/>
          </a:stretch>
        </p:blipFill>
        <p:spPr bwMode="auto">
          <a:xfrm>
            <a:off x="415636" y="3461596"/>
            <a:ext cx="4952011" cy="3362996"/>
          </a:xfrm>
          <a:prstGeom prst="rect">
            <a:avLst/>
          </a:prstGeom>
          <a:noFill/>
        </p:spPr>
      </p:pic>
      <p:sp>
        <p:nvSpPr>
          <p:cNvPr id="5" name="Прямоугольник 4"/>
          <p:cNvSpPr/>
          <p:nvPr/>
        </p:nvSpPr>
        <p:spPr>
          <a:xfrm>
            <a:off x="5706318" y="0"/>
            <a:ext cx="3437682" cy="1477328"/>
          </a:xfrm>
          <a:prstGeom prst="rect">
            <a:avLst/>
          </a:prstGeom>
        </p:spPr>
        <p:txBody>
          <a:bodyPr wrap="square">
            <a:spAutoFit/>
          </a:bodyPr>
          <a:lstStyle/>
          <a:p>
            <a:r>
              <a:rPr lang="en-US" dirty="0" smtClean="0"/>
              <a:t>losung_1977</a:t>
            </a:r>
            <a:br>
              <a:rPr lang="en-US" dirty="0" smtClean="0"/>
            </a:br>
            <a:r>
              <a:rPr lang="en-US" dirty="0" smtClean="0"/>
              <a:t>Collective Actions. Slogan-1977</a:t>
            </a:r>
            <a:br>
              <a:rPr lang="en-US" dirty="0" smtClean="0"/>
            </a:br>
            <a:r>
              <a:rPr lang="en-US" dirty="0" smtClean="0"/>
              <a:t>Moscow region, </a:t>
            </a:r>
            <a:r>
              <a:rPr lang="en-US" dirty="0" err="1" smtClean="0"/>
              <a:t>Leningradskaya</a:t>
            </a:r>
            <a:r>
              <a:rPr lang="en-US" dirty="0" smtClean="0"/>
              <a:t> railway line, </a:t>
            </a:r>
            <a:r>
              <a:rPr lang="en-US" dirty="0" err="1" smtClean="0"/>
              <a:t>Firsanovka</a:t>
            </a:r>
            <a:r>
              <a:rPr lang="en-US" dirty="0" smtClean="0"/>
              <a:t> station. January 26, 1977</a:t>
            </a:r>
            <a:endParaRPr lang="ru-RU" dirty="0"/>
          </a:p>
        </p:txBody>
      </p:sp>
      <p:sp>
        <p:nvSpPr>
          <p:cNvPr id="7" name="Прямоугольник 6"/>
          <p:cNvSpPr/>
          <p:nvPr/>
        </p:nvSpPr>
        <p:spPr>
          <a:xfrm>
            <a:off x="5706318" y="1701478"/>
            <a:ext cx="1629888" cy="1200329"/>
          </a:xfrm>
          <a:prstGeom prst="rect">
            <a:avLst/>
          </a:prstGeom>
        </p:spPr>
        <p:txBody>
          <a:bodyPr wrap="square">
            <a:spAutoFit/>
          </a:bodyPr>
          <a:lstStyle/>
          <a:p>
            <a:r>
              <a:rPr lang="en-US" dirty="0" smtClean="0">
                <a:solidFill>
                  <a:schemeClr val="bg1"/>
                </a:solidFill>
              </a:rPr>
              <a:t>Yuri Albert</a:t>
            </a:r>
          </a:p>
          <a:p>
            <a:r>
              <a:rPr lang="en-US" dirty="0" smtClean="0">
                <a:solidFill>
                  <a:schemeClr val="bg1"/>
                </a:solidFill>
              </a:rPr>
              <a:t>gives people</a:t>
            </a:r>
          </a:p>
          <a:p>
            <a:r>
              <a:rPr lang="en-US" dirty="0" smtClean="0">
                <a:solidFill>
                  <a:schemeClr val="bg1"/>
                </a:solidFill>
              </a:rPr>
              <a:t>all the warmth</a:t>
            </a:r>
          </a:p>
          <a:p>
            <a:r>
              <a:rPr lang="en-US" dirty="0" smtClean="0">
                <a:solidFill>
                  <a:schemeClr val="bg1"/>
                </a:solidFill>
              </a:rPr>
              <a:t>that he exudes</a:t>
            </a:r>
            <a:endParaRPr lang="ru-RU" dirty="0">
              <a:solidFill>
                <a:schemeClr val="bg1"/>
              </a:solidFill>
            </a:endParaRPr>
          </a:p>
        </p:txBody>
      </p:sp>
      <p:sp>
        <p:nvSpPr>
          <p:cNvPr id="10" name="Прямоугольник 9"/>
          <p:cNvSpPr/>
          <p:nvPr/>
        </p:nvSpPr>
        <p:spPr>
          <a:xfrm>
            <a:off x="415635" y="6211669"/>
            <a:ext cx="4952011" cy="584775"/>
          </a:xfrm>
          <a:prstGeom prst="rect">
            <a:avLst/>
          </a:prstGeom>
        </p:spPr>
        <p:txBody>
          <a:bodyPr wrap="square">
            <a:spAutoFit/>
          </a:bodyPr>
          <a:lstStyle/>
          <a:p>
            <a:r>
              <a:rPr lang="en-US" sz="1600" dirty="0" smtClean="0"/>
              <a:t>group </a:t>
            </a:r>
            <a:r>
              <a:rPr lang="en-US" sz="1600" dirty="0" err="1" smtClean="0"/>
              <a:t>Mukhomory</a:t>
            </a:r>
            <a:r>
              <a:rPr lang="en-US" sz="1600" dirty="0" smtClean="0"/>
              <a:t> </a:t>
            </a:r>
          </a:p>
          <a:p>
            <a:r>
              <a:rPr lang="en-US" sz="1600" dirty="0" smtClean="0"/>
              <a:t>Trick # 3 UFO near Moscow </a:t>
            </a:r>
            <a:r>
              <a:rPr lang="en-US" sz="1600" dirty="0" err="1" smtClean="0"/>
              <a:t>Kuskovo</a:t>
            </a:r>
            <a:r>
              <a:rPr lang="en-US" sz="1600" dirty="0" smtClean="0"/>
              <a:t> 25 March 1979</a:t>
            </a:r>
            <a:endParaRPr lang="ru-RU" sz="1600" dirty="0"/>
          </a:p>
        </p:txBody>
      </p:sp>
    </p:spTree>
    <p:extLst>
      <p:ext uri="{BB962C8B-B14F-4D97-AF65-F5344CB8AC3E}">
        <p14:creationId xmlns:p14="http://schemas.microsoft.com/office/powerpoint/2010/main" val="3926236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РОМАН СЕРГЕЕВИЧ ОСМИНКИН\ПОСТ-ПЕРФОРМАТИВНАЯ ПОЭЗИЯ\ЛЕКЦИЯ по внелитературным формам поэзии\02_Концептуализм\Группа Гнездо Железный занавес 19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762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8000" y="207220"/>
            <a:ext cx="4789714" cy="369332"/>
          </a:xfrm>
          <a:prstGeom prst="rect">
            <a:avLst/>
          </a:prstGeom>
          <a:noFill/>
        </p:spPr>
        <p:txBody>
          <a:bodyPr wrap="square" rtlCol="0">
            <a:spAutoFit/>
          </a:bodyPr>
          <a:lstStyle/>
          <a:p>
            <a:r>
              <a:rPr lang="ru-RU" dirty="0" smtClean="0"/>
              <a:t>Гнездо. Железный занавес. 1976.</a:t>
            </a:r>
            <a:endParaRPr lang="ru-RU" dirty="0"/>
          </a:p>
        </p:txBody>
      </p:sp>
    </p:spTree>
    <p:extLst>
      <p:ext uri="{BB962C8B-B14F-4D97-AF65-F5344CB8AC3E}">
        <p14:creationId xmlns:p14="http://schemas.microsoft.com/office/powerpoint/2010/main" val="329483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943225"/>
            <a:ext cx="57150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940152" y="980728"/>
            <a:ext cx="3032044" cy="752248"/>
          </a:xfrm>
        </p:spPr>
        <p:txBody>
          <a:bodyPr>
            <a:noAutofit/>
          </a:bodyPr>
          <a:lstStyle/>
          <a:p>
            <a:r>
              <a:rPr lang="en-US" sz="1800" dirty="0"/>
              <a:t>Group "</a:t>
            </a:r>
            <a:r>
              <a:rPr lang="en-US" sz="1800" dirty="0" smtClean="0"/>
              <a:t>Nest«</a:t>
            </a:r>
            <a:r>
              <a:rPr lang="ru-RU" sz="1800" dirty="0" smtClean="0"/>
              <a:t> (Гнездо)</a:t>
            </a:r>
            <a:r>
              <a:rPr lang="en-US" sz="1800" dirty="0" smtClean="0"/>
              <a:t>. </a:t>
            </a:r>
            <a:r>
              <a:rPr lang="en-US" sz="1800" dirty="0"/>
              <a:t>Demonstration Art to the Masses </a:t>
            </a:r>
            <a:r>
              <a:rPr lang="en-US" sz="1800" dirty="0" smtClean="0"/>
              <a:t>1978</a:t>
            </a:r>
            <a:endParaRPr lang="ru-RU" sz="1800" dirty="0"/>
          </a:p>
        </p:txBody>
      </p:sp>
      <p:pic>
        <p:nvPicPr>
          <p:cNvPr id="8194" name="Picture 2" descr="D:\РОМАН СЕРГЕЕВИЧ ОСМИНКИН\АСПИРАНТУРА\ПАРТИЦИПАТОРНОЕ ИСКУССТВО\СОВЕТСКИЙ и евросоц_КОНЦЕПТУАЛИЗМ\ГНЕЗДО\Группа Гнездо Демонстрация Искусство в массы 1978 Фото Валентин Сер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2" y="19929"/>
            <a:ext cx="5590552" cy="405714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5085184"/>
            <a:ext cx="3384376" cy="1200329"/>
          </a:xfrm>
          <a:prstGeom prst="rect">
            <a:avLst/>
          </a:prstGeom>
        </p:spPr>
        <p:txBody>
          <a:bodyPr wrap="square">
            <a:spAutoFit/>
          </a:bodyPr>
          <a:lstStyle/>
          <a:p>
            <a:r>
              <a:rPr lang="en-US" dirty="0"/>
              <a:t>1976 Group "</a:t>
            </a:r>
            <a:r>
              <a:rPr lang="en-US" dirty="0" smtClean="0"/>
              <a:t>Nest«</a:t>
            </a:r>
            <a:r>
              <a:rPr lang="ru-RU" dirty="0"/>
              <a:t>(Гнездо)</a:t>
            </a:r>
            <a:r>
              <a:rPr lang="en-US" dirty="0" smtClean="0"/>
              <a:t>. </a:t>
            </a:r>
            <a:endParaRPr lang="ru-RU" dirty="0" smtClean="0"/>
          </a:p>
          <a:p>
            <a:r>
              <a:rPr lang="en-US" dirty="0" smtClean="0"/>
              <a:t>From </a:t>
            </a:r>
            <a:r>
              <a:rPr lang="en-US" dirty="0"/>
              <a:t>the series </a:t>
            </a:r>
            <a:endParaRPr lang="ru-RU" dirty="0" smtClean="0"/>
          </a:p>
          <a:p>
            <a:r>
              <a:rPr lang="en-US" dirty="0" smtClean="0"/>
              <a:t>Helping </a:t>
            </a:r>
            <a:r>
              <a:rPr lang="en-US" dirty="0"/>
              <a:t>the Soviet Power in the Battle for the Harvest.</a:t>
            </a:r>
            <a:endParaRPr lang="ru-RU" dirty="0"/>
          </a:p>
        </p:txBody>
      </p:sp>
    </p:spTree>
    <p:extLst>
      <p:ext uri="{BB962C8B-B14F-4D97-AF65-F5344CB8AC3E}">
        <p14:creationId xmlns:p14="http://schemas.microsoft.com/office/powerpoint/2010/main" val="410638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C:\РОМАН СЕРГЕЕВИЧ ОСМИНКИН\ПОСТ-ПЕРФОРМАТИВНАЯ ПОЭЗИЯ\ЛЕКЦИЯ по внелитературным формам поэзии\06_стрит-арт поэзия\000_Юлий Рыбаков_1976_Акция Петропавловская крепость_Вы распинаете свободу.jpg"/>
          <p:cNvPicPr>
            <a:picLocks noChangeAspect="1" noChangeArrowheads="1"/>
          </p:cNvPicPr>
          <p:nvPr/>
        </p:nvPicPr>
        <p:blipFill>
          <a:blip r:embed="rId2"/>
          <a:srcRect/>
          <a:stretch>
            <a:fillRect/>
          </a:stretch>
        </p:blipFill>
        <p:spPr bwMode="auto">
          <a:xfrm>
            <a:off x="0" y="0"/>
            <a:ext cx="8514608" cy="3514759"/>
          </a:xfrm>
          <a:prstGeom prst="rect">
            <a:avLst/>
          </a:prstGeom>
          <a:noFill/>
        </p:spPr>
      </p:pic>
      <p:pic>
        <p:nvPicPr>
          <p:cNvPr id="2053" name="Picture 5" descr="C:\РОМАН СЕРГЕЕВИЧ ОСМИНКИН\СТАТЬИ_ДОКЛАДЫ_ЛЕКЦИИ\СЛОВА НА УЛИЦАХ\СТРИТАРТ\Тима Радя_реенакмент надписи Рыбкаова 40-лет спустя.jpg"/>
          <p:cNvPicPr>
            <a:picLocks noChangeAspect="1" noChangeArrowheads="1"/>
          </p:cNvPicPr>
          <p:nvPr/>
        </p:nvPicPr>
        <p:blipFill>
          <a:blip r:embed="rId3"/>
          <a:srcRect/>
          <a:stretch>
            <a:fillRect/>
          </a:stretch>
        </p:blipFill>
        <p:spPr bwMode="auto">
          <a:xfrm>
            <a:off x="3233669" y="3519658"/>
            <a:ext cx="5910331" cy="3314592"/>
          </a:xfrm>
          <a:prstGeom prst="rect">
            <a:avLst/>
          </a:prstGeom>
          <a:noFill/>
        </p:spPr>
      </p:pic>
      <p:sp>
        <p:nvSpPr>
          <p:cNvPr id="8" name="Прямоугольник 7"/>
          <p:cNvSpPr/>
          <p:nvPr/>
        </p:nvSpPr>
        <p:spPr>
          <a:xfrm>
            <a:off x="0" y="3519658"/>
            <a:ext cx="3233669" cy="646331"/>
          </a:xfrm>
          <a:prstGeom prst="rect">
            <a:avLst/>
          </a:prstGeom>
        </p:spPr>
        <p:txBody>
          <a:bodyPr wrap="square">
            <a:spAutoFit/>
          </a:bodyPr>
          <a:lstStyle/>
          <a:p>
            <a:r>
              <a:rPr lang="en-US" dirty="0" smtClean="0"/>
              <a:t>"You crucify freedom, but human soul knows no shackles"</a:t>
            </a:r>
            <a:endParaRPr lang="ru-RU" dirty="0"/>
          </a:p>
        </p:txBody>
      </p:sp>
      <p:sp>
        <p:nvSpPr>
          <p:cNvPr id="9" name="Прямоугольник 8"/>
          <p:cNvSpPr/>
          <p:nvPr/>
        </p:nvSpPr>
        <p:spPr>
          <a:xfrm>
            <a:off x="0" y="4165989"/>
            <a:ext cx="4572000" cy="1200329"/>
          </a:xfrm>
          <a:prstGeom prst="rect">
            <a:avLst/>
          </a:prstGeom>
        </p:spPr>
        <p:txBody>
          <a:bodyPr>
            <a:spAutoFit/>
          </a:bodyPr>
          <a:lstStyle/>
          <a:p>
            <a:r>
              <a:rPr lang="en-US" dirty="0" smtClean="0"/>
              <a:t>THE FIRST ACTION</a:t>
            </a:r>
          </a:p>
          <a:p>
            <a:r>
              <a:rPr lang="en-US" dirty="0" smtClean="0"/>
              <a:t>OF POLITICAL street ART </a:t>
            </a:r>
          </a:p>
          <a:p>
            <a:r>
              <a:rPr lang="en-US" dirty="0" smtClean="0"/>
              <a:t>IN THE USSR</a:t>
            </a:r>
          </a:p>
          <a:p>
            <a:r>
              <a:rPr lang="en-US" dirty="0" smtClean="0"/>
              <a:t>3 august 1976 </a:t>
            </a:r>
            <a:r>
              <a:rPr lang="en-US" dirty="0" err="1" smtClean="0"/>
              <a:t>Yuly</a:t>
            </a:r>
            <a:r>
              <a:rPr lang="en-US" dirty="0" smtClean="0"/>
              <a:t> </a:t>
            </a:r>
            <a:r>
              <a:rPr lang="en-US" dirty="0" err="1" smtClean="0"/>
              <a:t>Rybakov</a:t>
            </a:r>
            <a:endParaRPr lang="ru-RU" dirty="0"/>
          </a:p>
        </p:txBody>
      </p:sp>
    </p:spTree>
    <p:extLst>
      <p:ext uri="{BB962C8B-B14F-4D97-AF65-F5344CB8AC3E}">
        <p14:creationId xmlns:p14="http://schemas.microsoft.com/office/powerpoint/2010/main" val="2870600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РОМАН СЕРГЕЕВИЧ ОСМИНКИН\ПОСТ-ПЕРФОРМАТИВНАЯ ПОЭЗИЯ\ЛЕКЦИЯ по внелитературным формам поэзии\02_Концептуализм\Комар Меламид Идеальный лозунг 19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269"/>
            <a:ext cx="5791199" cy="296799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38892" y="286603"/>
            <a:ext cx="7048500" cy="461665"/>
          </a:xfrm>
          <a:prstGeom prst="rect">
            <a:avLst/>
          </a:prstGeom>
        </p:spPr>
        <p:txBody>
          <a:bodyPr wrap="square">
            <a:spAutoFit/>
          </a:bodyPr>
          <a:lstStyle/>
          <a:p>
            <a:r>
              <a:rPr lang="ru-RU" sz="2400" dirty="0" smtClean="0"/>
              <a:t>«</a:t>
            </a:r>
            <a:r>
              <a:rPr lang="en-US" sz="2400" dirty="0"/>
              <a:t>glory to Labor!</a:t>
            </a:r>
            <a:r>
              <a:rPr lang="ru-RU" sz="2400" dirty="0" smtClean="0"/>
              <a:t>» </a:t>
            </a:r>
            <a:r>
              <a:rPr lang="en-US" sz="2400" dirty="0" err="1" smtClean="0"/>
              <a:t>Komar</a:t>
            </a:r>
            <a:r>
              <a:rPr lang="en-US" sz="2400" dirty="0" smtClean="0"/>
              <a:t> </a:t>
            </a:r>
            <a:r>
              <a:rPr lang="en-US" sz="2400" dirty="0"/>
              <a:t>and </a:t>
            </a:r>
            <a:r>
              <a:rPr lang="en-US" sz="2400" dirty="0" err="1" smtClean="0"/>
              <a:t>Melamid</a:t>
            </a:r>
            <a:r>
              <a:rPr lang="ru-RU" sz="2400" dirty="0" smtClean="0"/>
              <a:t>» , </a:t>
            </a:r>
            <a:r>
              <a:rPr lang="en-US" sz="2400" dirty="0" smtClean="0"/>
              <a:t>sots </a:t>
            </a:r>
            <a:r>
              <a:rPr lang="en-US" sz="2400" dirty="0"/>
              <a:t>art</a:t>
            </a:r>
            <a:endParaRPr lang="ru-RU" sz="2400" dirty="0"/>
          </a:p>
        </p:txBody>
      </p:sp>
      <p:pic>
        <p:nvPicPr>
          <p:cNvPr id="17410" name="Picture 2" descr="http://mtdata.ru/u16/photo7022/20307406127-0/big.jpeg#20307406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898" y="1886187"/>
            <a:ext cx="3352801" cy="470090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23691" y="1226403"/>
            <a:ext cx="2654300" cy="461665"/>
          </a:xfrm>
          <a:prstGeom prst="rect">
            <a:avLst/>
          </a:prstGeom>
        </p:spPr>
        <p:txBody>
          <a:bodyPr wrap="square">
            <a:spAutoFit/>
          </a:bodyPr>
          <a:lstStyle/>
          <a:p>
            <a:r>
              <a:rPr lang="ru-RU" sz="2400" dirty="0" smtClean="0"/>
              <a:t>Цитата / </a:t>
            </a:r>
            <a:r>
              <a:rPr lang="en-US" sz="2400" dirty="0"/>
              <a:t>quote</a:t>
            </a:r>
            <a:endParaRPr lang="ru-RU" sz="2400" dirty="0"/>
          </a:p>
        </p:txBody>
      </p:sp>
    </p:spTree>
    <p:extLst>
      <p:ext uri="{BB962C8B-B14F-4D97-AF65-F5344CB8AC3E}">
        <p14:creationId xmlns:p14="http://schemas.microsoft.com/office/powerpoint/2010/main" val="2890512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РОМАН СЕРГЕЕВИЧ ОСМИНКИН\АРТ-ПРОЕКТЫ\Poetry performance in East Europe_exhibition_Цюрих_16_09_2018\mmsi_prigov008-reduced-for-jacke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049" y="3653097"/>
            <a:ext cx="4613715" cy="3075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rigov-in-his-studi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146" y="0"/>
            <a:ext cx="3867150" cy="3471061"/>
          </a:xfrm>
          <a:prstGeom prst="rect">
            <a:avLst/>
          </a:prstGeom>
        </p:spPr>
      </p:pic>
      <p:pic>
        <p:nvPicPr>
          <p:cNvPr id="2050" name="Picture 2" descr="D:\РОМАН СЕРГЕЕВИЧ ОСМИНКИН\АСПИРАНТУРА\ПАРТИЦИПАТОРНОЕ ИСКУССТВО\СОВЕТСКИЙ и евросоц_КОНЦЕПТУАЛИЗМ\пригов обращения.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57619" cy="527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176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88640"/>
            <a:ext cx="8928992" cy="7263527"/>
          </a:xfrm>
          <a:prstGeom prst="rect">
            <a:avLst/>
          </a:prstGeom>
          <a:noFill/>
        </p:spPr>
        <p:txBody>
          <a:bodyPr wrap="square" rtlCol="0">
            <a:spAutoFit/>
          </a:bodyPr>
          <a:lstStyle/>
          <a:p>
            <a:r>
              <a:rPr lang="en-US" sz="2000" i="1" dirty="0" smtClean="0"/>
              <a:t>1990-</a:t>
            </a:r>
            <a:r>
              <a:rPr lang="ru-RU" sz="2000" i="1" dirty="0" smtClean="0"/>
              <a:t>е</a:t>
            </a:r>
            <a:r>
              <a:rPr lang="en-US" sz="2000" i="1" dirty="0" smtClean="0"/>
              <a:t> </a:t>
            </a:r>
            <a:r>
              <a:rPr lang="ru-RU" sz="2000" i="1" dirty="0" smtClean="0"/>
              <a:t>Отказ от языка, разрыв репрезентации: Крик, вопль, мычание, </a:t>
            </a:r>
            <a:r>
              <a:rPr lang="ru-RU" sz="2000" i="1" dirty="0" err="1" smtClean="0"/>
              <a:t>рыгание</a:t>
            </a:r>
            <a:r>
              <a:rPr lang="ru-RU" sz="2000" i="1" dirty="0" smtClean="0"/>
              <a:t>, плевки.</a:t>
            </a:r>
            <a:endParaRPr lang="ru-RU" dirty="0"/>
          </a:p>
          <a:p>
            <a:r>
              <a:rPr lang="en-US" b="1" dirty="0" err="1" smtClean="0"/>
              <a:t>Yekaterina</a:t>
            </a:r>
            <a:r>
              <a:rPr lang="en-US" b="1" dirty="0" smtClean="0"/>
              <a:t> </a:t>
            </a:r>
            <a:r>
              <a:rPr lang="en-US" b="1" dirty="0" err="1"/>
              <a:t>Degot</a:t>
            </a:r>
            <a:r>
              <a:rPr lang="en-US" b="1" dirty="0"/>
              <a:t> Terrorist Naturalism: Art in an Illegitimate </a:t>
            </a:r>
            <a:r>
              <a:rPr lang="en-US" b="1" dirty="0" smtClean="0"/>
              <a:t>Zone</a:t>
            </a:r>
            <a:endParaRPr lang="ru-RU" b="1" dirty="0" smtClean="0"/>
          </a:p>
          <a:p>
            <a:r>
              <a:rPr lang="en-US" dirty="0">
                <a:hlinkClick r:id="rId2"/>
              </a:rPr>
              <a:t>http://</a:t>
            </a:r>
            <a:r>
              <a:rPr lang="en-US" dirty="0" smtClean="0">
                <a:hlinkClick r:id="rId2"/>
              </a:rPr>
              <a:t>www.institute.hr/wp-content/uploads/2020/05/Yekaterina-Degot-Terrorist-Naturalism-Art-in-an-Illegitimate-Zone_Russia.pdf</a:t>
            </a:r>
            <a:endParaRPr lang="en-US" sz="2000" dirty="0"/>
          </a:p>
          <a:p>
            <a:r>
              <a:rPr lang="en-US" sz="2000" dirty="0"/>
              <a:t>The reality of today’s Russia is perceived by artists as a total project to which they can only capitulate</a:t>
            </a:r>
            <a:r>
              <a:rPr lang="en-US" sz="2000" b="1" dirty="0"/>
              <a:t>, this capitulation manifesting itself in the capitulation of language itself,</a:t>
            </a:r>
            <a:r>
              <a:rPr lang="en-US" sz="2000" dirty="0"/>
              <a:t> which is getting thinner and disappears, to give way to the “spontaneous” babble of </a:t>
            </a:r>
            <a:r>
              <a:rPr lang="en-US" sz="2000" dirty="0" err="1"/>
              <a:t>Kulik</a:t>
            </a:r>
            <a:r>
              <a:rPr lang="en-US" sz="2000" dirty="0"/>
              <a:t>, the “belching and hawing” and simply breathing which are </a:t>
            </a:r>
            <a:r>
              <a:rPr lang="en-US" sz="2000" dirty="0" err="1"/>
              <a:t>thematized</a:t>
            </a:r>
            <a:r>
              <a:rPr lang="en-US" sz="2000" dirty="0"/>
              <a:t> by Brenner, or the heart-rending shout of </a:t>
            </a:r>
            <a:r>
              <a:rPr lang="en-US" sz="2000" dirty="0" err="1"/>
              <a:t>Osmolovsky</a:t>
            </a:r>
            <a:r>
              <a:rPr lang="en-US" sz="2000" dirty="0"/>
              <a:t> (You Can Only Shout After Modernism Project, 1992). This naturalistic </a:t>
            </a:r>
            <a:r>
              <a:rPr lang="en-US" sz="2000" dirty="0" err="1"/>
              <a:t>programme</a:t>
            </a:r>
            <a:r>
              <a:rPr lang="en-US" sz="2000" dirty="0"/>
              <a:t> presupposes primarily an attempt to eliminate the medication to which aesthetic and political representation is inevitably reduced: “Art is a love affair with reality, which politics tries to replace by some surrogate”, writes </a:t>
            </a:r>
            <a:r>
              <a:rPr lang="en-US" sz="2000" dirty="0" err="1"/>
              <a:t>Giya</a:t>
            </a:r>
            <a:r>
              <a:rPr lang="en-US" sz="2000" dirty="0"/>
              <a:t> </a:t>
            </a:r>
            <a:r>
              <a:rPr lang="en-US" sz="2000" dirty="0" err="1"/>
              <a:t>Rigvava</a:t>
            </a:r>
            <a:r>
              <a:rPr lang="en-US" sz="2000" dirty="0"/>
              <a:t>. While the aesthetic position of the new Moscow art consists in its “transparency” with regard to reality, in the destruction of “sham codes” (</a:t>
            </a:r>
            <a:r>
              <a:rPr lang="en-US" sz="2000" dirty="0" err="1"/>
              <a:t>Kulik</a:t>
            </a:r>
            <a:r>
              <a:rPr lang="en-US" sz="2000" dirty="0"/>
              <a:t>), its ethical position, quite logically, consists in authenticity, in expressing every contradiction, all the chaos and all the unconscious of its time. Such art sees itself as a kind of social symptom and the artist feels himself to be a medium. Brenner crying “Chechnya ...!” at the top of his voice from a church altar, or </a:t>
            </a:r>
            <a:r>
              <a:rPr lang="en-US" sz="2000" dirty="0" err="1"/>
              <a:t>Rigvava</a:t>
            </a:r>
            <a:r>
              <a:rPr lang="en-US" sz="2000" dirty="0"/>
              <a:t> enacting in one of his video performances a </a:t>
            </a:r>
            <a:r>
              <a:rPr lang="en-US" sz="2000" dirty="0" err="1"/>
              <a:t>Freudist</a:t>
            </a:r>
            <a:r>
              <a:rPr lang="en-US" sz="2000" dirty="0"/>
              <a:t> slip of the tongue, “they are all lying – they will eat it all up” are trying to be the mouthpiece of the masses.</a:t>
            </a:r>
            <a:endParaRPr lang="en-US" sz="2000" dirty="0" smtClean="0"/>
          </a:p>
          <a:p>
            <a:endParaRPr lang="ru-RU" dirty="0"/>
          </a:p>
        </p:txBody>
      </p:sp>
    </p:spTree>
    <p:extLst>
      <p:ext uri="{BB962C8B-B14F-4D97-AF65-F5344CB8AC3E}">
        <p14:creationId xmlns:p14="http://schemas.microsoft.com/office/powerpoint/2010/main" val="275656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3539" y="39409"/>
            <a:ext cx="4572000" cy="923330"/>
          </a:xfrm>
          <a:prstGeom prst="rect">
            <a:avLst/>
          </a:prstGeom>
        </p:spPr>
        <p:txBody>
          <a:bodyPr>
            <a:spAutoFit/>
          </a:bodyPr>
          <a:lstStyle/>
          <a:p>
            <a:r>
              <a:rPr lang="ru-RU" dirty="0" err="1"/>
              <a:t>Перформанс</a:t>
            </a:r>
            <a:r>
              <a:rPr lang="ru-RU" dirty="0"/>
              <a:t> в России. 1910–2010. Картография истории / Ред.-сост. С. Обухова. Москва: </a:t>
            </a:r>
            <a:r>
              <a:rPr lang="ru-RU" dirty="0" err="1"/>
              <a:t>Artguide</a:t>
            </a:r>
            <a:r>
              <a:rPr lang="ru-RU" dirty="0"/>
              <a:t> </a:t>
            </a:r>
            <a:r>
              <a:rPr lang="ru-RU" dirty="0" err="1"/>
              <a:t>Editions</a:t>
            </a:r>
            <a:r>
              <a:rPr lang="ru-RU" dirty="0"/>
              <a:t>, 2014. 279 с.</a:t>
            </a:r>
          </a:p>
        </p:txBody>
      </p:sp>
      <p:pic>
        <p:nvPicPr>
          <p:cNvPr id="33794" name="Picture 2" descr="Перформанс в России. 1910–2010. Картография истории / Ред.-сост. С. Обухова. Москва: Artguide Editions, 2014. 279 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951970"/>
            <a:ext cx="4429523" cy="590603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s://avatars.mds.yandex.net/i?id=f164deecb933cb1e8fd4a3a659f210fc_l-5277912-images-thumbs&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2" y="28655"/>
            <a:ext cx="4124970" cy="549136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5589240"/>
            <a:ext cx="4032448" cy="646331"/>
          </a:xfrm>
          <a:prstGeom prst="rect">
            <a:avLst/>
          </a:prstGeom>
        </p:spPr>
        <p:txBody>
          <a:bodyPr wrap="square">
            <a:spAutoFit/>
          </a:bodyPr>
          <a:lstStyle/>
          <a:p>
            <a:r>
              <a:rPr lang="ru-RU" i="1" dirty="0"/>
              <a:t>Ковалев </a:t>
            </a:r>
            <a:r>
              <a:rPr lang="ru-RU" i="1" dirty="0" err="1"/>
              <a:t>А.</a:t>
            </a:r>
            <a:r>
              <a:rPr lang="ru-RU" dirty="0" err="1"/>
              <a:t>Российский</a:t>
            </a:r>
            <a:r>
              <a:rPr lang="ru-RU" dirty="0"/>
              <a:t> </a:t>
            </a:r>
            <a:r>
              <a:rPr lang="ru-RU" dirty="0" err="1"/>
              <a:t>акционизм</a:t>
            </a:r>
            <a:r>
              <a:rPr lang="ru-RU" dirty="0"/>
              <a:t> 1990-2000 // WAM. 2007. N 28–29.</a:t>
            </a:r>
          </a:p>
        </p:txBody>
      </p:sp>
    </p:spTree>
    <p:extLst>
      <p:ext uri="{BB962C8B-B14F-4D97-AF65-F5344CB8AC3E}">
        <p14:creationId xmlns:p14="http://schemas.microsoft.com/office/powerpoint/2010/main" val="2535904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РОМАН СЕРГЕЕВИЧ ОСМИНКИН\СТАТЬИ_ДОКЛАДЫ_ЛЕКЦИИ\СЛОВА НА УЛИЦАХ\ЭТИ ХУЙ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5558"/>
            <a:ext cx="6300192" cy="539555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562" y="5428329"/>
            <a:ext cx="9132438" cy="1508105"/>
          </a:xfrm>
          <a:prstGeom prst="rect">
            <a:avLst/>
          </a:prstGeom>
        </p:spPr>
        <p:txBody>
          <a:bodyPr wrap="square">
            <a:spAutoFit/>
          </a:bodyPr>
          <a:lstStyle/>
          <a:p>
            <a:r>
              <a:rPr lang="en-US" sz="2300" dirty="0"/>
              <a:t>Moscow </a:t>
            </a:r>
            <a:r>
              <a:rPr lang="en-US" sz="2300" dirty="0" err="1"/>
              <a:t>Actionism</a:t>
            </a:r>
            <a:r>
              <a:rPr lang="en-US" sz="2300" dirty="0"/>
              <a:t> </a:t>
            </a:r>
            <a:r>
              <a:rPr lang="ru-RU" sz="2300" dirty="0"/>
              <a:t> </a:t>
            </a:r>
            <a:r>
              <a:rPr lang="en-US" sz="2300" dirty="0" smtClean="0"/>
              <a:t>inherits </a:t>
            </a:r>
            <a:r>
              <a:rPr lang="en-US" sz="2300" dirty="0"/>
              <a:t>and criticizes </a:t>
            </a:r>
            <a:r>
              <a:rPr lang="en-US" sz="2300" dirty="0" smtClean="0"/>
              <a:t>Moscow</a:t>
            </a:r>
            <a:r>
              <a:rPr lang="ru-RU" sz="2300" dirty="0" smtClean="0"/>
              <a:t> </a:t>
            </a:r>
            <a:r>
              <a:rPr lang="en-US" sz="2300" dirty="0" smtClean="0"/>
              <a:t>Conceptualism</a:t>
            </a:r>
            <a:r>
              <a:rPr lang="ru-RU" sz="2300" dirty="0" smtClean="0"/>
              <a:t>.</a:t>
            </a:r>
          </a:p>
          <a:p>
            <a:r>
              <a:rPr lang="ru-RU" sz="2300" dirty="0" smtClean="0"/>
              <a:t>«</a:t>
            </a:r>
            <a:r>
              <a:rPr lang="en-US" sz="2300" dirty="0" smtClean="0"/>
              <a:t>Expropriation </a:t>
            </a:r>
            <a:r>
              <a:rPr lang="en-US" sz="2300" dirty="0"/>
              <a:t>of the Territory of </a:t>
            </a:r>
            <a:r>
              <a:rPr lang="en-US" sz="2300" dirty="0" smtClean="0"/>
              <a:t>Art</a:t>
            </a:r>
            <a:r>
              <a:rPr lang="ru-RU" sz="2300" dirty="0" smtClean="0"/>
              <a:t>» (ЭТИ)</a:t>
            </a:r>
            <a:r>
              <a:rPr lang="en-US" sz="2300" dirty="0" smtClean="0"/>
              <a:t> </a:t>
            </a:r>
            <a:r>
              <a:rPr lang="en-US" sz="2300" dirty="0"/>
              <a:t>(</a:t>
            </a:r>
            <a:r>
              <a:rPr lang="en-US" sz="2300" dirty="0" smtClean="0"/>
              <a:t>Anatoly </a:t>
            </a:r>
            <a:r>
              <a:rPr lang="en-US" sz="2300" dirty="0" err="1" smtClean="0"/>
              <a:t>Osmolovsky</a:t>
            </a:r>
            <a:r>
              <a:rPr lang="en-US" sz="2300" dirty="0" smtClean="0"/>
              <a:t>) </a:t>
            </a:r>
            <a:r>
              <a:rPr lang="en-US" sz="2300" dirty="0"/>
              <a:t>was a radical left and made a way out of the text into the public space. The word </a:t>
            </a:r>
            <a:r>
              <a:rPr lang="ru-RU" sz="2300" dirty="0" smtClean="0"/>
              <a:t>ХУЙ</a:t>
            </a:r>
            <a:r>
              <a:rPr lang="en-US" sz="2300" dirty="0" smtClean="0"/>
              <a:t> </a:t>
            </a:r>
            <a:r>
              <a:rPr lang="en-US" sz="2300" dirty="0"/>
              <a:t>is the body</a:t>
            </a:r>
            <a:r>
              <a:rPr lang="en-US" sz="2300" dirty="0" smtClean="0"/>
              <a:t>.</a:t>
            </a:r>
            <a:r>
              <a:rPr lang="ru-RU" sz="2300" dirty="0" smtClean="0"/>
              <a:t> </a:t>
            </a:r>
            <a:endParaRPr lang="ru-RU" sz="2300" dirty="0"/>
          </a:p>
        </p:txBody>
      </p:sp>
    </p:spTree>
    <p:extLst>
      <p:ext uri="{BB962C8B-B14F-4D97-AF65-F5344CB8AC3E}">
        <p14:creationId xmlns:p14="http://schemas.microsoft.com/office/powerpoint/2010/main" val="213915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857" y="3765190"/>
            <a:ext cx="476250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23328"/>
            <a:ext cx="6278700" cy="419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389942" y="188640"/>
            <a:ext cx="2722416" cy="1754326"/>
          </a:xfrm>
          <a:prstGeom prst="rect">
            <a:avLst/>
          </a:prstGeom>
        </p:spPr>
        <p:txBody>
          <a:bodyPr wrap="square">
            <a:spAutoFit/>
          </a:bodyPr>
          <a:lstStyle/>
          <a:p>
            <a:r>
              <a:rPr lang="en-US" dirty="0" smtClean="0"/>
              <a:t>1994</a:t>
            </a:r>
            <a:endParaRPr lang="ru-RU" dirty="0" smtClean="0"/>
          </a:p>
          <a:p>
            <a:r>
              <a:rPr lang="en-US" dirty="0" smtClean="0"/>
              <a:t>Alexander </a:t>
            </a:r>
            <a:r>
              <a:rPr lang="en-US" dirty="0" err="1"/>
              <a:t>Brener</a:t>
            </a:r>
            <a:r>
              <a:rPr lang="en-US" dirty="0"/>
              <a:t>, </a:t>
            </a:r>
            <a:endParaRPr lang="ru-RU" dirty="0" smtClean="0"/>
          </a:p>
          <a:p>
            <a:r>
              <a:rPr lang="en-US" dirty="0" smtClean="0"/>
              <a:t>Oleg </a:t>
            </a:r>
            <a:r>
              <a:rPr lang="en-US" dirty="0" err="1"/>
              <a:t>Kulik</a:t>
            </a:r>
            <a:r>
              <a:rPr lang="en-US" dirty="0"/>
              <a:t> </a:t>
            </a:r>
            <a:endParaRPr lang="ru-RU" dirty="0" smtClean="0"/>
          </a:p>
          <a:p>
            <a:r>
              <a:rPr lang="en-US" dirty="0" smtClean="0"/>
              <a:t>"</a:t>
            </a:r>
            <a:r>
              <a:rPr lang="en-US" dirty="0"/>
              <a:t>Mad Dog or The Last Taboo Guarded by Lonely Cerberus"</a:t>
            </a:r>
            <a:endParaRPr lang="ru-RU" dirty="0"/>
          </a:p>
        </p:txBody>
      </p:sp>
    </p:spTree>
    <p:extLst>
      <p:ext uri="{BB962C8B-B14F-4D97-AF65-F5344CB8AC3E}">
        <p14:creationId xmlns:p14="http://schemas.microsoft.com/office/powerpoint/2010/main" val="2244411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42" y="3600259"/>
            <a:ext cx="4521324" cy="339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9" y="6693"/>
            <a:ext cx="5128998" cy="359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71545"/>
            <a:ext cx="2923186" cy="422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905291"/>
            <a:ext cx="4328293"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878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0" y="5013176"/>
            <a:ext cx="4211960" cy="1728192"/>
          </a:xfrm>
        </p:spPr>
        <p:txBody>
          <a:bodyPr>
            <a:normAutofit fontScale="92500"/>
          </a:bodyPr>
          <a:lstStyle/>
          <a:p>
            <a:pPr algn="l"/>
            <a:r>
              <a:rPr lang="en-US" sz="2800" dirty="0">
                <a:solidFill>
                  <a:schemeClr val="tx1"/>
                </a:solidFill>
              </a:rPr>
              <a:t>Poet and actionist Alexander </a:t>
            </a:r>
            <a:r>
              <a:rPr lang="en-US" sz="2800" dirty="0" err="1">
                <a:solidFill>
                  <a:schemeClr val="tx1"/>
                </a:solidFill>
              </a:rPr>
              <a:t>Brener</a:t>
            </a:r>
            <a:r>
              <a:rPr lang="en-US" sz="2800" dirty="0">
                <a:solidFill>
                  <a:schemeClr val="tx1"/>
                </a:solidFill>
              </a:rPr>
              <a:t> overcame language in favor of shouting, spitting, obscene </a:t>
            </a:r>
            <a:r>
              <a:rPr lang="en-US" sz="2800" dirty="0" smtClean="0">
                <a:solidFill>
                  <a:schemeClr val="tx1"/>
                </a:solidFill>
              </a:rPr>
              <a:t>gesture.</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 y="7392"/>
            <a:ext cx="6034397"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062" y="2636912"/>
            <a:ext cx="4322954" cy="421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035637" y="116632"/>
            <a:ext cx="3108363" cy="2308324"/>
          </a:xfrm>
          <a:prstGeom prst="rect">
            <a:avLst/>
          </a:prstGeom>
        </p:spPr>
        <p:txBody>
          <a:bodyPr wrap="square">
            <a:spAutoFit/>
          </a:bodyPr>
          <a:lstStyle/>
          <a:p>
            <a:r>
              <a:rPr lang="en-US" dirty="0"/>
              <a:t>1995 Alexander </a:t>
            </a:r>
            <a:r>
              <a:rPr lang="en-US" dirty="0" err="1"/>
              <a:t>Brener</a:t>
            </a:r>
            <a:r>
              <a:rPr lang="en-US" dirty="0"/>
              <a:t>, First glove. Red Square. Execution place</a:t>
            </a:r>
            <a:r>
              <a:rPr lang="en-US" dirty="0" smtClean="0"/>
              <a:t>.</a:t>
            </a:r>
            <a:endParaRPr lang="ru-RU" dirty="0" smtClean="0"/>
          </a:p>
          <a:p>
            <a:endParaRPr lang="ru-RU" dirty="0"/>
          </a:p>
          <a:p>
            <a:endParaRPr lang="ru-RU" dirty="0" smtClean="0"/>
          </a:p>
          <a:p>
            <a:r>
              <a:rPr lang="ru-RU" dirty="0" smtClean="0"/>
              <a:t>1995. </a:t>
            </a:r>
            <a:r>
              <a:rPr lang="en-US" dirty="0" smtClean="0"/>
              <a:t>Chechnya</a:t>
            </a:r>
            <a:r>
              <a:rPr lang="en-US" dirty="0"/>
              <a:t>. During a service at the Epiphany Cathedral, Moscow.</a:t>
            </a:r>
            <a:endParaRPr lang="ru-RU" dirty="0"/>
          </a:p>
        </p:txBody>
      </p:sp>
    </p:spTree>
    <p:extLst>
      <p:ext uri="{BB962C8B-B14F-4D97-AF65-F5344CB8AC3E}">
        <p14:creationId xmlns:p14="http://schemas.microsoft.com/office/powerpoint/2010/main" val="3625544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РОМАН СЕРГЕЕВИЧ ОСМИНКИН\АСПИРАНТУРА\ПАРТИЦИПАТОРНОЕ ИСКУССТВО\КУРС ШВИДЧ_КОЛЛЕКТ_ПЕРФ_ПЕРЕПОСТсОвЕТСКОЕ\6_становясь животными_объектами\галерея на трехпрудном\А Тер-Оганьян Милосердие_1991_На трехпрудно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367958" cy="3422073"/>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D:\РОМАН СЕРГЕЕВИЧ ОСМИНКИН\АСПИРАНТУРА\ПАРТИЦИПАТОРНОЕ ИСКУССТВО\КУРС ШВИДЧ_КОЛЛЕКТ_ПЕРФ_ПЕРЕПОСТсОвЕТСКОЕ\6_становясь животными_объектами\галерея на трехпрудном\милосердие_А_Тер-Оганян_Конст Реунов_5 сентября 1991 год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485" y="-1"/>
            <a:ext cx="4932624" cy="379678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РОМАН СЕРГЕЕВИЧ ОСМИНКИН\АСПИРАНТУРА\ПАРТИЦИПАТОРНОЕ ИСКУССТВО\КУРС ШВИДЧ_КОЛЛЕКТ_ПЕРФ_ПЕРЕПОСТсОвЕТСКОЕ\6_становясь животными_объектами\галерея на трехпрудном\А Тер-Оганьян В сторону объекта 1992_галерея на Трехпрудном.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7" y="3499826"/>
            <a:ext cx="4838288" cy="3115857"/>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D:\РОМАН СЕРГЕЕВИЧ ОСМИНКИН\АСПИРАНТУРА\ПАРТИЦИПАТОРНОЕ ИСКУССТВО\КУРС ШВИДЧ_КОЛЛЕКТ_ПЕРФ_ПЕРЕПОСТсОвЕТСКОЕ\6_становясь животными_объектами\галерея риджина\1992_Протест против акции Олега Кулика и группы Николай Пятачок раздает подарки 19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068" y="4017817"/>
            <a:ext cx="4350932" cy="284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221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РОМАН СЕРГЕЕВИЧ ОСМИНКИН\АСПИРАНТУРА\ПАРТИЦИПАТОРНОЕ ИСКУССТВО\ДЕЛЕГИРОВАННЫЙ ПЕРФОРМАНС\donb01_Арсен Савад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7127" cy="4414959"/>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D:\РОМАН СЕРГЕЕВИЧ ОСМИНКИН\АСПИРАНТУРА\ПАРТИЦИПАТОРНОЕ ИСКУССТВО\ДЕЛЕГИРОВАННЫЙ ПЕРФОРМАНС\donb04_Арсен Савад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164" y="926328"/>
            <a:ext cx="3920835" cy="59316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2563" y="4879262"/>
            <a:ext cx="4572000" cy="1200329"/>
          </a:xfrm>
          <a:prstGeom prst="rect">
            <a:avLst/>
          </a:prstGeom>
        </p:spPr>
        <p:txBody>
          <a:bodyPr>
            <a:spAutoFit/>
          </a:bodyPr>
          <a:lstStyle/>
          <a:p>
            <a:r>
              <a:rPr lang="en-US" dirty="0" err="1"/>
              <a:t>Arsen</a:t>
            </a:r>
            <a:r>
              <a:rPr lang="en-US" dirty="0"/>
              <a:t> </a:t>
            </a:r>
            <a:r>
              <a:rPr lang="en-US" dirty="0" err="1"/>
              <a:t>Savadov</a:t>
            </a:r>
            <a:r>
              <a:rPr lang="en-US" dirty="0"/>
              <a:t>. </a:t>
            </a:r>
            <a:r>
              <a:rPr lang="en-US" dirty="0" smtClean="0"/>
              <a:t>Kyiv</a:t>
            </a:r>
            <a:endParaRPr lang="ru-RU" dirty="0" smtClean="0"/>
          </a:p>
          <a:p>
            <a:r>
              <a:rPr lang="en-US" dirty="0" smtClean="0"/>
              <a:t>"</a:t>
            </a:r>
            <a:r>
              <a:rPr lang="en-US" dirty="0" err="1"/>
              <a:t>Donbass</a:t>
            </a:r>
            <a:r>
              <a:rPr lang="en-US" dirty="0"/>
              <a:t>-Chocolate" (1997</a:t>
            </a:r>
            <a:r>
              <a:rPr lang="en-US" dirty="0" smtClean="0"/>
              <a:t>)</a:t>
            </a:r>
            <a:endParaRPr lang="ru-RU" dirty="0" smtClean="0"/>
          </a:p>
          <a:p>
            <a:r>
              <a:rPr lang="en-US" dirty="0" smtClean="0"/>
              <a:t>"</a:t>
            </a:r>
            <a:r>
              <a:rPr lang="en-US" dirty="0"/>
              <a:t>Collective Red" (1998-99</a:t>
            </a:r>
            <a:r>
              <a:rPr lang="en-US" dirty="0" smtClean="0"/>
              <a:t>)</a:t>
            </a:r>
            <a:endParaRPr lang="ru-RU" dirty="0" smtClean="0"/>
          </a:p>
          <a:p>
            <a:r>
              <a:rPr lang="en-US" dirty="0" smtClean="0"/>
              <a:t>"</a:t>
            </a:r>
            <a:r>
              <a:rPr lang="en-US" dirty="0"/>
              <a:t>Marxism de Sade"</a:t>
            </a:r>
            <a:endParaRPr lang="ru-RU" dirty="0"/>
          </a:p>
        </p:txBody>
      </p:sp>
    </p:spTree>
    <p:extLst>
      <p:ext uri="{BB962C8B-B14F-4D97-AF65-F5344CB8AC3E}">
        <p14:creationId xmlns:p14="http://schemas.microsoft.com/office/powerpoint/2010/main" val="6523031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231280" cy="1477328"/>
          </a:xfrm>
          <a:prstGeom prst="rect">
            <a:avLst/>
          </a:prstGeom>
        </p:spPr>
        <p:txBody>
          <a:bodyPr wrap="square">
            <a:spAutoFit/>
          </a:bodyPr>
          <a:lstStyle/>
          <a:p>
            <a:r>
              <a:rPr lang="ru-RU" dirty="0" smtClean="0"/>
              <a:t>«</a:t>
            </a:r>
            <a:r>
              <a:rPr lang="en-US" dirty="0" smtClean="0"/>
              <a:t>A </a:t>
            </a:r>
            <a:r>
              <a:rPr lang="en-US" dirty="0"/>
              <a:t>lack of confidence in parliamentary democracy caused new political actions throughout the decade. In 1998, artists from the </a:t>
            </a:r>
            <a:r>
              <a:rPr lang="en-US" i="1" dirty="0"/>
              <a:t>Extra-Governmental Control Commission </a:t>
            </a:r>
            <a:r>
              <a:rPr lang="en-US" dirty="0"/>
              <a:t>built a barricade of cardboard boxes in Moscow and chanted the slogans from the student protests in France thirty years earlier. The list of unrealistic demands included monthly payments, the legalization of drugs, and the possibility to travel around the world for </a:t>
            </a:r>
            <a:r>
              <a:rPr lang="en-US" dirty="0" smtClean="0"/>
              <a:t>free</a:t>
            </a:r>
            <a:r>
              <a:rPr lang="ru-RU" dirty="0" smtClean="0"/>
              <a:t>»</a:t>
            </a:r>
            <a:r>
              <a:rPr lang="en-US" dirty="0" smtClean="0"/>
              <a:t>.</a:t>
            </a:r>
            <a:endParaRPr lang="ru-RU"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11368"/>
            <a:ext cx="7803011" cy="520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5496" y="1844824"/>
            <a:ext cx="1296144" cy="3139321"/>
          </a:xfrm>
          <a:prstGeom prst="rect">
            <a:avLst/>
          </a:prstGeom>
        </p:spPr>
        <p:txBody>
          <a:bodyPr wrap="square">
            <a:spAutoFit/>
          </a:bodyPr>
          <a:lstStyle/>
          <a:p>
            <a:pPr fontAlgn="base"/>
            <a:r>
              <a:rPr lang="en-US" dirty="0"/>
              <a:t>Why Political </a:t>
            </a:r>
            <a:r>
              <a:rPr lang="en-US" dirty="0" err="1"/>
              <a:t>Actionism</a:t>
            </a:r>
            <a:r>
              <a:rPr lang="en-US" dirty="0"/>
              <a:t> Is So Popular in Russia</a:t>
            </a:r>
          </a:p>
          <a:p>
            <a:pPr fontAlgn="base"/>
            <a:r>
              <a:rPr lang="en-US" sz="1600" b="1" cap="all" dirty="0">
                <a:hlinkClick r:id="rId3"/>
              </a:rPr>
              <a:t>DIANA SADRETDINOVA</a:t>
            </a:r>
            <a:r>
              <a:rPr lang="en-US" sz="1600" b="1" cap="all" dirty="0"/>
              <a:t> </a:t>
            </a:r>
            <a:endParaRPr lang="en-US" sz="1600" b="1" cap="all" dirty="0" smtClean="0"/>
          </a:p>
          <a:p>
            <a:pPr fontAlgn="base"/>
            <a:r>
              <a:rPr lang="en-US" b="1" cap="all" dirty="0" smtClean="0"/>
              <a:t>7 </a:t>
            </a:r>
            <a:r>
              <a:rPr lang="en-US" b="1" cap="all" dirty="0"/>
              <a:t>MARCH </a:t>
            </a:r>
            <a:r>
              <a:rPr lang="en-US" b="1" cap="all" dirty="0" smtClean="0"/>
              <a:t>2022</a:t>
            </a:r>
            <a:endParaRPr lang="en-US" cap="all" dirty="0"/>
          </a:p>
        </p:txBody>
      </p:sp>
    </p:spTree>
    <p:extLst>
      <p:ext uri="{BB962C8B-B14F-4D97-AF65-F5344CB8AC3E}">
        <p14:creationId xmlns:p14="http://schemas.microsoft.com/office/powerpoint/2010/main" val="3262001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9093451" cy="6032421"/>
          </a:xfrm>
          <a:prstGeom prst="rect">
            <a:avLst/>
          </a:prstGeom>
          <a:noFill/>
        </p:spPr>
        <p:txBody>
          <a:bodyPr wrap="none" rtlCol="0">
            <a:spAutoFit/>
          </a:bodyPr>
          <a:lstStyle/>
          <a:p>
            <a:r>
              <a:rPr lang="en-US" dirty="0"/>
              <a:t>Subversive Affirmation: On Mimesis as a Strategy of Resistance </a:t>
            </a:r>
            <a:r>
              <a:rPr lang="en-US" dirty="0" err="1"/>
              <a:t>Inke</a:t>
            </a:r>
            <a:r>
              <a:rPr lang="en-US" dirty="0"/>
              <a:t> </a:t>
            </a:r>
            <a:r>
              <a:rPr lang="en-US" dirty="0" err="1"/>
              <a:t>Arns</a:t>
            </a:r>
            <a:r>
              <a:rPr lang="en-US" dirty="0"/>
              <a:t>, Sylvia </a:t>
            </a:r>
            <a:r>
              <a:rPr lang="en-US" dirty="0" err="1" smtClean="0"/>
              <a:t>Sasse</a:t>
            </a:r>
            <a:endParaRPr lang="ru-RU" dirty="0" smtClean="0"/>
          </a:p>
          <a:p>
            <a:r>
              <a:rPr lang="en-US" dirty="0">
                <a:hlinkClick r:id="rId2"/>
              </a:rPr>
              <a:t>http://</a:t>
            </a:r>
            <a:r>
              <a:rPr lang="en-US" dirty="0" smtClean="0">
                <a:hlinkClick r:id="rId2"/>
              </a:rPr>
              <a:t>www.inkearns.de/wp-content/uploads/2011/01/2006_Arns-Sasse-EAM-final-book.pdf</a:t>
            </a:r>
            <a:endParaRPr lang="ru-RU" dirty="0" smtClean="0"/>
          </a:p>
          <a:p>
            <a:endParaRPr lang="ru-RU" dirty="0"/>
          </a:p>
          <a:p>
            <a:endParaRPr lang="en-US" dirty="0" smtClean="0"/>
          </a:p>
          <a:p>
            <a:r>
              <a:rPr lang="en-US" dirty="0"/>
              <a:t>Subversive Affirmation: Affirmation as </a:t>
            </a:r>
            <a:r>
              <a:rPr lang="en-US" dirty="0" smtClean="0"/>
              <a:t>Subversion</a:t>
            </a:r>
          </a:p>
          <a:p>
            <a:endParaRPr lang="en-US" dirty="0"/>
          </a:p>
          <a:p>
            <a:r>
              <a:rPr lang="en-US" sz="2000" dirty="0"/>
              <a:t>Subversive affirmation is an artistic/political tactic that allows artists/activists to take</a:t>
            </a:r>
          </a:p>
          <a:p>
            <a:r>
              <a:rPr lang="en-US" sz="2000" dirty="0"/>
              <a:t>part in certain social, political, or economic discourses and to affirm, appropriate, or</a:t>
            </a:r>
          </a:p>
          <a:p>
            <a:r>
              <a:rPr lang="en-US" sz="2000" dirty="0"/>
              <a:t>consume them while simultaneously undermining them. It is </a:t>
            </a:r>
            <a:r>
              <a:rPr lang="en-US" sz="2000" dirty="0" err="1"/>
              <a:t>characterised</a:t>
            </a:r>
            <a:r>
              <a:rPr lang="en-US" sz="2000" dirty="0"/>
              <a:t> precisely</a:t>
            </a:r>
          </a:p>
          <a:p>
            <a:r>
              <a:rPr lang="en-US" sz="2000" dirty="0"/>
              <a:t>by the fact that with affirmation there is simultaneously taking place a distancing</a:t>
            </a:r>
          </a:p>
          <a:p>
            <a:r>
              <a:rPr lang="en-US" sz="2000" dirty="0"/>
              <a:t>from, or revelation of what is being affirmed. In subversive affirmation there is always</a:t>
            </a:r>
          </a:p>
          <a:p>
            <a:r>
              <a:rPr lang="en-US" sz="2000" dirty="0"/>
              <a:t>a surplus which </a:t>
            </a:r>
            <a:r>
              <a:rPr lang="en-US" sz="2000" dirty="0" err="1"/>
              <a:t>destabilises</a:t>
            </a:r>
            <a:r>
              <a:rPr lang="en-US" sz="2000" dirty="0"/>
              <a:t> affirmation and turns it into its opposite.</a:t>
            </a:r>
          </a:p>
          <a:p>
            <a:r>
              <a:rPr lang="en-US" sz="2000" dirty="0"/>
              <a:t>Subversive affirmation and over-identification — as ‘tactics of explicit consent’ —</a:t>
            </a:r>
          </a:p>
          <a:p>
            <a:r>
              <a:rPr lang="en-US" sz="2000" dirty="0"/>
              <a:t>are forms of critique that through techniques of affirmation, involvement and</a:t>
            </a:r>
          </a:p>
          <a:p>
            <a:r>
              <a:rPr lang="en-US" sz="2000" dirty="0"/>
              <a:t>identification put the viewer/listener precisely in such a state or situation which she</a:t>
            </a:r>
          </a:p>
          <a:p>
            <a:r>
              <a:rPr lang="en-US" sz="2000" dirty="0"/>
              <a:t>or he would or will </a:t>
            </a:r>
            <a:r>
              <a:rPr lang="en-US" sz="2000" dirty="0" err="1"/>
              <a:t>criticise</a:t>
            </a:r>
            <a:r>
              <a:rPr lang="en-US" sz="2000" dirty="0"/>
              <a:t> later. What the various tactics and parasitical practices</a:t>
            </a:r>
          </a:p>
          <a:p>
            <a:r>
              <a:rPr lang="en-US" sz="2000" dirty="0"/>
              <a:t>have in common is that they employ the classical aesthetical methods of: imitation,</a:t>
            </a:r>
          </a:p>
          <a:p>
            <a:r>
              <a:rPr lang="en-US" sz="2000" dirty="0"/>
              <a:t>simulation, mimicry and camouflage in the sense of ‘becoming invisible’ by</a:t>
            </a:r>
          </a:p>
          <a:p>
            <a:r>
              <a:rPr lang="en-US" sz="2000" dirty="0"/>
              <a:t>disappearing into the background. </a:t>
            </a:r>
            <a:endParaRPr lang="ru-RU" sz="2000" dirty="0" smtClean="0"/>
          </a:p>
          <a:p>
            <a:endParaRPr lang="ru-RU" dirty="0"/>
          </a:p>
        </p:txBody>
      </p:sp>
    </p:spTree>
    <p:extLst>
      <p:ext uri="{BB962C8B-B14F-4D97-AF65-F5344CB8AC3E}">
        <p14:creationId xmlns:p14="http://schemas.microsoft.com/office/powerpoint/2010/main" val="522649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736" y="3933056"/>
            <a:ext cx="4017818" cy="1631216"/>
          </a:xfrm>
          <a:prstGeom prst="rect">
            <a:avLst/>
          </a:prstGeom>
        </p:spPr>
        <p:txBody>
          <a:bodyPr wrap="square">
            <a:spAutoFit/>
          </a:bodyPr>
          <a:lstStyle/>
          <a:p>
            <a:r>
              <a:rPr lang="en-US" sz="2000" dirty="0" smtClean="0"/>
              <a:t>In </a:t>
            </a:r>
            <a:r>
              <a:rPr lang="en-US" sz="2000" dirty="0"/>
              <a:t>1999, a book was published about the Chance 2000 party called “Choose Yourself” with an “election circus” and actions like the “We Learn to Speak” round table.</a:t>
            </a:r>
            <a:endParaRPr lang="ru-RU" sz="2000" dirty="0"/>
          </a:p>
        </p:txBody>
      </p:sp>
      <p:pic>
        <p:nvPicPr>
          <p:cNvPr id="10242" name="Picture 2" descr="D:\РОМАН СЕРГЕЕВИЧ ОСМИНКИН\АСПИРАНТУРА\ПАРТИЦИПАТОРНОЕ ИСКУССТВО\социальный сюрреализм\Кристофер Шлегензиф\CHANCE 2000 on the 98 election campaign Image Schlingensi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4544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РОМАН СЕРГЕЕВИЧ ОСМИНКИН\АСПИРАНТУРА\ПАРТИЦИПАТОРНОЕ ИСКУССТВО\социальный сюрреализм\Кристофер Шлегензиф\CHANCE 2000 - THE LAST CHANCE PARTY Кристофер Шлегензи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925" y="3073528"/>
            <a:ext cx="5022075" cy="361589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192227" y="264385"/>
            <a:ext cx="3700253" cy="1477328"/>
          </a:xfrm>
          <a:prstGeom prst="rect">
            <a:avLst/>
          </a:prstGeom>
        </p:spPr>
        <p:txBody>
          <a:bodyPr wrap="square">
            <a:spAutoFit/>
          </a:bodyPr>
          <a:lstStyle/>
          <a:p>
            <a:r>
              <a:rPr lang="en-US" dirty="0" err="1"/>
              <a:t>Christoph</a:t>
            </a:r>
            <a:r>
              <a:rPr lang="en-US" dirty="0"/>
              <a:t> </a:t>
            </a:r>
            <a:r>
              <a:rPr lang="en-US" dirty="0" err="1"/>
              <a:t>Schlingensief</a:t>
            </a:r>
            <a:r>
              <a:rPr lang="en-US" dirty="0"/>
              <a:t>. "Party of the Unemployed and Excluded from Society" with the slogan "Failure as a Chance!" received about 0.058% of the vote in the 1998 elections.</a:t>
            </a:r>
            <a:endParaRPr lang="ru-RU" dirty="0"/>
          </a:p>
        </p:txBody>
      </p:sp>
    </p:spTree>
    <p:extLst>
      <p:ext uri="{BB962C8B-B14F-4D97-AF65-F5344CB8AC3E}">
        <p14:creationId xmlns:p14="http://schemas.microsoft.com/office/powerpoint/2010/main" val="1171425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РОМАН СЕРГЕЕВИЧ ОСМИНКИН\АСПИРАНТУРА\ПАРТИЦИПАТОРНОЕ ИСКУССТВО\социальный сюрреализм\Кристофер Шлегензиф\Кадр фильма Иностранцы вон Контейнер Шлингезифа 2002 го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26" y="152398"/>
            <a:ext cx="7679438" cy="466165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4526" y="4814057"/>
            <a:ext cx="8894618" cy="2031325"/>
          </a:xfrm>
          <a:prstGeom prst="rect">
            <a:avLst/>
          </a:prstGeom>
        </p:spPr>
        <p:txBody>
          <a:bodyPr wrap="square">
            <a:spAutoFit/>
          </a:bodyPr>
          <a:lstStyle/>
          <a:p>
            <a:r>
              <a:rPr lang="en-US" dirty="0"/>
              <a:t>"Foreigners out! </a:t>
            </a:r>
            <a:r>
              <a:rPr lang="en-US" dirty="0" err="1"/>
              <a:t>Schlingensief</a:t>
            </a:r>
            <a:r>
              <a:rPr lang="en-US" dirty="0"/>
              <a:t> container. 2000. </a:t>
            </a:r>
            <a:r>
              <a:rPr lang="ru-RU" dirty="0" smtClean="0"/>
              <a:t>На </a:t>
            </a:r>
            <a:r>
              <a:rPr lang="ru-RU" dirty="0"/>
              <a:t>контейнере висели плакаты с ксенофобскими лозунгами, флагом АПС и девизом СС «Наша честь называется верность</a:t>
            </a:r>
            <a:r>
              <a:rPr lang="ru-RU" dirty="0" smtClean="0"/>
              <a:t>». </a:t>
            </a:r>
            <a:r>
              <a:rPr lang="ru-RU" dirty="0"/>
              <a:t>Гостями контейнера с беженцами каждый день были известные политические и культурные деятели, в том числе депутат Европарламента Даниэль Кон-</a:t>
            </a:r>
            <a:r>
              <a:rPr lang="ru-RU" dirty="0" err="1"/>
              <a:t>Бендит</a:t>
            </a:r>
            <a:r>
              <a:rPr lang="ru-RU" dirty="0"/>
              <a:t>, лауреат Нобелевской премии по литературе </a:t>
            </a:r>
            <a:r>
              <a:rPr lang="ru-RU" dirty="0" err="1"/>
              <a:t>Эльфрида</a:t>
            </a:r>
            <a:r>
              <a:rPr lang="ru-RU" dirty="0"/>
              <a:t> </a:t>
            </a:r>
            <a:r>
              <a:rPr lang="ru-RU" dirty="0" smtClean="0"/>
              <a:t>Елинек. </a:t>
            </a:r>
            <a:r>
              <a:rPr lang="ru-RU" dirty="0"/>
              <a:t>сам </a:t>
            </a:r>
            <a:r>
              <a:rPr lang="ru-RU" dirty="0" err="1"/>
              <a:t>Шлингензиф</a:t>
            </a:r>
            <a:r>
              <a:rPr lang="ru-RU" dirty="0"/>
              <a:t> круглосуточно цитировал расистские высказывания тогдашнего лидера АПС. </a:t>
            </a:r>
            <a:r>
              <a:rPr lang="ru-RU" dirty="0" smtClean="0"/>
              <a:t>Позже </a:t>
            </a:r>
            <a:r>
              <a:rPr lang="ru-RU" dirty="0"/>
              <a:t>режиссер Пауль Поэт снял об этой акции документальный фильм.</a:t>
            </a:r>
          </a:p>
        </p:txBody>
      </p:sp>
    </p:spTree>
    <p:extLst>
      <p:ext uri="{BB962C8B-B14F-4D97-AF65-F5344CB8AC3E}">
        <p14:creationId xmlns:p14="http://schemas.microsoft.com/office/powerpoint/2010/main" val="61835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982" y="-41565"/>
            <a:ext cx="8880764" cy="6986528"/>
          </a:xfrm>
          <a:prstGeom prst="rect">
            <a:avLst/>
          </a:prstGeom>
        </p:spPr>
        <p:txBody>
          <a:bodyPr wrap="square">
            <a:spAutoFit/>
          </a:bodyPr>
          <a:lstStyle/>
          <a:p>
            <a:pPr algn="just"/>
            <a:r>
              <a:rPr lang="ru-RU" sz="2800" dirty="0" err="1"/>
              <a:t>А</a:t>
            </a:r>
            <a:r>
              <a:rPr lang="ru-RU" sz="2800" dirty="0" err="1" smtClean="0"/>
              <a:t>кционизм</a:t>
            </a:r>
            <a:r>
              <a:rPr lang="ru-RU" sz="2800" dirty="0" smtClean="0"/>
              <a:t> </a:t>
            </a:r>
            <a:r>
              <a:rPr lang="ru-RU" sz="2800" dirty="0"/>
              <a:t>как таковой представляет собой древнейшую форму публичного жеста несогласия и мало изменился со времен Диогена </a:t>
            </a:r>
            <a:r>
              <a:rPr lang="ru-RU" sz="2800" dirty="0" err="1"/>
              <a:t>Синопского</a:t>
            </a:r>
            <a:r>
              <a:rPr lang="ru-RU" sz="2800" dirty="0"/>
              <a:t>. «Образная система </a:t>
            </a:r>
            <a:r>
              <a:rPr lang="ru-RU" sz="2800" dirty="0" err="1"/>
              <a:t>акционизма</a:t>
            </a:r>
            <a:r>
              <a:rPr lang="ru-RU" sz="2800" dirty="0"/>
              <a:t> вообще не развивается во времени — это самая архаичная форма символического действия. Но эта эстетическая </a:t>
            </a:r>
            <a:r>
              <a:rPr lang="ru-RU" sz="2800" dirty="0" err="1" smtClean="0"/>
              <a:t>внеисторичность</a:t>
            </a:r>
            <a:r>
              <a:rPr lang="ru-RU" sz="2800" dirty="0"/>
              <a:t> </a:t>
            </a:r>
            <a:r>
              <a:rPr lang="ru-RU" sz="2800" dirty="0" smtClean="0"/>
              <a:t>компенсируется </a:t>
            </a:r>
            <a:r>
              <a:rPr lang="ru-RU" sz="2800" dirty="0" err="1"/>
              <a:t>гипертрофированием</a:t>
            </a:r>
            <a:r>
              <a:rPr lang="ru-RU" sz="2800" dirty="0"/>
              <a:t> </a:t>
            </a:r>
            <a:r>
              <a:rPr lang="ru-RU" sz="2800" dirty="0" err="1"/>
              <a:t>социополитического</a:t>
            </a:r>
            <a:r>
              <a:rPr lang="ru-RU" sz="2800" dirty="0"/>
              <a:t> контекста. По сути, главной </a:t>
            </a:r>
            <a:r>
              <a:rPr lang="ru-RU" sz="2800" dirty="0" err="1"/>
              <a:t>детерминантой</a:t>
            </a:r>
            <a:r>
              <a:rPr lang="ru-RU" sz="2800" dirty="0"/>
              <a:t> и формообразующей категорией </a:t>
            </a:r>
            <a:r>
              <a:rPr lang="ru-RU" sz="2800" dirty="0" err="1"/>
              <a:t>акционизма</a:t>
            </a:r>
            <a:r>
              <a:rPr lang="ru-RU" sz="2800" dirty="0"/>
              <a:t> является время и место (то есть акция не только сайт- но и тайм-специфична). Попала акция в нужное время и место — значит, она состоялась. Поэтому художественный образ и формы предъявления в </a:t>
            </a:r>
            <a:r>
              <a:rPr lang="ru-RU" sz="2800" dirty="0" err="1"/>
              <a:t>акционизме</a:t>
            </a:r>
            <a:r>
              <a:rPr lang="ru-RU" sz="2800" dirty="0"/>
              <a:t> должны быть понятны широкому кругу городской интеллигенции, которая и является адресатом большинства акций»</a:t>
            </a:r>
          </a:p>
        </p:txBody>
      </p:sp>
    </p:spTree>
    <p:extLst>
      <p:ext uri="{BB962C8B-B14F-4D97-AF65-F5344CB8AC3E}">
        <p14:creationId xmlns:p14="http://schemas.microsoft.com/office/powerpoint/2010/main" val="59859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0072" y="5589240"/>
            <a:ext cx="3901774" cy="1015663"/>
          </a:xfrm>
          <a:prstGeom prst="rect">
            <a:avLst/>
          </a:prstGeom>
        </p:spPr>
        <p:txBody>
          <a:bodyPr wrap="square">
            <a:spAutoFit/>
          </a:bodyPr>
          <a:lstStyle/>
          <a:p>
            <a:r>
              <a:rPr lang="en-US" sz="2000" dirty="0"/>
              <a:t>Photo of the 65-meters-high graffiti from the action "Dick captured by KGB!". The </a:t>
            </a:r>
            <a:r>
              <a:rPr lang="en-US" sz="2000" dirty="0" err="1"/>
              <a:t>Voina</a:t>
            </a:r>
            <a:r>
              <a:rPr lang="en-US" sz="2000" dirty="0"/>
              <a:t> art-group. 2010</a:t>
            </a:r>
            <a:endParaRPr lang="ru-RU" sz="2000" dirty="0"/>
          </a:p>
        </p:txBody>
      </p:sp>
      <p:pic>
        <p:nvPicPr>
          <p:cNvPr id="36866" name="Picture 2" descr="114.24 К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885" y="23472"/>
            <a:ext cx="3587115" cy="535376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2017" y="116632"/>
            <a:ext cx="5400600" cy="923330"/>
          </a:xfrm>
          <a:prstGeom prst="rect">
            <a:avLst/>
          </a:prstGeom>
        </p:spPr>
        <p:txBody>
          <a:bodyPr wrap="square">
            <a:spAutoFit/>
          </a:bodyPr>
          <a:lstStyle/>
          <a:p>
            <a:r>
              <a:rPr lang="en-US" b="1" dirty="0" err="1"/>
              <a:t>Voina</a:t>
            </a:r>
            <a:r>
              <a:rPr lang="en-US" b="1" dirty="0"/>
              <a:t> is a revolutionary group of Russian artists that engages in radical street protest actions. The group was founded bin 2006 (on June 23).</a:t>
            </a:r>
            <a:r>
              <a:rPr lang="ru-RU" dirty="0" smtClean="0"/>
              <a:t> </a:t>
            </a:r>
            <a:endParaRPr lang="ru-RU" dirty="0"/>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4792"/>
            <a:ext cx="4716016" cy="342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2008" y="1961692"/>
            <a:ext cx="4788024" cy="1477328"/>
          </a:xfrm>
          <a:prstGeom prst="rect">
            <a:avLst/>
          </a:prstGeom>
        </p:spPr>
        <p:txBody>
          <a:bodyPr wrap="square">
            <a:spAutoFit/>
          </a:bodyPr>
          <a:lstStyle/>
          <a:p>
            <a:r>
              <a:rPr lang="en-US" dirty="0"/>
              <a:t>Two days before the election of the President Dmitry Medvedev, on February 29, 2008, </a:t>
            </a:r>
            <a:r>
              <a:rPr lang="en-US" dirty="0" err="1"/>
              <a:t>Voina</a:t>
            </a:r>
            <a:r>
              <a:rPr lang="en-US" dirty="0"/>
              <a:t> staged a live public orgy at the State Museum of Biology in the hall «Metabolism, energy, nutrition, digestion»</a:t>
            </a:r>
            <a:endParaRPr lang="ru-RU" dirty="0"/>
          </a:p>
        </p:txBody>
      </p:sp>
    </p:spTree>
    <p:extLst>
      <p:ext uri="{BB962C8B-B14F-4D97-AF65-F5344CB8AC3E}">
        <p14:creationId xmlns:p14="http://schemas.microsoft.com/office/powerpoint/2010/main" val="2147727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РОМАН СЕРГЕЕВИЧ ОСМИНКИН\АСПИРАНТУРА\ПАРТИЦИПАТОРНОЕ ИСКУССТВО\КУРС МШВИ история искусства 2021_22\12 политический акционизм\12 война\06Война_Повешение в Ашане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788166"/>
            <a:ext cx="5735782" cy="406983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РОМАН СЕРГЕЕВИЧ ОСМИНКИН\АСПИРАНТУРА\ПАРТИЦИПАТОРНОЕ ИСКУССТВО\КУРС МШВИ история искусства 2021_22\12 политический акционизм\12 война\06Война_Повешение в Ашане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82" y="0"/>
            <a:ext cx="5541818" cy="369454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188640"/>
            <a:ext cx="3096344" cy="923330"/>
          </a:xfrm>
          <a:prstGeom prst="rect">
            <a:avLst/>
          </a:prstGeom>
        </p:spPr>
        <p:txBody>
          <a:bodyPr wrap="square">
            <a:spAutoFit/>
          </a:bodyPr>
          <a:lstStyle/>
          <a:p>
            <a:r>
              <a:rPr lang="en-US" dirty="0"/>
              <a:t>Decembrists Commemoration / Public Execution in the </a:t>
            </a:r>
            <a:r>
              <a:rPr lang="en-US" dirty="0" smtClean="0"/>
              <a:t>Supermarket. 2008</a:t>
            </a:r>
            <a:endParaRPr lang="ru-RU" dirty="0"/>
          </a:p>
        </p:txBody>
      </p:sp>
      <p:sp>
        <p:nvSpPr>
          <p:cNvPr id="4" name="Прямоугольник 3"/>
          <p:cNvSpPr/>
          <p:nvPr/>
        </p:nvSpPr>
        <p:spPr>
          <a:xfrm>
            <a:off x="6012160" y="3738995"/>
            <a:ext cx="2952328" cy="3170099"/>
          </a:xfrm>
          <a:prstGeom prst="rect">
            <a:avLst/>
          </a:prstGeom>
        </p:spPr>
        <p:txBody>
          <a:bodyPr wrap="square">
            <a:spAutoFit/>
          </a:bodyPr>
          <a:lstStyle/>
          <a:p>
            <a:r>
              <a:rPr lang="en-US" sz="2000" b="1" dirty="0"/>
              <a:t> the </a:t>
            </a:r>
            <a:r>
              <a:rPr lang="en-US" sz="2000" b="1" dirty="0" err="1"/>
              <a:t>Voina</a:t>
            </a:r>
            <a:r>
              <a:rPr lang="en-US" sz="2000" b="1" dirty="0"/>
              <a:t> group came to the city's biggest supermarket, where in the department of “Light” organized an execution by hanging of 3 illegal Central Asian migrant workers and 2 homosexuals, one of whom was a Jew. </a:t>
            </a:r>
            <a:endParaRPr lang="ru-RU" sz="2000" dirty="0"/>
          </a:p>
        </p:txBody>
      </p:sp>
    </p:spTree>
    <p:extLst>
      <p:ext uri="{BB962C8B-B14F-4D97-AF65-F5344CB8AC3E}">
        <p14:creationId xmlns:p14="http://schemas.microsoft.com/office/powerpoint/2010/main" val="3823655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6685"/>
            <a:ext cx="9144000" cy="2031325"/>
          </a:xfrm>
          <a:prstGeom prst="rect">
            <a:avLst/>
          </a:prstGeom>
        </p:spPr>
        <p:txBody>
          <a:bodyPr wrap="square">
            <a:spAutoFit/>
          </a:bodyPr>
          <a:lstStyle/>
          <a:p>
            <a:r>
              <a:rPr lang="en-US" dirty="0"/>
              <a:t>A </a:t>
            </a:r>
            <a:r>
              <a:rPr lang="en-US" b="1" dirty="0" err="1"/>
              <a:t>monstration</a:t>
            </a:r>
            <a:r>
              <a:rPr lang="en-US" dirty="0"/>
              <a:t> is a public performance similar to a </a:t>
            </a:r>
            <a:r>
              <a:rPr lang="en-US" dirty="0">
                <a:hlinkClick r:id="rId2" tooltip="Political demonstration"/>
              </a:rPr>
              <a:t>demonstration</a:t>
            </a:r>
            <a:r>
              <a:rPr lang="en-US" dirty="0"/>
              <a:t> but intended as creative </a:t>
            </a:r>
            <a:r>
              <a:rPr lang="en-US" dirty="0">
                <a:hlinkClick r:id="rId3" tooltip="Performance art"/>
              </a:rPr>
              <a:t>performance art</a:t>
            </a:r>
            <a:r>
              <a:rPr lang="en-US" dirty="0"/>
              <a:t>, often parodying a serious demonstration. </a:t>
            </a:r>
            <a:endParaRPr lang="en-US" dirty="0" smtClean="0"/>
          </a:p>
          <a:p>
            <a:r>
              <a:rPr lang="en-US" dirty="0"/>
              <a:t>In 2004, </a:t>
            </a:r>
            <a:r>
              <a:rPr lang="en-US" dirty="0" err="1"/>
              <a:t>Artyom</a:t>
            </a:r>
            <a:r>
              <a:rPr lang="en-US" dirty="0"/>
              <a:t> </a:t>
            </a:r>
            <a:r>
              <a:rPr lang="en-US" dirty="0" err="1"/>
              <a:t>Loskutov</a:t>
            </a:r>
            <a:r>
              <a:rPr lang="en-US" dirty="0"/>
              <a:t> and members of the Contemporary Art Terrorism group in Novosibirsk joined the annual May Day demonstration. They were carrying posters with deliberately absurd slogans in an attempt to shake up a boring political procession and to make fun. Fellow Siberian artist Ivan </a:t>
            </a:r>
            <a:r>
              <a:rPr lang="en-US" dirty="0" err="1"/>
              <a:t>Dyrkin</a:t>
            </a:r>
            <a:r>
              <a:rPr lang="en-US" dirty="0"/>
              <a:t> named the march "</a:t>
            </a:r>
            <a:r>
              <a:rPr lang="en-US" dirty="0" err="1"/>
              <a:t>Monstration</a:t>
            </a:r>
            <a:r>
              <a:rPr lang="en-US" dirty="0"/>
              <a:t>," a demonstration without the prefix de, which he considered a negative connotation as in deconstruction or degradation</a:t>
            </a:r>
            <a:endParaRPr lang="ru-RU" dirty="0"/>
          </a:p>
        </p:txBody>
      </p:sp>
      <p:pic>
        <p:nvPicPr>
          <p:cNvPr id="14338" name="Picture 2" descr="D:\РОМАН СЕРГЕЕВИЧ ОСМИНКИН\АСПИРАНТУРА\ПАРТИЦИПАТОРНОЕ ИСКУССТВО\КУРС МШВИ история искусства 2021_22\12 политический акционизм\монстрация бпп\2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09" y="2103924"/>
            <a:ext cx="6999652" cy="466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14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00" y="124936"/>
            <a:ext cx="9055100" cy="400110"/>
          </a:xfrm>
          <a:prstGeom prst="rect">
            <a:avLst/>
          </a:prstGeom>
        </p:spPr>
        <p:txBody>
          <a:bodyPr wrap="square">
            <a:spAutoFit/>
          </a:bodyPr>
          <a:lstStyle/>
          <a:p>
            <a:r>
              <a:rPr lang="ru-RU" sz="2000" dirty="0" err="1" smtClean="0">
                <a:latin typeface="Arial" panose="020B0604020202020204" pitchFamily="34" charset="0"/>
                <a:cs typeface="Arial" panose="020B0604020202020204" pitchFamily="34" charset="0"/>
              </a:rPr>
              <a:t>Монстрация</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pic>
        <p:nvPicPr>
          <p:cNvPr id="6146" name="Picture 2" descr="E:\РОМАН СЕРГЕЕВИЧ ОСМИНКИН\АРТ-ПРОЕКТЫ\Poetry performance in East Europe_exhibition_Цюрих_16_09_2018\1280px-Za_prava_babochek_v_zhiv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75726" cy="400659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РОМАН СЕРГЕЕВИЧ ОСМИНКИН\АРТ-ПРОЕКТЫ\Poetry performance in East Europe_exhibition_Цюрих_16_09_2018\monstro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673" y="3667936"/>
            <a:ext cx="4221327" cy="31659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90464" y="3193892"/>
            <a:ext cx="3553536" cy="369332"/>
          </a:xfrm>
          <a:prstGeom prst="rect">
            <a:avLst/>
          </a:prstGeom>
        </p:spPr>
        <p:txBody>
          <a:bodyPr wrap="square">
            <a:spAutoFit/>
          </a:bodyPr>
          <a:lstStyle/>
          <a:p>
            <a:r>
              <a:rPr lang="ru-RU" dirty="0" smtClean="0"/>
              <a:t>Новосибирск, 2011.</a:t>
            </a:r>
            <a:endParaRPr lang="ru-RU" dirty="0"/>
          </a:p>
        </p:txBody>
      </p:sp>
      <p:sp>
        <p:nvSpPr>
          <p:cNvPr id="3" name="Прямоугольник 2"/>
          <p:cNvSpPr/>
          <p:nvPr/>
        </p:nvSpPr>
        <p:spPr>
          <a:xfrm>
            <a:off x="5590464" y="313670"/>
            <a:ext cx="3302016" cy="646331"/>
          </a:xfrm>
          <a:prstGeom prst="rect">
            <a:avLst/>
          </a:prstGeom>
        </p:spPr>
        <p:txBody>
          <a:bodyPr wrap="square">
            <a:spAutoFit/>
          </a:bodyPr>
          <a:lstStyle/>
          <a:p>
            <a:r>
              <a:rPr lang="en-US" dirty="0"/>
              <a:t>"For the rights of butterflies in the stomach"</a:t>
            </a:r>
            <a:endParaRPr lang="ru-RU" dirty="0"/>
          </a:p>
        </p:txBody>
      </p:sp>
      <p:sp>
        <p:nvSpPr>
          <p:cNvPr id="5" name="Прямоугольник 4"/>
          <p:cNvSpPr/>
          <p:nvPr/>
        </p:nvSpPr>
        <p:spPr>
          <a:xfrm>
            <a:off x="179512" y="4797152"/>
            <a:ext cx="4572000" cy="646331"/>
          </a:xfrm>
          <a:prstGeom prst="rect">
            <a:avLst/>
          </a:prstGeom>
        </p:spPr>
        <p:txBody>
          <a:bodyPr>
            <a:spAutoFit/>
          </a:bodyPr>
          <a:lstStyle/>
          <a:p>
            <a:r>
              <a:rPr lang="en-US" dirty="0"/>
              <a:t>Here's not there for you!”, “There's not here for you!”. Photo </a:t>
            </a:r>
            <a:r>
              <a:rPr lang="en-US" dirty="0" err="1"/>
              <a:t>originaly</a:t>
            </a:r>
            <a:r>
              <a:rPr lang="en-US" dirty="0"/>
              <a:t> posted </a:t>
            </a:r>
            <a:r>
              <a:rPr lang="en-US" dirty="0">
                <a:hlinkClick r:id="rId5"/>
              </a:rPr>
              <a:t>here</a:t>
            </a:r>
            <a:r>
              <a:rPr lang="en-US" dirty="0"/>
              <a:t>.</a:t>
            </a:r>
            <a:endParaRPr lang="ru-RU" dirty="0"/>
          </a:p>
        </p:txBody>
      </p:sp>
    </p:spTree>
    <p:extLst>
      <p:ext uri="{BB962C8B-B14F-4D97-AF65-F5344CB8AC3E}">
        <p14:creationId xmlns:p14="http://schemas.microsoft.com/office/powerpoint/2010/main" val="934928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РОМАН СЕРГЕЕВИЧ ОСМИНКИН\АСПИРАНТУРА\ПАРТИЦИПАТОРНОЕ ИСКУССТВО\КУРС МШВИ история искусства 2021_22\12 политический акционизм\монстрация бпп\201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926" y="2975954"/>
            <a:ext cx="6470073" cy="388204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РОМАН СЕРГЕЕВИЧ ОСМИНКИН\АСПИРАНТУРА\ПАРТИЦИПАТОРНОЕ ИСКУССТВО\КУРС МШВИ история искусства 2021_22\12 политический акционизм\монстрация бпп\Группа Бабушка после похорон Монстрация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23709" cy="34569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57108" y="215165"/>
            <a:ext cx="3553536" cy="369332"/>
          </a:xfrm>
          <a:prstGeom prst="rect">
            <a:avLst/>
          </a:prstGeom>
        </p:spPr>
        <p:txBody>
          <a:bodyPr wrap="square">
            <a:spAutoFit/>
          </a:bodyPr>
          <a:lstStyle/>
          <a:p>
            <a:r>
              <a:rPr lang="ru-RU" dirty="0" smtClean="0"/>
              <a:t>Новосибирск, 2012.</a:t>
            </a:r>
            <a:endParaRPr lang="ru-RU" dirty="0"/>
          </a:p>
        </p:txBody>
      </p:sp>
      <p:sp>
        <p:nvSpPr>
          <p:cNvPr id="5" name="Rectangle 3"/>
          <p:cNvSpPr/>
          <p:nvPr/>
        </p:nvSpPr>
        <p:spPr>
          <a:xfrm>
            <a:off x="6428509" y="2418038"/>
            <a:ext cx="3553536" cy="369332"/>
          </a:xfrm>
          <a:prstGeom prst="rect">
            <a:avLst/>
          </a:prstGeom>
        </p:spPr>
        <p:txBody>
          <a:bodyPr wrap="square">
            <a:spAutoFit/>
          </a:bodyPr>
          <a:lstStyle/>
          <a:p>
            <a:r>
              <a:rPr lang="ru-RU" dirty="0" smtClean="0"/>
              <a:t>Новосибирск, 2018.</a:t>
            </a:r>
            <a:endParaRPr lang="ru-RU" dirty="0"/>
          </a:p>
        </p:txBody>
      </p:sp>
    </p:spTree>
    <p:extLst>
      <p:ext uri="{BB962C8B-B14F-4D97-AF65-F5344CB8AC3E}">
        <p14:creationId xmlns:p14="http://schemas.microsoft.com/office/powerpoint/2010/main" val="2221314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РОМАН СЕРГЕЕВИЧ ОСМИНКИН\АСПИРАНТУРА\ПАРТИЦИПАТОРНОЕ ИСКУССТВО\КУРС МШВИ история искусства 2021_22\12 политический акционизм\монстрация бпп\монстрация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75" y="631515"/>
            <a:ext cx="8890000" cy="623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77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РОМАН СЕРГЕЕВИЧ ОСМИНКИН\АСПИРАНТУРА\ПАРТИЦИПАТОРНОЕ ИСКУССТВО\Политические флэшмобы хеппенинги митинги пикеты и демонстрации\монстрация_москва_1_05_2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419100"/>
            <a:ext cx="8492837" cy="63696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p:nvPr/>
        </p:nvSpPr>
        <p:spPr>
          <a:xfrm>
            <a:off x="2555776" y="28876"/>
            <a:ext cx="4893896" cy="369332"/>
          </a:xfrm>
          <a:prstGeom prst="rect">
            <a:avLst/>
          </a:prstGeom>
        </p:spPr>
        <p:txBody>
          <a:bodyPr wrap="square">
            <a:spAutoFit/>
          </a:bodyPr>
          <a:lstStyle/>
          <a:p>
            <a:r>
              <a:rPr lang="en-US" dirty="0"/>
              <a:t>All power to the </a:t>
            </a:r>
            <a:r>
              <a:rPr lang="en-US" dirty="0" smtClean="0"/>
              <a:t>imagination</a:t>
            </a:r>
            <a:r>
              <a:rPr lang="ru-RU" dirty="0" smtClean="0"/>
              <a:t> Москва, 2018.</a:t>
            </a:r>
            <a:endParaRPr lang="ru-RU" dirty="0"/>
          </a:p>
        </p:txBody>
      </p:sp>
    </p:spTree>
    <p:extLst>
      <p:ext uri="{BB962C8B-B14F-4D97-AF65-F5344CB8AC3E}">
        <p14:creationId xmlns:p14="http://schemas.microsoft.com/office/powerpoint/2010/main" val="1791838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54900"/>
            <a:ext cx="7496541" cy="449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4626" y="0"/>
            <a:ext cx="9019310" cy="2369880"/>
          </a:xfrm>
          <a:prstGeom prst="rect">
            <a:avLst/>
          </a:prstGeom>
        </p:spPr>
        <p:txBody>
          <a:bodyPr wrap="square">
            <a:spAutoFit/>
          </a:bodyPr>
          <a:lstStyle/>
          <a:p>
            <a:r>
              <a:rPr lang="ru-RU" dirty="0" err="1"/>
              <a:t>С</a:t>
            </a:r>
            <a:r>
              <a:rPr lang="en-US" dirty="0" err="1" smtClean="0"/>
              <a:t>lericalization</a:t>
            </a:r>
            <a:r>
              <a:rPr lang="en-US" dirty="0" smtClean="0"/>
              <a:t> </a:t>
            </a:r>
            <a:r>
              <a:rPr lang="en-US" dirty="0"/>
              <a:t>of Russian </a:t>
            </a:r>
            <a:r>
              <a:rPr lang="en-US" dirty="0" smtClean="0"/>
              <a:t>politics and </a:t>
            </a:r>
            <a:r>
              <a:rPr lang="en-US" dirty="0"/>
              <a:t>its swelling religious fundamentalism are just one side of </a:t>
            </a:r>
            <a:r>
              <a:rPr lang="en-US" dirty="0" smtClean="0"/>
              <a:t>the </a:t>
            </a:r>
            <a:r>
              <a:rPr lang="en-US" dirty="0" err="1" smtClean="0"/>
              <a:t>neotraditionalist</a:t>
            </a:r>
            <a:r>
              <a:rPr lang="en-US" dirty="0" smtClean="0"/>
              <a:t> </a:t>
            </a:r>
            <a:r>
              <a:rPr lang="en-US" dirty="0"/>
              <a:t>ideology that is the true object of Pussy Riot’s </a:t>
            </a:r>
            <a:r>
              <a:rPr lang="en-US" dirty="0" smtClean="0"/>
              <a:t>CCS engagement</a:t>
            </a:r>
            <a:r>
              <a:rPr lang="en-US" dirty="0"/>
              <a:t>. The “indecent” language and behavior brought to </a:t>
            </a:r>
            <a:r>
              <a:rPr lang="en-US" dirty="0" smtClean="0"/>
              <a:t>the house </a:t>
            </a:r>
            <a:r>
              <a:rPr lang="en-US" dirty="0"/>
              <a:t>of God, the inappropriate and “provocative” clothing, </a:t>
            </a:r>
            <a:r>
              <a:rPr lang="en-US" dirty="0" smtClean="0"/>
              <a:t>the</a:t>
            </a:r>
            <a:r>
              <a:rPr lang="ru-RU" dirty="0" smtClean="0"/>
              <a:t> </a:t>
            </a:r>
            <a:r>
              <a:rPr lang="en-US" dirty="0" smtClean="0"/>
              <a:t>support </a:t>
            </a:r>
            <a:r>
              <a:rPr lang="en-US" dirty="0"/>
              <a:t>for gay rights </a:t>
            </a:r>
            <a:r>
              <a:rPr lang="en-US" dirty="0" smtClean="0"/>
              <a:t>“Gay Pride </a:t>
            </a:r>
            <a:r>
              <a:rPr lang="en-US" dirty="0"/>
              <a:t>is sent to Siberia in chains”), the sarcastic assault on </a:t>
            </a:r>
            <a:r>
              <a:rPr lang="en-US" dirty="0" smtClean="0"/>
              <a:t>widespread patriarchal </a:t>
            </a:r>
            <a:r>
              <a:rPr lang="en-US" dirty="0"/>
              <a:t>convictions </a:t>
            </a:r>
            <a:r>
              <a:rPr lang="en-US" dirty="0" smtClean="0"/>
              <a:t>“</a:t>
            </a:r>
            <a:r>
              <a:rPr lang="en-US" dirty="0"/>
              <a:t>In order not to offend His Holiness, </a:t>
            </a:r>
            <a:r>
              <a:rPr lang="en-US" dirty="0" smtClean="0"/>
              <a:t>women must </a:t>
            </a:r>
            <a:r>
              <a:rPr lang="en-US" dirty="0"/>
              <a:t>give birth and love”), and the explicit appeal to </a:t>
            </a:r>
            <a:r>
              <a:rPr lang="en-US" dirty="0" smtClean="0"/>
              <a:t>feminism</a:t>
            </a:r>
            <a:r>
              <a:rPr lang="ru-RU" dirty="0" smtClean="0"/>
              <a:t> </a:t>
            </a:r>
            <a:r>
              <a:rPr lang="en-US" dirty="0" smtClean="0"/>
              <a:t>(“</a:t>
            </a:r>
            <a:r>
              <a:rPr lang="en-US" sz="2000" b="1" dirty="0"/>
              <a:t>Mother of God, become a feminist!”</a:t>
            </a:r>
            <a:r>
              <a:rPr lang="en-US" dirty="0"/>
              <a:t>)—all of these were aimed </a:t>
            </a:r>
            <a:r>
              <a:rPr lang="en-US" dirty="0" smtClean="0"/>
              <a:t>not at </a:t>
            </a:r>
            <a:r>
              <a:rPr lang="en-US" dirty="0"/>
              <a:t>Putin’s collusion with the clergy per se, but at </a:t>
            </a:r>
            <a:r>
              <a:rPr lang="en-US" i="1" dirty="0" err="1" smtClean="0"/>
              <a:t>neotraditionalist</a:t>
            </a:r>
            <a:r>
              <a:rPr lang="en-US" i="1" dirty="0"/>
              <a:t> </a:t>
            </a:r>
            <a:r>
              <a:rPr lang="en-US" i="1" dirty="0" smtClean="0"/>
              <a:t>values </a:t>
            </a:r>
            <a:r>
              <a:rPr lang="en-US" i="1" dirty="0"/>
              <a:t>in general.</a:t>
            </a:r>
            <a:endParaRPr lang="ru-RU" dirty="0"/>
          </a:p>
        </p:txBody>
      </p:sp>
    </p:spTree>
    <p:extLst>
      <p:ext uri="{BB962C8B-B14F-4D97-AF65-F5344CB8AC3E}">
        <p14:creationId xmlns:p14="http://schemas.microsoft.com/office/powerpoint/2010/main" val="1833299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РОМАН СЕРГЕЕВИЧ ОСМИНКИН\АСПИРАНТУРА\ПАРТИЦИПАТОРНОЕ ИСКУССТВО\Насилие и перформанс\провоцируя_на_насилие_выведение_насилия_наружу\фемен_пусси_райт\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РОМАН СЕРГЕЕВИЧ ОСМИНКИН\АСПИРАНТУРА\ПАРТИЦИПАТОРНОЕ ИСКУССТВО\АКЦИОНИЗМ_ПОСТАКЦИОНИЗМ\ФЕМ_АКЦИОНИЗМ\Pussi Riot и FEMEN\17пусси райт_фэш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374" y="3212976"/>
            <a:ext cx="5214793" cy="367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636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РОМАН СЕРГЕЕВИЧ ОСМИНКИН\АСПИРАНТУРА\ПАРТИЦИПАТОРНОЕ ИСКУССТВО\Насилие и перформанс\провоцируя_на_насилие_выведение_насилия_наружу\фемен_пусси_райт\9v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57400"/>
            <a:ext cx="9001000" cy="54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074" y="44624"/>
            <a:ext cx="9090429" cy="1477328"/>
          </a:xfrm>
          <a:prstGeom prst="rect">
            <a:avLst/>
          </a:prstGeom>
          <a:noFill/>
        </p:spPr>
        <p:txBody>
          <a:bodyPr wrap="square" rtlCol="0">
            <a:spAutoFit/>
          </a:bodyPr>
          <a:lstStyle/>
          <a:p>
            <a:r>
              <a:rPr lang="en-US" dirty="0" err="1" smtClean="0"/>
              <a:t>Nadezhda</a:t>
            </a:r>
            <a:r>
              <a:rPr lang="en-US" dirty="0" smtClean="0"/>
              <a:t> </a:t>
            </a:r>
            <a:r>
              <a:rPr lang="en-US" dirty="0" err="1"/>
              <a:t>Tolokonnikova</a:t>
            </a:r>
            <a:r>
              <a:rPr lang="en-US" dirty="0"/>
              <a:t> stated in 2016 that after the national-conservative turn of 2014, the artist essentially turned out to be unarmed: his aesthetics, the format of radical performances were intercepted by the people of power, the people who staged such a bloody masquerade in the south-east of Ukraine. &lt;…&gt; When the state behaves like a punk, the artist must return to a simple, serious statement, change fundamentally.”</a:t>
            </a:r>
          </a:p>
        </p:txBody>
      </p:sp>
    </p:spTree>
    <p:extLst>
      <p:ext uri="{BB962C8B-B14F-4D97-AF65-F5344CB8AC3E}">
        <p14:creationId xmlns:p14="http://schemas.microsoft.com/office/powerpoint/2010/main" val="1850053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1891" y="908720"/>
            <a:ext cx="8856984" cy="4770537"/>
          </a:xfrm>
          <a:prstGeom prst="rect">
            <a:avLst/>
          </a:prstGeom>
        </p:spPr>
        <p:txBody>
          <a:bodyPr wrap="square">
            <a:spAutoFit/>
          </a:bodyPr>
          <a:lstStyle/>
          <a:p>
            <a:r>
              <a:rPr lang="ru-RU" sz="2000" b="1" dirty="0"/>
              <a:t>Немецкий философ Х. </a:t>
            </a:r>
            <a:r>
              <a:rPr lang="ru-RU" sz="2000" b="1" dirty="0" err="1"/>
              <a:t>Арендт</a:t>
            </a:r>
            <a:r>
              <a:rPr lang="ru-RU" sz="2000" b="1" dirty="0"/>
              <a:t> проводит гомологию между исполнительским искусством и политикой: </a:t>
            </a:r>
            <a:endParaRPr lang="en-US" sz="2000" b="1" dirty="0" smtClean="0"/>
          </a:p>
          <a:p>
            <a:endParaRPr lang="en-US" sz="2400" dirty="0" smtClean="0"/>
          </a:p>
          <a:p>
            <a:r>
              <a:rPr lang="ru-RU" sz="2400" dirty="0" smtClean="0"/>
              <a:t>«Артистам-исполнителям </a:t>
            </a:r>
            <a:r>
              <a:rPr lang="ru-RU" sz="2400" dirty="0"/>
              <a:t>(танцорам, сценическим актерам, музыкантам и им подобным), чтобы показать свою виртуозность, нужна аудитория, точно так же, как людям, совершающим поступки, нужно присутствие других — тех, кому они могли бы себя явить. И первым, и вторым для их «работы» нужно публично организованное пространство; и первые, и вторые в своем исполнении зависят от </a:t>
            </a:r>
            <a:r>
              <a:rPr lang="ru-RU" sz="2400" dirty="0" smtClean="0"/>
              <a:t>других». </a:t>
            </a:r>
          </a:p>
          <a:p>
            <a:endParaRPr lang="ru-RU" sz="2400" dirty="0" smtClean="0"/>
          </a:p>
          <a:p>
            <a:r>
              <a:rPr lang="ru-RU" sz="2000" i="1" dirty="0" smtClean="0"/>
              <a:t>(</a:t>
            </a:r>
            <a:r>
              <a:rPr lang="ru-RU" sz="2000" i="1" dirty="0" err="1"/>
              <a:t>Арендт</a:t>
            </a:r>
            <a:r>
              <a:rPr lang="ru-RU" sz="2000" i="1" dirty="0"/>
              <a:t> Х. Между прошлым и будущим. Восемь упражнений в политической мысли. М</a:t>
            </a:r>
            <a:r>
              <a:rPr lang="en-US" sz="2000" i="1" dirty="0"/>
              <a:t>.: </a:t>
            </a:r>
            <a:r>
              <a:rPr lang="ru-RU" sz="2000" i="1" dirty="0" err="1"/>
              <a:t>Изд</a:t>
            </a:r>
            <a:r>
              <a:rPr lang="en-US" sz="2000" i="1" dirty="0"/>
              <a:t>-</a:t>
            </a:r>
            <a:r>
              <a:rPr lang="ru-RU" sz="2000" i="1" dirty="0"/>
              <a:t>во Института Гайдара</a:t>
            </a:r>
            <a:r>
              <a:rPr lang="en-US" sz="2000" i="1" dirty="0"/>
              <a:t>, 2014. </a:t>
            </a:r>
            <a:r>
              <a:rPr lang="ru-RU" sz="2000" i="1" dirty="0"/>
              <a:t>С</a:t>
            </a:r>
            <a:r>
              <a:rPr lang="en-US" sz="2000" i="1" dirty="0"/>
              <a:t>. 232-233.)</a:t>
            </a:r>
            <a:endParaRPr lang="ru-RU" sz="2000" i="1" dirty="0"/>
          </a:p>
        </p:txBody>
      </p:sp>
    </p:spTree>
    <p:extLst>
      <p:ext uri="{BB962C8B-B14F-4D97-AF65-F5344CB8AC3E}">
        <p14:creationId xmlns:p14="http://schemas.microsoft.com/office/powerpoint/2010/main" val="2000485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1"/>
          <p:cNvPicPr/>
          <p:nvPr/>
        </p:nvPicPr>
        <p:blipFill>
          <a:blip r:embed="rId2"/>
          <a:stretch>
            <a:fillRect/>
          </a:stretch>
        </p:blipFill>
        <p:spPr>
          <a:xfrm>
            <a:off x="107504" y="188640"/>
            <a:ext cx="9001000" cy="5544616"/>
          </a:xfrm>
          <a:prstGeom prst="rect">
            <a:avLst/>
          </a:prstGeom>
          <a:ln>
            <a:noFill/>
          </a:ln>
        </p:spPr>
      </p:pic>
    </p:spTree>
    <p:extLst>
      <p:ext uri="{BB962C8B-B14F-4D97-AF65-F5344CB8AC3E}">
        <p14:creationId xmlns:p14="http://schemas.microsoft.com/office/powerpoint/2010/main" val="428307035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1"/>
          <p:cNvPicPr/>
          <p:nvPr/>
        </p:nvPicPr>
        <p:blipFill>
          <a:blip r:embed="rId2"/>
          <a:stretch>
            <a:fillRect/>
          </a:stretch>
        </p:blipFill>
        <p:spPr>
          <a:xfrm>
            <a:off x="0" y="392040"/>
            <a:ext cx="9143640" cy="6071760"/>
          </a:xfrm>
          <a:prstGeom prst="rect">
            <a:avLst/>
          </a:prstGeom>
          <a:ln>
            <a:noFill/>
          </a:ln>
        </p:spPr>
      </p:pic>
    </p:spTree>
    <p:extLst>
      <p:ext uri="{BB962C8B-B14F-4D97-AF65-F5344CB8AC3E}">
        <p14:creationId xmlns:p14="http://schemas.microsoft.com/office/powerpoint/2010/main" val="31625216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1848"/>
            <a:ext cx="4574287" cy="6629520"/>
          </a:xfrm>
        </p:spPr>
      </p:pic>
      <p:sp>
        <p:nvSpPr>
          <p:cNvPr id="4" name="Прямоугольник 3"/>
          <p:cNvSpPr/>
          <p:nvPr/>
        </p:nvSpPr>
        <p:spPr>
          <a:xfrm>
            <a:off x="4716016" y="188640"/>
            <a:ext cx="4176464" cy="2954655"/>
          </a:xfrm>
          <a:prstGeom prst="rect">
            <a:avLst/>
          </a:prstGeom>
        </p:spPr>
        <p:txBody>
          <a:bodyPr wrap="square">
            <a:spAutoFit/>
          </a:bodyPr>
          <a:lstStyle/>
          <a:p>
            <a:r>
              <a:rPr lang="ru-RU" sz="2400" dirty="0"/>
              <a:t>«</a:t>
            </a:r>
            <a:r>
              <a:rPr lang="ru-RU" sz="2400" dirty="0" err="1"/>
              <a:t>Our</a:t>
            </a:r>
            <a:r>
              <a:rPr lang="ru-RU" sz="2400" dirty="0"/>
              <a:t> </a:t>
            </a:r>
            <a:r>
              <a:rPr lang="ru-RU" sz="2400" dirty="0" err="1"/>
              <a:t>breasts</a:t>
            </a:r>
            <a:r>
              <a:rPr lang="ru-RU" sz="2400" dirty="0"/>
              <a:t> </a:t>
            </a:r>
            <a:r>
              <a:rPr lang="ru-RU" sz="2400" dirty="0" err="1"/>
              <a:t>are</a:t>
            </a:r>
            <a:r>
              <a:rPr lang="ru-RU" sz="2400" dirty="0"/>
              <a:t> </a:t>
            </a:r>
            <a:r>
              <a:rPr lang="ru-RU" sz="2400" dirty="0" err="1"/>
              <a:t>bombs</a:t>
            </a:r>
            <a:r>
              <a:rPr lang="ru-RU" sz="2400" dirty="0"/>
              <a:t> </a:t>
            </a:r>
            <a:r>
              <a:rPr lang="ru-RU" sz="2400" dirty="0" err="1"/>
              <a:t>for</a:t>
            </a:r>
            <a:r>
              <a:rPr lang="ru-RU" sz="2400" dirty="0"/>
              <a:t> a </a:t>
            </a:r>
            <a:r>
              <a:rPr lang="ru-RU" sz="2400" dirty="0" err="1"/>
              <a:t>system</a:t>
            </a:r>
            <a:r>
              <a:rPr lang="ru-RU" sz="2400" dirty="0"/>
              <a:t> </a:t>
            </a:r>
            <a:r>
              <a:rPr lang="ru-RU" sz="2400" dirty="0" err="1"/>
              <a:t>of</a:t>
            </a:r>
            <a:r>
              <a:rPr lang="ru-RU" sz="2400" dirty="0"/>
              <a:t> </a:t>
            </a:r>
            <a:r>
              <a:rPr lang="ru-RU" sz="2400" dirty="0" err="1"/>
              <a:t>sexual</a:t>
            </a:r>
            <a:r>
              <a:rPr lang="ru-RU" sz="2400" dirty="0"/>
              <a:t> </a:t>
            </a:r>
            <a:r>
              <a:rPr lang="ru-RU" sz="2400" dirty="0" err="1"/>
              <a:t>exploitation</a:t>
            </a:r>
            <a:r>
              <a:rPr lang="ru-RU" sz="2400" dirty="0"/>
              <a:t> </a:t>
            </a:r>
            <a:r>
              <a:rPr lang="ru-RU" sz="2400" dirty="0" err="1"/>
              <a:t>of</a:t>
            </a:r>
            <a:r>
              <a:rPr lang="ru-RU" sz="2400" dirty="0"/>
              <a:t> </a:t>
            </a:r>
            <a:r>
              <a:rPr lang="ru-RU" sz="2400" dirty="0" err="1"/>
              <a:t>women</a:t>
            </a:r>
            <a:r>
              <a:rPr lang="ru-RU" sz="2400" dirty="0"/>
              <a:t>! </a:t>
            </a:r>
            <a:r>
              <a:rPr lang="ru-RU" sz="2400" dirty="0" err="1"/>
              <a:t>Fight</a:t>
            </a:r>
            <a:r>
              <a:rPr lang="ru-RU" sz="2400" dirty="0"/>
              <a:t> </a:t>
            </a:r>
            <a:r>
              <a:rPr lang="ru-RU" sz="2400" dirty="0" err="1"/>
              <a:t>for</a:t>
            </a:r>
            <a:r>
              <a:rPr lang="ru-RU" sz="2400" dirty="0"/>
              <a:t> </a:t>
            </a:r>
            <a:r>
              <a:rPr lang="ru-RU" sz="2400" dirty="0" err="1"/>
              <a:t>your</a:t>
            </a:r>
            <a:r>
              <a:rPr lang="ru-RU" sz="2400" dirty="0"/>
              <a:t> </a:t>
            </a:r>
            <a:r>
              <a:rPr lang="ru-RU" sz="2400" dirty="0" err="1"/>
              <a:t>rights</a:t>
            </a:r>
            <a:r>
              <a:rPr lang="ru-RU" sz="2400" dirty="0"/>
              <a:t>!» «Наши груди – бомбы для системы сексуальной эксплуатации женщин! Борись за свои права!»</a:t>
            </a:r>
            <a:r>
              <a:rPr lang="ru-RU" dirty="0"/>
              <a:t/>
            </a:r>
            <a:br>
              <a:rPr lang="ru-RU" dirty="0"/>
            </a:br>
            <a:endParaRPr lang="ru-RU" dirty="0"/>
          </a:p>
        </p:txBody>
      </p:sp>
    </p:spTree>
    <p:extLst>
      <p:ext uri="{BB962C8B-B14F-4D97-AF65-F5344CB8AC3E}">
        <p14:creationId xmlns:p14="http://schemas.microsoft.com/office/powerpoint/2010/main" val="197249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icture 1"/>
          <p:cNvPicPr/>
          <p:nvPr/>
        </p:nvPicPr>
        <p:blipFill>
          <a:blip r:embed="rId2"/>
          <a:stretch>
            <a:fillRect/>
          </a:stretch>
        </p:blipFill>
        <p:spPr>
          <a:xfrm>
            <a:off x="0" y="358920"/>
            <a:ext cx="9143640" cy="6138360"/>
          </a:xfrm>
          <a:prstGeom prst="rect">
            <a:avLst/>
          </a:prstGeom>
          <a:ln>
            <a:noFill/>
          </a:ln>
        </p:spPr>
      </p:pic>
    </p:spTree>
    <p:extLst>
      <p:ext uri="{BB962C8B-B14F-4D97-AF65-F5344CB8AC3E}">
        <p14:creationId xmlns:p14="http://schemas.microsoft.com/office/powerpoint/2010/main" val="56090221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РОМАН СЕРГЕЕВИЧ ОСМИНКИН\АСПИРАНТУРА\ПАРТИЦИПАТОРНОЕ ИСКУССТВО\КУРС МШВИ история искусства 2021_22\12 политический акционизм\15 Pussi Riot и FEMEN\FEMEN activists  Marine Le Pen must vote this Sunday 9 may 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0290"/>
            <a:ext cx="6817492" cy="383483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РОМАН СЕРГЕЕВИЧ ОСМИНКИН\АСПИРАНТУРА\ПАРТИЦИПАТОРНОЕ ИСКУССТВО\КУРС МШВИ история искусства 2021_22\12 политический акционизм\15 Pussi Riot и FEMEN\18_Femen_putin-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526" y="0"/>
            <a:ext cx="5098473" cy="342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15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1"/>
          <p:cNvPicPr/>
          <p:nvPr/>
        </p:nvPicPr>
        <p:blipFill>
          <a:blip r:embed="rId2"/>
          <a:stretch>
            <a:fillRect/>
          </a:stretch>
        </p:blipFill>
        <p:spPr>
          <a:xfrm>
            <a:off x="0" y="380880"/>
            <a:ext cx="9143640" cy="6095520"/>
          </a:xfrm>
          <a:prstGeom prst="rect">
            <a:avLst/>
          </a:prstGeom>
          <a:ln>
            <a:noFill/>
          </a:ln>
        </p:spPr>
      </p:pic>
    </p:spTree>
    <p:extLst>
      <p:ext uri="{BB962C8B-B14F-4D97-AF65-F5344CB8AC3E}">
        <p14:creationId xmlns:p14="http://schemas.microsoft.com/office/powerpoint/2010/main" val="40523314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62817"/>
            <a:ext cx="8229600" cy="5477829"/>
          </a:xfrm>
          <a:prstGeom prst="rect">
            <a:avLst/>
          </a:prstGeom>
        </p:spPr>
      </p:pic>
      <p:sp>
        <p:nvSpPr>
          <p:cNvPr id="3" name="Прямоугольник 2"/>
          <p:cNvSpPr/>
          <p:nvPr/>
        </p:nvSpPr>
        <p:spPr>
          <a:xfrm>
            <a:off x="277090" y="170862"/>
            <a:ext cx="8659092" cy="923330"/>
          </a:xfrm>
          <a:prstGeom prst="rect">
            <a:avLst/>
          </a:prstGeom>
        </p:spPr>
        <p:txBody>
          <a:bodyPr wrap="square">
            <a:spAutoFit/>
          </a:bodyPr>
          <a:lstStyle/>
          <a:p>
            <a:r>
              <a:rPr lang="ru-RU" dirty="0"/>
              <a:t>«</a:t>
            </a:r>
            <a:r>
              <a:rPr lang="ru-RU" dirty="0" err="1"/>
              <a:t>Our</a:t>
            </a:r>
            <a:r>
              <a:rPr lang="ru-RU" dirty="0"/>
              <a:t> </a:t>
            </a:r>
            <a:r>
              <a:rPr lang="ru-RU" dirty="0" err="1"/>
              <a:t>breasts</a:t>
            </a:r>
            <a:r>
              <a:rPr lang="ru-RU" dirty="0"/>
              <a:t> </a:t>
            </a:r>
            <a:r>
              <a:rPr lang="ru-RU" dirty="0" err="1"/>
              <a:t>are</a:t>
            </a:r>
            <a:r>
              <a:rPr lang="ru-RU" dirty="0"/>
              <a:t> </a:t>
            </a:r>
            <a:r>
              <a:rPr lang="ru-RU" dirty="0" err="1"/>
              <a:t>bombs</a:t>
            </a:r>
            <a:r>
              <a:rPr lang="ru-RU" dirty="0"/>
              <a:t> </a:t>
            </a:r>
            <a:r>
              <a:rPr lang="ru-RU" dirty="0" err="1"/>
              <a:t>for</a:t>
            </a:r>
            <a:r>
              <a:rPr lang="ru-RU" dirty="0"/>
              <a:t> a </a:t>
            </a:r>
            <a:r>
              <a:rPr lang="ru-RU" dirty="0" err="1"/>
              <a:t>system</a:t>
            </a:r>
            <a:r>
              <a:rPr lang="ru-RU" dirty="0"/>
              <a:t> </a:t>
            </a:r>
            <a:r>
              <a:rPr lang="ru-RU" dirty="0" err="1"/>
              <a:t>of</a:t>
            </a:r>
            <a:r>
              <a:rPr lang="ru-RU" dirty="0"/>
              <a:t> </a:t>
            </a:r>
            <a:r>
              <a:rPr lang="ru-RU" dirty="0" err="1"/>
              <a:t>sexual</a:t>
            </a:r>
            <a:r>
              <a:rPr lang="ru-RU" dirty="0"/>
              <a:t> </a:t>
            </a:r>
            <a:r>
              <a:rPr lang="ru-RU" dirty="0" err="1"/>
              <a:t>exploitation</a:t>
            </a:r>
            <a:r>
              <a:rPr lang="ru-RU" dirty="0"/>
              <a:t> </a:t>
            </a:r>
            <a:r>
              <a:rPr lang="ru-RU" dirty="0" err="1"/>
              <a:t>of</a:t>
            </a:r>
            <a:r>
              <a:rPr lang="ru-RU" dirty="0"/>
              <a:t> </a:t>
            </a:r>
            <a:r>
              <a:rPr lang="ru-RU" dirty="0" err="1"/>
              <a:t>women</a:t>
            </a:r>
            <a:r>
              <a:rPr lang="ru-RU" dirty="0"/>
              <a:t>! </a:t>
            </a:r>
            <a:r>
              <a:rPr lang="ru-RU" dirty="0" err="1"/>
              <a:t>Fight</a:t>
            </a:r>
            <a:r>
              <a:rPr lang="ru-RU" dirty="0"/>
              <a:t> </a:t>
            </a:r>
            <a:r>
              <a:rPr lang="ru-RU" dirty="0" err="1"/>
              <a:t>for</a:t>
            </a:r>
            <a:r>
              <a:rPr lang="ru-RU" dirty="0"/>
              <a:t> </a:t>
            </a:r>
            <a:r>
              <a:rPr lang="ru-RU" dirty="0" err="1"/>
              <a:t>your</a:t>
            </a:r>
            <a:r>
              <a:rPr lang="ru-RU" dirty="0"/>
              <a:t> </a:t>
            </a:r>
            <a:r>
              <a:rPr lang="ru-RU" dirty="0" err="1"/>
              <a:t>rights</a:t>
            </a:r>
            <a:r>
              <a:rPr lang="ru-RU" dirty="0"/>
              <a:t>!» «Наши груди – бомбы для системы сексуальной эксплуатации женщин! Борись за свои права!»</a:t>
            </a:r>
          </a:p>
        </p:txBody>
      </p:sp>
    </p:spTree>
    <p:extLst>
      <p:ext uri="{BB962C8B-B14F-4D97-AF65-F5344CB8AC3E}">
        <p14:creationId xmlns:p14="http://schemas.microsoft.com/office/powerpoint/2010/main" val="1337936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78192"/>
            <a:ext cx="9240982" cy="6247864"/>
          </a:xfrm>
          <a:prstGeom prst="rect">
            <a:avLst/>
          </a:prstGeom>
        </p:spPr>
        <p:txBody>
          <a:bodyPr wrap="square">
            <a:spAutoFit/>
          </a:bodyPr>
          <a:lstStyle/>
          <a:p>
            <a:r>
              <a:rPr lang="ru-RU" sz="2000" dirty="0"/>
              <a:t>В России в 2000-е и особенно в 2010-е год бурное развитие получила вторая – активистская – линия коллективного перформанса: коммуникативные и коллаборативные арт-практики, устремленные на прямое вовлечение в социальное и политическое поле. Такие социально-ориентированные перформансы в пандан глобальным тенденциям в арт-</a:t>
            </a:r>
            <a:r>
              <a:rPr lang="ru-RU" sz="2000" dirty="0" err="1"/>
              <a:t>активизме</a:t>
            </a:r>
            <a:r>
              <a:rPr lang="ru-RU" sz="2000" dirty="0"/>
              <a:t> стремятся не к репрезентации тех или иных социальных практик как эстетических форм, а выстраивают прямое взаимодействие с обществом без </a:t>
            </a:r>
            <a:r>
              <a:rPr lang="ru-RU" sz="2000" dirty="0" err="1"/>
              <a:t>опосредования</a:t>
            </a:r>
            <a:r>
              <a:rPr lang="ru-RU" sz="2000" dirty="0"/>
              <a:t> арт-</a:t>
            </a:r>
            <a:r>
              <a:rPr lang="ru-RU" sz="2000" dirty="0" err="1"/>
              <a:t>институциий</a:t>
            </a:r>
            <a:r>
              <a:rPr lang="ru-RU" sz="2000" dirty="0"/>
              <a:t>, принимая формы художественно-социальных </a:t>
            </a:r>
            <a:r>
              <a:rPr lang="ru-RU" sz="2000" dirty="0" err="1"/>
              <a:t>коллабораций</a:t>
            </a:r>
            <a:r>
              <a:rPr lang="ru-RU" sz="2000" dirty="0"/>
              <a:t> и «конструктивных интервенций», в которых художник выступает в роли агента социальных изменений. </a:t>
            </a:r>
            <a:endParaRPr lang="ru-RU" sz="2000" dirty="0" smtClean="0"/>
          </a:p>
          <a:p>
            <a:endParaRPr lang="ru-RU" sz="2000" dirty="0"/>
          </a:p>
          <a:p>
            <a:r>
              <a:rPr lang="ru-RU" sz="2000" dirty="0"/>
              <a:t>Теоретик и куратор арт-активистских проектов Татьяна Волкова, исследуя изменения, которым подвергается сегодня роль современного художника, считает, что художник все активнее берет на себя «роль предвестника и катализатора социальных процессов, выразителя общественного умонастроения, участника массовых протестов и акций солидарности с жертвами репрессий, защитника прав миноритарных групп — групп социального “исключения”». Волкова Т. Хроники активистского искусства в России // </a:t>
            </a:r>
            <a:r>
              <a:rPr lang="ru-RU" sz="2000" dirty="0" err="1"/>
              <a:t>Медиаудар</a:t>
            </a:r>
            <a:r>
              <a:rPr lang="ru-RU" sz="2000" dirty="0"/>
              <a:t>: активистское искусство сегодня. II // Редакторская группа: Татьяна Волкова, Евгения Зубченко, Павел </a:t>
            </a:r>
            <a:r>
              <a:rPr lang="ru-RU" sz="2000" dirty="0" err="1"/>
              <a:t>Митенко</a:t>
            </a:r>
            <a:r>
              <a:rPr lang="ru-RU" sz="2000" dirty="0"/>
              <a:t>. Москва. </a:t>
            </a:r>
            <a:r>
              <a:rPr lang="ru-RU" sz="2000" dirty="0" err="1"/>
              <a:t>Медиаудар</a:t>
            </a:r>
            <a:r>
              <a:rPr lang="ru-RU" sz="2000" dirty="0"/>
              <a:t>/</a:t>
            </a:r>
            <a:r>
              <a:rPr lang="en-US" sz="2000" dirty="0" err="1"/>
              <a:t>mediaudar</a:t>
            </a:r>
            <a:r>
              <a:rPr lang="ru-RU" sz="2000" dirty="0"/>
              <a:t>.</a:t>
            </a:r>
            <a:r>
              <a:rPr lang="en-US" sz="2000" dirty="0"/>
              <a:t>net</a:t>
            </a:r>
            <a:r>
              <a:rPr lang="ru-RU" sz="2000" dirty="0"/>
              <a:t>. — 2016. — С. 10.</a:t>
            </a:r>
          </a:p>
        </p:txBody>
      </p:sp>
    </p:spTree>
    <p:extLst>
      <p:ext uri="{BB962C8B-B14F-4D97-AF65-F5344CB8AC3E}">
        <p14:creationId xmlns:p14="http://schemas.microsoft.com/office/powerpoint/2010/main" val="935335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48" y="332508"/>
            <a:ext cx="8735843" cy="616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945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РОМАН СЕРГЕЕВИЧ ОСМИНКИН\АСПИРАНТУРА\ПАРТИЦИПАТОРНОЕ ИСКУССТВО\КОНСТРУКТИВНЫЙ ИНТЕРВЕНЦИАНИЗМ\косвенные проблемы прямой демократи_УУ_фото Сергей Чернов_04_06_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45" y="875254"/>
            <a:ext cx="8783783" cy="586317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82627" y="36677"/>
            <a:ext cx="3378745" cy="369332"/>
          </a:xfrm>
          <a:prstGeom prst="rect">
            <a:avLst/>
          </a:prstGeom>
        </p:spPr>
        <p:txBody>
          <a:bodyPr wrap="none">
            <a:spAutoFit/>
          </a:bodyPr>
          <a:lstStyle/>
          <a:p>
            <a:r>
              <a:rPr lang="ru-RU" dirty="0"/>
              <a:t>Уличный Университет 2009-2011</a:t>
            </a:r>
          </a:p>
        </p:txBody>
      </p:sp>
      <p:sp>
        <p:nvSpPr>
          <p:cNvPr id="3" name="Прямоугольник 2"/>
          <p:cNvSpPr/>
          <p:nvPr/>
        </p:nvSpPr>
        <p:spPr>
          <a:xfrm>
            <a:off x="1191488" y="294843"/>
            <a:ext cx="9005455" cy="369332"/>
          </a:xfrm>
          <a:prstGeom prst="rect">
            <a:avLst/>
          </a:prstGeom>
        </p:spPr>
        <p:txBody>
          <a:bodyPr wrap="square">
            <a:spAutoFit/>
          </a:bodyPr>
          <a:lstStyle/>
          <a:p>
            <a:r>
              <a:rPr lang="ru-RU" dirty="0"/>
              <a:t>косвенные проблемы прямой </a:t>
            </a:r>
            <a:r>
              <a:rPr lang="ru-RU" dirty="0" smtClean="0"/>
              <a:t>демократии 04_06_2011</a:t>
            </a:r>
            <a:endParaRPr lang="ru-RU" dirty="0"/>
          </a:p>
        </p:txBody>
      </p:sp>
    </p:spTree>
    <p:extLst>
      <p:ext uri="{BB962C8B-B14F-4D97-AF65-F5344CB8AC3E}">
        <p14:creationId xmlns:p14="http://schemas.microsoft.com/office/powerpoint/2010/main" val="2463447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9490" y="294466"/>
            <a:ext cx="8354292" cy="6417141"/>
          </a:xfrm>
          <a:prstGeom prst="rect">
            <a:avLst/>
          </a:prstGeom>
        </p:spPr>
        <p:txBody>
          <a:bodyPr wrap="square">
            <a:spAutoFit/>
          </a:bodyPr>
          <a:lstStyle/>
          <a:p>
            <a:r>
              <a:rPr lang="ru-RU" sz="2400" b="1" dirty="0" err="1"/>
              <a:t>Остин</a:t>
            </a:r>
            <a:r>
              <a:rPr lang="ru-RU" sz="2400" b="1" dirty="0"/>
              <a:t> Дж. </a:t>
            </a:r>
            <a:r>
              <a:rPr lang="ru-RU" sz="2400" b="1" dirty="0" err="1"/>
              <a:t>Перформативые</a:t>
            </a:r>
            <a:r>
              <a:rPr lang="ru-RU" sz="2400" b="1" dirty="0"/>
              <a:t> высказывания // </a:t>
            </a:r>
            <a:r>
              <a:rPr lang="ru-RU" sz="2400" b="1" dirty="0" err="1"/>
              <a:t>Остин</a:t>
            </a:r>
            <a:r>
              <a:rPr lang="ru-RU" sz="2400" b="1" dirty="0"/>
              <a:t> Дж. Три способа пролить чернила. СПб., 2006</a:t>
            </a:r>
            <a:r>
              <a:rPr lang="ru-RU" sz="2400" b="1" dirty="0" smtClean="0"/>
              <a:t>.</a:t>
            </a:r>
          </a:p>
          <a:p>
            <a:endParaRPr lang="ru-RU" dirty="0"/>
          </a:p>
          <a:p>
            <a:pPr algn="just"/>
            <a:r>
              <a:rPr lang="ru-RU" sz="2300" dirty="0"/>
              <a:t>Язык в своей основе не пропозиционален, </a:t>
            </a:r>
            <a:r>
              <a:rPr lang="ru-RU" sz="2300" dirty="0" smtClean="0"/>
              <a:t>а, </a:t>
            </a:r>
            <a:r>
              <a:rPr lang="ru-RU" sz="2300" dirty="0"/>
              <a:t>напротив, перформативен; перформативен </a:t>
            </a:r>
            <a:r>
              <a:rPr lang="ru-RU" sz="2300" dirty="0" smtClean="0"/>
              <a:t>контекст </a:t>
            </a:r>
            <a:r>
              <a:rPr lang="ru-RU" sz="2300" dirty="0"/>
              <a:t>самого возникновения языка, и одна из основных задач философии </a:t>
            </a:r>
            <a:r>
              <a:rPr lang="ru-RU" sz="2300" dirty="0" err="1"/>
              <a:t>обыденнoro</a:t>
            </a:r>
            <a:r>
              <a:rPr lang="ru-RU" sz="2300" dirty="0"/>
              <a:t> языка как раз и состоит в том, чтобы ЭТО доказать. Перформативное и </a:t>
            </a:r>
            <a:r>
              <a:rPr lang="ru-RU" sz="2300" dirty="0" smtClean="0"/>
              <a:t>констатирующее не </a:t>
            </a:r>
            <a:r>
              <a:rPr lang="ru-RU" sz="2300" dirty="0"/>
              <a:t>два противоположных полюса, но два момента </a:t>
            </a:r>
            <a:r>
              <a:rPr lang="ru-RU" sz="2300" dirty="0" err="1"/>
              <a:t>историчес­кoгo</a:t>
            </a:r>
            <a:r>
              <a:rPr lang="ru-RU" sz="2300" dirty="0"/>
              <a:t> развития. Простейший </a:t>
            </a:r>
            <a:r>
              <a:rPr lang="ru-RU" sz="2300" dirty="0" err="1"/>
              <a:t>линrвистический</a:t>
            </a:r>
            <a:r>
              <a:rPr lang="ru-RU" sz="2300" dirty="0"/>
              <a:t> </a:t>
            </a:r>
            <a:r>
              <a:rPr lang="ru-RU" sz="2300" dirty="0" smtClean="0"/>
              <a:t>знак - это </a:t>
            </a:r>
            <a:r>
              <a:rPr lang="ru-RU" sz="2300" dirty="0"/>
              <a:t>акт, перформанс, </a:t>
            </a:r>
            <a:r>
              <a:rPr lang="ru-RU" sz="2300" dirty="0" err="1"/>
              <a:t>свoe­ro</a:t>
            </a:r>
            <a:r>
              <a:rPr lang="ru-RU" sz="2300" dirty="0"/>
              <a:t> рода отсрочка, создающая эффект коллективного </a:t>
            </a:r>
            <a:r>
              <a:rPr lang="ru-RU" sz="2300" dirty="0" smtClean="0"/>
              <a:t>присутствия, этической </a:t>
            </a:r>
            <a:r>
              <a:rPr lang="ru-RU" sz="2300" dirty="0"/>
              <a:t>консолидации сообщества в данном конкретном высказывании. Миметическая эффективность языка срабатывает не </a:t>
            </a:r>
            <a:r>
              <a:rPr lang="ru-RU" sz="2300" dirty="0" err="1" smtClean="0"/>
              <a:t>блаrодаря</a:t>
            </a:r>
            <a:r>
              <a:rPr lang="ru-RU" sz="2300" dirty="0" smtClean="0"/>
              <a:t> объективной констатации </a:t>
            </a:r>
            <a:r>
              <a:rPr lang="ru-RU" sz="2300" dirty="0"/>
              <a:t>поло­жения дел, но посредством </a:t>
            </a:r>
            <a:r>
              <a:rPr lang="ru-RU" sz="2300" dirty="0" err="1"/>
              <a:t>эrалитарноrо</a:t>
            </a:r>
            <a:r>
              <a:rPr lang="ru-RU" sz="2300" dirty="0"/>
              <a:t> включения момента </a:t>
            </a:r>
            <a:r>
              <a:rPr lang="ru-RU" sz="2300" dirty="0" err="1" smtClean="0"/>
              <a:t>коллективноrо</a:t>
            </a:r>
            <a:r>
              <a:rPr lang="ru-RU" sz="2300" dirty="0" smtClean="0"/>
              <a:t> </a:t>
            </a:r>
            <a:r>
              <a:rPr lang="ru-RU" sz="2300" dirty="0"/>
              <a:t>присутствия в акте речи. Кроме </a:t>
            </a:r>
            <a:r>
              <a:rPr lang="ru-RU" sz="2300" dirty="0" err="1"/>
              <a:t>т</a:t>
            </a:r>
            <a:r>
              <a:rPr lang="ru-RU" sz="2300" dirty="0" err="1" smtClean="0"/>
              <a:t>oro</a:t>
            </a:r>
            <a:r>
              <a:rPr lang="ru-RU" sz="2300" dirty="0"/>
              <a:t>, </a:t>
            </a:r>
            <a:r>
              <a:rPr lang="ru-RU" sz="2300" dirty="0" smtClean="0"/>
              <a:t>совершающий </a:t>
            </a:r>
            <a:r>
              <a:rPr lang="ru-RU" sz="2300" dirty="0"/>
              <a:t>действие и само </a:t>
            </a:r>
            <a:r>
              <a:rPr lang="ru-RU" sz="2300" dirty="0" smtClean="0"/>
              <a:t>действие, </a:t>
            </a:r>
            <a:r>
              <a:rPr lang="ru-RU" sz="2300" dirty="0"/>
              <a:t>знак и референт, обозначающее и обозначаемое находятся на одной и той же «сцене». </a:t>
            </a:r>
          </a:p>
        </p:txBody>
      </p:sp>
    </p:spTree>
    <p:extLst>
      <p:ext uri="{BB962C8B-B14F-4D97-AF65-F5344CB8AC3E}">
        <p14:creationId xmlns:p14="http://schemas.microsoft.com/office/powerpoint/2010/main" val="26886801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РОМАН СЕРГЕЕВИЧ ОСМИНКИН\АСПИРАНТУРА\ПАРТИЦИПАТОРНОЕ ИСКУССТВО\Политические флэшмобы хеппенинги митинги пикеты и демонстрации\Уличный Университет_Будьте реалистами_требуйте образования_бесплатного и качественног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8662617"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7017" y="135021"/>
            <a:ext cx="4608512" cy="461665"/>
          </a:xfrm>
          <a:prstGeom prst="rect">
            <a:avLst/>
          </a:prstGeom>
          <a:noFill/>
        </p:spPr>
        <p:txBody>
          <a:bodyPr wrap="square" rtlCol="0">
            <a:spAutoFit/>
          </a:bodyPr>
          <a:lstStyle/>
          <a:p>
            <a:r>
              <a:rPr lang="ru-RU" sz="2400" dirty="0" smtClean="0"/>
              <a:t>Уличный Университет 2009-2011</a:t>
            </a:r>
            <a:endParaRPr lang="ru-RU" sz="2400" dirty="0"/>
          </a:p>
        </p:txBody>
      </p:sp>
    </p:spTree>
    <p:extLst>
      <p:ext uri="{BB962C8B-B14F-4D97-AF65-F5344CB8AC3E}">
        <p14:creationId xmlns:p14="http://schemas.microsoft.com/office/powerpoint/2010/main" val="21248295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0995" y="5382899"/>
            <a:ext cx="6266559" cy="707886"/>
          </a:xfrm>
          <a:prstGeom prst="rect">
            <a:avLst/>
          </a:prstGeom>
          <a:noFill/>
        </p:spPr>
        <p:txBody>
          <a:bodyPr wrap="none" rtlCol="0">
            <a:spAutoFit/>
          </a:bodyPr>
          <a:lstStyle/>
          <a:p>
            <a:pPr algn="ctr"/>
            <a:r>
              <a:rPr lang="en-US" sz="2000" dirty="0" smtClean="0">
                <a:latin typeface="+mj-lt"/>
                <a:cs typeface="Helvetica"/>
              </a:rPr>
              <a:t>“You don’t even represent us / You can’t even imagine us”</a:t>
            </a:r>
            <a:endParaRPr lang="en-US" sz="2000" dirty="0">
              <a:latin typeface="+mj-lt"/>
              <a:cs typeface="Helvetica"/>
            </a:endParaRPr>
          </a:p>
          <a:p>
            <a:pPr algn="ctr"/>
            <a:r>
              <a:rPr lang="en-US" sz="2000" dirty="0" smtClean="0">
                <a:latin typeface="+mj-lt"/>
                <a:cs typeface="Helvetica"/>
              </a:rPr>
              <a:t>Laboratory </a:t>
            </a:r>
            <a:r>
              <a:rPr lang="en-US" sz="2000" dirty="0">
                <a:latin typeface="+mj-lt"/>
                <a:cs typeface="Helvetica"/>
              </a:rPr>
              <a:t>of Poetic </a:t>
            </a:r>
            <a:r>
              <a:rPr lang="en-US" sz="2000" dirty="0" err="1">
                <a:latin typeface="+mj-lt"/>
                <a:cs typeface="Helvetica"/>
              </a:rPr>
              <a:t>Actionism</a:t>
            </a:r>
            <a:r>
              <a:rPr lang="en-US" sz="2000" dirty="0">
                <a:latin typeface="+mj-lt"/>
                <a:cs typeface="Helvetica"/>
              </a:rPr>
              <a:t>, </a:t>
            </a:r>
            <a:r>
              <a:rPr lang="en-US" sz="2000" dirty="0" smtClean="0">
                <a:latin typeface="+mj-lt"/>
                <a:cs typeface="Helvetica"/>
              </a:rPr>
              <a:t> 2011</a:t>
            </a:r>
            <a:endParaRPr lang="ru-RU" sz="2000" dirty="0">
              <a:latin typeface="+mj-lt"/>
              <a:cs typeface="Helvetica"/>
            </a:endParaRPr>
          </a:p>
        </p:txBody>
      </p:sp>
      <p:pic>
        <p:nvPicPr>
          <p:cNvPr id="2" name="Picture 1" descr="wide_detail_pi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
            <a:ext cx="9144000" cy="5161935"/>
          </a:xfrm>
          <a:prstGeom prst="rect">
            <a:avLst/>
          </a:prstGeom>
        </p:spPr>
      </p:pic>
    </p:spTree>
    <p:extLst>
      <p:ext uri="{BB962C8B-B14F-4D97-AF65-F5344CB8AC3E}">
        <p14:creationId xmlns:p14="http://schemas.microsoft.com/office/powerpoint/2010/main" val="12841660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c.pics.livejournal.com/drugoi/484155/553915/553915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54" y="3283527"/>
            <a:ext cx="5364145" cy="357447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Гуда бай, Оккупай Абай! | Тверигра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8" y="0"/>
            <a:ext cx="5432661" cy="362012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403273" y="113576"/>
            <a:ext cx="3740727" cy="3231654"/>
          </a:xfrm>
          <a:prstGeom prst="rect">
            <a:avLst/>
          </a:prstGeom>
        </p:spPr>
        <p:txBody>
          <a:bodyPr wrap="square">
            <a:spAutoFit/>
          </a:bodyPr>
          <a:lstStyle/>
          <a:p>
            <a:r>
              <a:rPr lang="ru-RU" sz="2400" dirty="0"/>
              <a:t>«</a:t>
            </a:r>
            <a:r>
              <a:rPr lang="ru-RU" sz="2400" dirty="0" err="1"/>
              <a:t>Оккупай</a:t>
            </a:r>
            <a:r>
              <a:rPr lang="ru-RU" sz="2400" dirty="0"/>
              <a:t> </a:t>
            </a:r>
            <a:r>
              <a:rPr lang="ru-RU" sz="2400" dirty="0" smtClean="0"/>
              <a:t>Абай» </a:t>
            </a:r>
            <a:r>
              <a:rPr lang="ru-RU" dirty="0" smtClean="0"/>
              <a:t>воспроизвел </a:t>
            </a:r>
            <a:r>
              <a:rPr lang="ru-RU" dirty="0"/>
              <a:t>в своем существовании структуру </a:t>
            </a:r>
            <a:r>
              <a:rPr lang="ru-RU" dirty="0" smtClean="0"/>
              <a:t>самоорганизации протестных </a:t>
            </a:r>
            <a:r>
              <a:rPr lang="ru-RU" dirty="0"/>
              <a:t>движений в Европе и Америке, строящихся на горизонтальной системе принятия решений.</a:t>
            </a:r>
          </a:p>
          <a:p>
            <a:r>
              <a:rPr lang="ru-RU" dirty="0"/>
              <a:t>Все вопросы жизни лагеря решались формате ассамблеи — коллективной горизонтальной системе принятия решений на основе воли большинства. </a:t>
            </a:r>
          </a:p>
        </p:txBody>
      </p:sp>
      <p:sp>
        <p:nvSpPr>
          <p:cNvPr id="3" name="Прямоугольник 2"/>
          <p:cNvSpPr/>
          <p:nvPr/>
        </p:nvSpPr>
        <p:spPr>
          <a:xfrm>
            <a:off x="-29388" y="3672991"/>
            <a:ext cx="3809242" cy="2800767"/>
          </a:xfrm>
          <a:prstGeom prst="rect">
            <a:avLst/>
          </a:prstGeom>
        </p:spPr>
        <p:txBody>
          <a:bodyPr wrap="square">
            <a:spAutoFit/>
          </a:bodyPr>
          <a:lstStyle/>
          <a:p>
            <a:r>
              <a:rPr lang="ru-RU" sz="2200" dirty="0" smtClean="0"/>
              <a:t>«Подчеркивая </a:t>
            </a:r>
            <a:r>
              <a:rPr lang="ru-RU" sz="2200" dirty="0"/>
              <a:t>коллективный и децентрализованный характер такого художественного действия, можно сказать, что искусство заключалось в выстраивании отношений, в самих актах </a:t>
            </a:r>
            <a:r>
              <a:rPr lang="ru-RU" sz="2200" dirty="0" smtClean="0"/>
              <a:t>самоорганизации».</a:t>
            </a:r>
            <a:endParaRPr lang="ru-RU" sz="2200" dirty="0"/>
          </a:p>
        </p:txBody>
      </p:sp>
    </p:spTree>
    <p:extLst>
      <p:ext uri="{BB962C8B-B14F-4D97-AF65-F5344CB8AC3E}">
        <p14:creationId xmlns:p14="http://schemas.microsoft.com/office/powerpoint/2010/main" val="3607281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Оккупай Абай. Вы помните что это вообще был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726" y="3255818"/>
            <a:ext cx="5403273" cy="36021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mg-fotki.yandex.ru/get/6111/35249564.3b7/0_7f1ae_cc9f8305_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323472" cy="35467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458691" y="58065"/>
            <a:ext cx="3685309" cy="2862322"/>
          </a:xfrm>
          <a:prstGeom prst="rect">
            <a:avLst/>
          </a:prstGeom>
        </p:spPr>
        <p:txBody>
          <a:bodyPr wrap="square">
            <a:spAutoFit/>
          </a:bodyPr>
          <a:lstStyle/>
          <a:p>
            <a:r>
              <a:rPr lang="ru-RU" dirty="0" smtClean="0"/>
              <a:t>«Искусство </a:t>
            </a:r>
            <a:r>
              <a:rPr lang="ru-RU" dirty="0"/>
              <a:t>могло возникнуть в конструировании пространства, произнесении речи, совершении поступка, создании рабочих групп… Любое из этих действий могло стать взаимодействием на пределе. И, наконец, искусство могло появиться в ходе проведения ассамблей</a:t>
            </a:r>
            <a:r>
              <a:rPr lang="ru-RU" dirty="0" smtClean="0"/>
              <a:t>…». </a:t>
            </a:r>
          </a:p>
          <a:p>
            <a:r>
              <a:rPr lang="ru-RU" dirty="0" smtClean="0"/>
              <a:t>(</a:t>
            </a:r>
            <a:r>
              <a:rPr lang="ru-RU" dirty="0"/>
              <a:t>П. </a:t>
            </a:r>
            <a:r>
              <a:rPr lang="ru-RU" dirty="0" err="1"/>
              <a:t>Митенко</a:t>
            </a:r>
            <a:r>
              <a:rPr lang="ru-RU" dirty="0"/>
              <a:t>)</a:t>
            </a:r>
          </a:p>
        </p:txBody>
      </p:sp>
    </p:spTree>
    <p:extLst>
      <p:ext uri="{BB962C8B-B14F-4D97-AF65-F5344CB8AC3E}">
        <p14:creationId xmlns:p14="http://schemas.microsoft.com/office/powerpoint/2010/main" val="2861845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РОМАН СЕРГЕЕВИЧ ОСМИНКИН\АСПИРАНТУРА\ПАРТИЦИПАТОРНОЕ ИСКУССТВО\КУРС МШВИ история искусства 2021_22\12 политический акционизм\19 Акционизм_Павленский_\ФИКСАЦ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10" y="1758990"/>
            <a:ext cx="6658999" cy="501117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116" y="4665"/>
            <a:ext cx="9112884" cy="1754326"/>
          </a:xfrm>
          <a:prstGeom prst="rect">
            <a:avLst/>
          </a:prstGeom>
        </p:spPr>
        <p:txBody>
          <a:bodyPr wrap="square">
            <a:spAutoFit/>
          </a:bodyPr>
          <a:lstStyle/>
          <a:p>
            <a:r>
              <a:rPr lang="en-US" b="1" dirty="0" err="1" smtClean="0"/>
              <a:t>Petr</a:t>
            </a:r>
            <a:r>
              <a:rPr lang="en-US" dirty="0"/>
              <a:t> </a:t>
            </a:r>
            <a:r>
              <a:rPr lang="en-US" b="1" dirty="0" err="1"/>
              <a:t>Andreyevich</a:t>
            </a:r>
            <a:r>
              <a:rPr lang="en-US" b="1" dirty="0"/>
              <a:t> </a:t>
            </a:r>
            <a:r>
              <a:rPr lang="en-US" b="1" dirty="0" err="1"/>
              <a:t>Pavlensky</a:t>
            </a:r>
            <a:r>
              <a:rPr lang="en-US" dirty="0"/>
              <a:t> </a:t>
            </a:r>
            <a:r>
              <a:rPr lang="en-US" dirty="0" smtClean="0"/>
              <a:t>is </a:t>
            </a:r>
            <a:r>
              <a:rPr lang="en-US" dirty="0"/>
              <a:t>a Russian contemporary artist. He is known for his controversial political art </a:t>
            </a:r>
            <a:r>
              <a:rPr lang="en-US" dirty="0" smtClean="0"/>
              <a:t>performances,</a:t>
            </a:r>
            <a:r>
              <a:rPr lang="en-US" baseline="30000" dirty="0"/>
              <a:t> </a:t>
            </a:r>
            <a:r>
              <a:rPr lang="en-US" dirty="0" smtClean="0"/>
              <a:t>which </a:t>
            </a:r>
            <a:r>
              <a:rPr lang="en-US" dirty="0"/>
              <a:t>he calls </a:t>
            </a:r>
            <a:r>
              <a:rPr lang="en-US" dirty="0" smtClean="0"/>
              <a:t>"</a:t>
            </a:r>
            <a:r>
              <a:rPr lang="en-US" dirty="0"/>
              <a:t>events of political art</a:t>
            </a:r>
            <a:r>
              <a:rPr lang="en-US" dirty="0" smtClean="0"/>
              <a:t>").</a:t>
            </a:r>
            <a:r>
              <a:rPr lang="en-US" dirty="0"/>
              <a:t> His work often involves nudity and </a:t>
            </a:r>
            <a:r>
              <a:rPr lang="en-US" dirty="0" smtClean="0"/>
              <a:t>self-mutilation.</a:t>
            </a:r>
            <a:r>
              <a:rPr lang="en-US" baseline="30000" dirty="0"/>
              <a:t> </a:t>
            </a:r>
            <a:r>
              <a:rPr lang="en-US" dirty="0" err="1" smtClean="0"/>
              <a:t>Pavlensky</a:t>
            </a:r>
            <a:r>
              <a:rPr lang="en-US" dirty="0" smtClean="0"/>
              <a:t> </a:t>
            </a:r>
            <a:r>
              <a:rPr lang="en-US" dirty="0"/>
              <a:t>makes the "mechanics of power" visible, forcing authorities to take part in his events by staging them in areas with heavy police </a:t>
            </a:r>
            <a:r>
              <a:rPr lang="en-US" dirty="0" smtClean="0"/>
              <a:t>surveillance.</a:t>
            </a:r>
            <a:r>
              <a:rPr lang="en-US" baseline="30000" dirty="0"/>
              <a:t> </a:t>
            </a:r>
            <a:r>
              <a:rPr lang="en-US" dirty="0" smtClean="0"/>
              <a:t>By </a:t>
            </a:r>
            <a:r>
              <a:rPr lang="en-US" dirty="0"/>
              <a:t>doing so, "the criminal case becomes one of the layers of the artwork" and the government is "[drawn] into the process of making art".</a:t>
            </a:r>
            <a:endParaRPr lang="ru-RU" dirty="0"/>
          </a:p>
        </p:txBody>
      </p:sp>
    </p:spTree>
    <p:extLst>
      <p:ext uri="{BB962C8B-B14F-4D97-AF65-F5344CB8AC3E}">
        <p14:creationId xmlns:p14="http://schemas.microsoft.com/office/powerpoint/2010/main" val="3612746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245"/>
            <a:ext cx="9144000" cy="2308324"/>
          </a:xfrm>
          <a:prstGeom prst="rect">
            <a:avLst/>
          </a:prstGeom>
        </p:spPr>
        <p:txBody>
          <a:bodyPr wrap="square">
            <a:spAutoFit/>
          </a:bodyPr>
          <a:lstStyle/>
          <a:p>
            <a:r>
              <a:rPr lang="ru-RU" dirty="0" smtClean="0"/>
              <a:t>Артур </a:t>
            </a:r>
            <a:r>
              <a:rPr lang="ru-RU" dirty="0" err="1" smtClean="0"/>
              <a:t>Аристокисян</a:t>
            </a:r>
            <a:r>
              <a:rPr lang="ru-RU" dirty="0" smtClean="0"/>
              <a:t> </a:t>
            </a:r>
            <a:r>
              <a:rPr lang="ru-RU" dirty="0"/>
              <a:t>в своем эссе о Петре </a:t>
            </a:r>
            <a:r>
              <a:rPr lang="ru-RU" dirty="0" err="1"/>
              <a:t>Павленском</a:t>
            </a:r>
            <a:r>
              <a:rPr lang="ru-RU" dirty="0"/>
              <a:t>, «следователь, который допрашивает </a:t>
            </a:r>
            <a:r>
              <a:rPr lang="ru-RU" dirty="0" smtClean="0"/>
              <a:t>Петю, становится </a:t>
            </a:r>
            <a:r>
              <a:rPr lang="ru-RU" dirty="0"/>
              <a:t>невольным </a:t>
            </a:r>
            <a:r>
              <a:rPr lang="ru-RU" dirty="0" err="1"/>
              <a:t>акционистом</a:t>
            </a:r>
            <a:r>
              <a:rPr lang="ru-RU" dirty="0"/>
              <a:t>. Судья, который от имени народа его судит, </a:t>
            </a:r>
            <a:r>
              <a:rPr lang="ru-RU" dirty="0" smtClean="0"/>
              <a:t>невольно становится </a:t>
            </a:r>
            <a:r>
              <a:rPr lang="ru-RU" dirty="0" err="1"/>
              <a:t>акционистом</a:t>
            </a:r>
            <a:r>
              <a:rPr lang="ru-RU" dirty="0"/>
              <a:t>. Психиатр, который выносит для суда заключение о его</a:t>
            </a:r>
          </a:p>
          <a:p>
            <a:r>
              <a:rPr lang="ru-RU" dirty="0"/>
              <a:t>психическом здоровье, неизбежно становится </a:t>
            </a:r>
            <a:r>
              <a:rPr lang="ru-RU" dirty="0" err="1"/>
              <a:t>акционистом</a:t>
            </a:r>
            <a:r>
              <a:rPr lang="ru-RU" dirty="0"/>
              <a:t>» (с. 103). Даже Иисус Христос,</a:t>
            </a:r>
          </a:p>
          <a:p>
            <a:r>
              <a:rPr lang="ru-RU" dirty="0"/>
              <a:t>заключает автор, «говорил на языке акций» (с. 104). Это заставляет вспомнить </a:t>
            </a:r>
            <a:r>
              <a:rPr lang="ru-RU" dirty="0" smtClean="0"/>
              <a:t>стихотворение английского </a:t>
            </a:r>
            <a:r>
              <a:rPr lang="ru-RU" dirty="0"/>
              <a:t>поэта XVII века – </a:t>
            </a:r>
            <a:r>
              <a:rPr lang="ru-RU" dirty="0" smtClean="0"/>
              <a:t>несомненно</a:t>
            </a:r>
            <a:r>
              <a:rPr lang="ru-RU" dirty="0"/>
              <a:t>, глубоко верующего Роберта </a:t>
            </a:r>
            <a:r>
              <a:rPr lang="ru-RU" dirty="0" err="1"/>
              <a:t>Херрика</a:t>
            </a:r>
            <a:r>
              <a:rPr lang="ru-RU" dirty="0"/>
              <a:t> – «</a:t>
            </a:r>
            <a:r>
              <a:rPr lang="ru-RU" dirty="0" smtClean="0"/>
              <a:t>Иисус Христос</a:t>
            </a:r>
            <a:r>
              <a:rPr lang="ru-RU" dirty="0"/>
              <a:t>, актер», где Голгофа сравнивается с театральной </a:t>
            </a:r>
            <a:r>
              <a:rPr lang="ru-RU" dirty="0" smtClean="0"/>
              <a:t>сценой. (</a:t>
            </a:r>
            <a:r>
              <a:rPr lang="ru-RU" dirty="0" err="1" smtClean="0"/>
              <a:t>И.Сироткина</a:t>
            </a:r>
            <a:r>
              <a:rPr lang="ru-RU" dirty="0" smtClean="0"/>
              <a:t>)</a:t>
            </a:r>
            <a:endParaRPr lang="ru-RU" dirty="0"/>
          </a:p>
        </p:txBody>
      </p:sp>
      <p:pic>
        <p:nvPicPr>
          <p:cNvPr id="7170" name="Picture 2" descr="D:\РОМАН СЕРГЕЕВИЧ ОСМИНКИН\АСПИРАНТУРА\ПАРТИЦИПАТОРНОЕ ИСКУССТВО\КУРС МШВИ история искусства 2021_22\12 политический акционизм\19 Акционизм_Павленский_\1690733_20141019210152gif__cxrpxb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764" y="2660073"/>
            <a:ext cx="5597236" cy="419792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РОМАН СЕРГЕЕВИЧ ОСМИНКИН\АСПИРАНТУРА\ПАРТИЦИПАТОРНОЕ ИСКУССТВО\КУРС МШВИ история искусства 2021_22\12 политический акционизм\19 Акционизм_Павленский_\ОТДЕЛЕНИЕ.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5" y="2311570"/>
            <a:ext cx="4287898" cy="285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126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РОМАН СЕРГЕЕВИЧ ОСМИНКИН\АСПИРАНТУРА\ПАРТИЦИПАТОРНОЕ ИСКУССТВО\КУРС МШВИ история искусства 2021_22\12 политический акционизм\19 Акционизм_Павленский_\ТУША.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272" y="2909454"/>
            <a:ext cx="5264727" cy="394854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РОМАН СЕРГЕЕВИЧ ОСМИНКИН\АСПИРАНТУРА\ПАРТИЦИПАТОРНОЕ ИСКУССТВО\КУРС МШВИ история искусства 2021_22\12 политический акционизм\19 Акционизм_Павленский_\006_Pyotr-Pavlensky-pixanew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26368" cy="33389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26368" y="58158"/>
            <a:ext cx="4117632" cy="2862322"/>
          </a:xfrm>
          <a:prstGeom prst="rect">
            <a:avLst/>
          </a:prstGeom>
        </p:spPr>
        <p:txBody>
          <a:bodyPr wrap="square">
            <a:spAutoFit/>
          </a:bodyPr>
          <a:lstStyle/>
          <a:p>
            <a:r>
              <a:rPr lang="ru-RU" dirty="0"/>
              <a:t>«Я не называю сейчас акциями те восемь произведений, что я сделал в искусстве начиная с 2012 года, я называю их событиями политического искусства, </a:t>
            </a:r>
            <a:r>
              <a:rPr lang="ru-RU" dirty="0" smtClean="0"/>
              <a:t>или событиями</a:t>
            </a:r>
            <a:r>
              <a:rPr lang="ru-RU" dirty="0"/>
              <a:t>. &lt;…&gt; Основная цель и принцип события политического искусства в том, чтобы создавать обстоятельства, которые заставляют аппараты власти работать на искусство». </a:t>
            </a:r>
            <a:r>
              <a:rPr lang="ru-RU" dirty="0" smtClean="0"/>
              <a:t>(</a:t>
            </a:r>
            <a:r>
              <a:rPr lang="ru-RU" dirty="0" err="1" smtClean="0"/>
              <a:t>П.Павленский</a:t>
            </a:r>
            <a:r>
              <a:rPr lang="ru-RU" dirty="0" smtClean="0"/>
              <a:t>).</a:t>
            </a:r>
            <a:endParaRPr lang="ru-RU" dirty="0"/>
          </a:p>
        </p:txBody>
      </p:sp>
    </p:spTree>
    <p:extLst>
      <p:ext uri="{BB962C8B-B14F-4D97-AF65-F5344CB8AC3E}">
        <p14:creationId xmlns:p14="http://schemas.microsoft.com/office/powerpoint/2010/main" val="3557235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D:\РОМАН СЕРГЕЕВИЧ ОСМИНКИН\АСПИРАНТУРА\ПАРТИЦИПАТОРНОЕ ИСКУССТВО\КУРС МШВИ история искусства 2021_22\12 политический акционизм\19 Акционизм_Павленский_\1962 на теле Саутина Кукушкин сделал татуировку Долой Хрущева Долой КПС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728" y="2882376"/>
            <a:ext cx="7074272" cy="39756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РОМАН СЕРГЕЕВИЧ ОСМИНКИН\АСПИРАНТУРА\ПАРТИЦИПАТОРНОЕ ИСКУССТВО\КУРС МШВИ история искусства 2021_22\12 политический акционизм\19 Акционизм_Павленский_\Дэвид Войнарович пытаясь привлечь внимание к проблеме СПИДа зашивает рот в 19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4"/>
            <a:ext cx="504825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237019" y="105643"/>
            <a:ext cx="3906981" cy="2308324"/>
          </a:xfrm>
          <a:prstGeom prst="rect">
            <a:avLst/>
          </a:prstGeom>
        </p:spPr>
        <p:txBody>
          <a:bodyPr wrap="square">
            <a:spAutoFit/>
          </a:bodyPr>
          <a:lstStyle/>
          <a:p>
            <a:r>
              <a:rPr lang="en-US" dirty="0"/>
              <a:t>"My testimony" (1967) Anatoly </a:t>
            </a:r>
            <a:r>
              <a:rPr lang="en-US" dirty="0" err="1"/>
              <a:t>Marchenko</a:t>
            </a:r>
            <a:r>
              <a:rPr lang="en-US" dirty="0"/>
              <a:t>. There is an episode in the book with testicles nailed, and with an ear cut off (and more than one!). And from the description of the case with a member cut off by the prisoner himself in order to throw it at the fascist heads of the doctor.</a:t>
            </a:r>
            <a:endParaRPr lang="ru-RU" dirty="0"/>
          </a:p>
        </p:txBody>
      </p:sp>
      <p:pic>
        <p:nvPicPr>
          <p:cNvPr id="5" name="Picture 2" descr="D:\РОМАН СЕРГЕЕВИЧ ОСМИНКИН\АСПИРАНТУРА\ПАРТИЦИПАТОРНОЕ ИСКУССТВО\АКЦИОНИЗМ_ПОСТАКЦИОНИЗМ\АКЦИОНИЗМ_10-е\Акционизм_Павленский_\Givenchy jewel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45024"/>
            <a:ext cx="2522542" cy="302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840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ytimg.com/vi/ewN5oVN33RE/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4852"/>
            <a:ext cx="7827818" cy="44031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meduza.io/image/attachments/images/000/027/052/large/UMh0-ummmkjo3Oa67w5LA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6" descr="https://meduza.io/image/attachments/images/000/027/052/large/UMh0-ummmkjo3Oa67w5LAw.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434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37"/>
            <a:ext cx="4655127" cy="310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655127" y="160337"/>
            <a:ext cx="4572000" cy="1200329"/>
          </a:xfrm>
          <a:prstGeom prst="rect">
            <a:avLst/>
          </a:prstGeom>
        </p:spPr>
        <p:txBody>
          <a:bodyPr>
            <a:spAutoFit/>
          </a:bodyPr>
          <a:lstStyle/>
          <a:p>
            <a:r>
              <a:rPr lang="en-US" dirty="0"/>
              <a:t>During the trial in April 2016, </a:t>
            </a:r>
            <a:r>
              <a:rPr lang="en-US" dirty="0" err="1"/>
              <a:t>Pavlensky</a:t>
            </a:r>
            <a:r>
              <a:rPr lang="en-US" dirty="0"/>
              <a:t> establishes a “rule of silence”, and for a kind of artistic statement, he calls the defense of three sex workers as witnesses, paying them.</a:t>
            </a:r>
            <a:endParaRPr lang="ru-RU" dirty="0"/>
          </a:p>
        </p:txBody>
      </p:sp>
    </p:spTree>
    <p:extLst>
      <p:ext uri="{BB962C8B-B14F-4D97-AF65-F5344CB8AC3E}">
        <p14:creationId xmlns:p14="http://schemas.microsoft.com/office/powerpoint/2010/main" val="1870973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Performing_society\06_pavlenskiy-fsb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969321"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05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РОМАН СЕРГЕЕВИЧ ОСМИНКИН\АСПИРАНТУРА\ПАРТИЦИПАТОРНОЕ ИСКУССТВО\Лекция Коллективные перформативные практики от ритуала до флешмоба\пример успешного перформативного акт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11" y="78965"/>
            <a:ext cx="8834501" cy="674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97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РОМАН СЕРГЕЕВИЧ ОСМИНКИН\АСПИРАНТУРА\ПАРТИЦИПАТОРНОЕ ИСКУССТВО\КУРС МШВИ история искусства 2021_22\12 политический акционизм\19 Акционизм_Павленский_\Svoboda_Pavlens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1682" cy="379614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РОМАН СЕРГЕЕВИЧ ОСМИНКИН\АСПИРАНТУРА\ПАРТИЦИПАТОРНОЕ ИСКУССТВО\Насилие и перформанс\реенакменты_от_насилия\Павленский_Свобода\майдан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216" y="3542145"/>
            <a:ext cx="4973783" cy="33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508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0126"/>
            <a:ext cx="9144000" cy="369332"/>
          </a:xfrm>
          <a:prstGeom prst="rect">
            <a:avLst/>
          </a:prstGeom>
        </p:spPr>
        <p:txBody>
          <a:bodyPr wrap="square">
            <a:spAutoFit/>
          </a:bodyPr>
          <a:lstStyle/>
          <a:p>
            <a:r>
              <a:rPr lang="ru-RU" b="1" dirty="0" smtClean="0"/>
              <a:t>5 МАЯ 2018. Участники </a:t>
            </a:r>
            <a:r>
              <a:rPr lang="ru-RU" b="1" dirty="0"/>
              <a:t>акции «Он нам не царь» построили баррикады в центре </a:t>
            </a:r>
            <a:r>
              <a:rPr lang="ru-RU" b="1" dirty="0" err="1" smtClean="0"/>
              <a:t>СпБ</a:t>
            </a:r>
            <a:r>
              <a:rPr lang="ru-RU" b="1" dirty="0" smtClean="0"/>
              <a:t>.</a:t>
            </a:r>
            <a:endParaRPr lang="ru-RU" b="1" dirty="0"/>
          </a:p>
        </p:txBody>
      </p:sp>
      <p:pic>
        <p:nvPicPr>
          <p:cNvPr id="47108" name="Picture 4" descr="https://ic.pics.livejournal.com/bluechok/72467008/130689/130689_orig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9458"/>
            <a:ext cx="5080000" cy="3818089"/>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https://avatars.mds.yandex.net/i?id=da115b07e829f1cc2cd0a10bc0da3c42_l-5231983-images-thumbs&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764" y="3126509"/>
            <a:ext cx="5597236" cy="373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02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По лицу он меня не бил. История о насилии, абьюзе и освобожден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4300"/>
            <a:ext cx="4361007" cy="660758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000" y="47939"/>
            <a:ext cx="4572000" cy="6740307"/>
          </a:xfrm>
          <a:prstGeom prst="rect">
            <a:avLst/>
          </a:prstGeom>
        </p:spPr>
        <p:txBody>
          <a:bodyPr>
            <a:spAutoFit/>
          </a:bodyPr>
          <a:lstStyle/>
          <a:p>
            <a:r>
              <a:rPr lang="ru-RU" dirty="0"/>
              <a:t>В этой книге Оксана Шалыгина, бывшая гражданская жена художника Петра </a:t>
            </a:r>
            <a:r>
              <a:rPr lang="ru-RU" dirty="0" err="1"/>
              <a:t>Павленского</a:t>
            </a:r>
            <a:r>
              <a:rPr lang="ru-RU" dirty="0"/>
              <a:t>, рассказывает историю своих отношений с ним. Это история об </a:t>
            </a:r>
            <a:r>
              <a:rPr lang="ru-RU" dirty="0" err="1"/>
              <a:t>абьюзе</a:t>
            </a:r>
            <a:r>
              <a:rPr lang="ru-RU" dirty="0"/>
              <a:t> и насилии, о любви и ненависти, о зависимости и равнодушии. Пронзительный, откровенный, шокирующий рассказ о том, как легко влюбленность и восхищение могут привести в ловушку и о том, какую кровавую цену в этом случае придётся заплатить, чтобы вновь обрести свободу.</a:t>
            </a:r>
            <a:br>
              <a:rPr lang="ru-RU" dirty="0"/>
            </a:br>
            <a:r>
              <a:rPr lang="ru-RU" dirty="0" smtClean="0"/>
              <a:t>«Мы </a:t>
            </a:r>
            <a:r>
              <a:rPr lang="ru-RU" dirty="0"/>
              <a:t>стоим около дверного проема, я решительно говорю, что буду заниматься тем, что интересно мне. Вдруг удар... Я холодею, мое тело немеет, я тупо смотрю на него, не могу поверить в то, что только что произошло. Как будто жду, что он засмеётся или скажет, что это шутка. Но он мертвенно бледен, напряжен, как стрела, готов к новому удару. Я падаю в пропасть. Кровь покинула мое тело, оно омертвело от шока, от обиды, от мгновенного предательства.</a:t>
            </a:r>
            <a:br>
              <a:rPr lang="ru-RU" dirty="0"/>
            </a:br>
            <a:r>
              <a:rPr lang="ru-RU" dirty="0"/>
              <a:t>"Ты будешь делать то, что нужно мне</a:t>
            </a:r>
            <a:r>
              <a:rPr lang="ru-RU" dirty="0" smtClean="0"/>
              <a:t>".»</a:t>
            </a:r>
            <a:endParaRPr lang="ru-RU" dirty="0"/>
          </a:p>
        </p:txBody>
      </p:sp>
    </p:spTree>
    <p:extLst>
      <p:ext uri="{BB962C8B-B14F-4D97-AF65-F5344CB8AC3E}">
        <p14:creationId xmlns:p14="http://schemas.microsoft.com/office/powerpoint/2010/main" val="7922590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255" y="141146"/>
            <a:ext cx="8811490" cy="3067506"/>
          </a:xfrm>
          <a:prstGeom prst="rect">
            <a:avLst/>
          </a:prstGeom>
        </p:spPr>
        <p:txBody>
          <a:bodyPr wrap="square">
            <a:spAutoFit/>
          </a:bodyPr>
          <a:lstStyle/>
          <a:p>
            <a:r>
              <a:rPr lang="ru-RU" sz="2000" dirty="0" smtClean="0"/>
              <a:t>«</a:t>
            </a:r>
            <a:r>
              <a:rPr lang="en-US" sz="2000" dirty="0" err="1" smtClean="0"/>
              <a:t>Actionism</a:t>
            </a:r>
            <a:r>
              <a:rPr lang="en-US" sz="2000" dirty="0" smtClean="0"/>
              <a:t> </a:t>
            </a:r>
            <a:r>
              <a:rPr lang="en-US" sz="2000" dirty="0"/>
              <a:t>of the 3rd wave "places in the center of attention the very process of communication, sometimes lasting for months, while its predecessors carried out impetuous actions, the main and only heroes of which were the actionists themselves</a:t>
            </a:r>
            <a:r>
              <a:rPr lang="en-US" sz="2000" dirty="0" smtClean="0"/>
              <a:t>.</a:t>
            </a:r>
            <a:r>
              <a:rPr lang="ru-RU" sz="2000" dirty="0" smtClean="0"/>
              <a:t>».</a:t>
            </a:r>
            <a:r>
              <a:rPr lang="ru-RU" sz="2000" dirty="0"/>
              <a:t> </a:t>
            </a:r>
            <a:endParaRPr lang="ru-RU" sz="2000" dirty="0" smtClean="0"/>
          </a:p>
          <a:p>
            <a:endParaRPr lang="en-US" dirty="0" smtClean="0"/>
          </a:p>
          <a:p>
            <a:endParaRPr lang="ru-RU" dirty="0" smtClean="0"/>
          </a:p>
          <a:p>
            <a:r>
              <a:rPr lang="en-US" sz="2800" baseline="30000" dirty="0" smtClean="0">
                <a:latin typeface="Arial" panose="020B0604020202020204" pitchFamily="34" charset="0"/>
                <a:cs typeface="Arial" panose="020B0604020202020204" pitchFamily="34" charset="0"/>
              </a:rPr>
              <a:t>A </a:t>
            </a:r>
            <a:r>
              <a:rPr lang="en-US" sz="2800" baseline="30000" dirty="0">
                <a:latin typeface="Arial" panose="020B0604020202020204" pitchFamily="34" charset="0"/>
                <a:cs typeface="Arial" panose="020B0604020202020204" pitchFamily="34" charset="0"/>
              </a:rPr>
              <a:t>turn in the history of Russian </a:t>
            </a:r>
            <a:r>
              <a:rPr lang="en-US" sz="2800" baseline="30000" dirty="0" err="1">
                <a:latin typeface="Arial" panose="020B0604020202020204" pitchFamily="34" charset="0"/>
                <a:cs typeface="Arial" panose="020B0604020202020204" pitchFamily="34" charset="0"/>
              </a:rPr>
              <a:t>actionism</a:t>
            </a:r>
            <a:r>
              <a:rPr lang="en-US" sz="2800" baseline="30000" dirty="0">
                <a:latin typeface="Arial" panose="020B0604020202020204" pitchFamily="34" charset="0"/>
                <a:cs typeface="Arial" panose="020B0604020202020204" pitchFamily="34" charset="0"/>
              </a:rPr>
              <a:t> as a transition from a </a:t>
            </a:r>
            <a:r>
              <a:rPr lang="en-US" sz="2800" baseline="30000" dirty="0" err="1">
                <a:latin typeface="Arial" panose="020B0604020202020204" pitchFamily="34" charset="0"/>
                <a:cs typeface="Arial" panose="020B0604020202020204" pitchFamily="34" charset="0"/>
              </a:rPr>
              <a:t>hypermasculine</a:t>
            </a:r>
            <a:r>
              <a:rPr lang="en-US" sz="2800" baseline="30000" dirty="0">
                <a:latin typeface="Arial" panose="020B0604020202020204" pitchFamily="34" charset="0"/>
                <a:cs typeface="Arial" panose="020B0604020202020204" pitchFamily="34" charset="0"/>
              </a:rPr>
              <a:t> spectacle to a </a:t>
            </a:r>
            <a:r>
              <a:rPr lang="en-US" sz="2800" baseline="30000" dirty="0" err="1" smtClean="0">
                <a:latin typeface="Arial" panose="020B0604020202020204" pitchFamily="34" charset="0"/>
                <a:cs typeface="Arial" panose="020B0604020202020204" pitchFamily="34" charset="0"/>
              </a:rPr>
              <a:t>Maternal.aesthetic</a:t>
            </a:r>
            <a:endParaRPr lang="en-US" sz="2800" baseline="30000" dirty="0" smtClean="0">
              <a:latin typeface="Arial" panose="020B0604020202020204" pitchFamily="34" charset="0"/>
              <a:cs typeface="Arial" panose="020B0604020202020204" pitchFamily="34" charset="0"/>
            </a:endParaRPr>
          </a:p>
          <a:p>
            <a:r>
              <a:rPr lang="en-US" sz="2400" baseline="30000" dirty="0" smtClean="0">
                <a:latin typeface="Arial" panose="020B0604020202020204" pitchFamily="34" charset="0"/>
                <a:cs typeface="Arial" panose="020B0604020202020204" pitchFamily="34" charset="0"/>
              </a:rPr>
              <a:t>Angelina </a:t>
            </a:r>
            <a:r>
              <a:rPr lang="en-US" sz="2400" baseline="30000" dirty="0" err="1">
                <a:latin typeface="Arial" panose="020B0604020202020204" pitchFamily="34" charset="0"/>
                <a:cs typeface="Arial" panose="020B0604020202020204" pitchFamily="34" charset="0"/>
              </a:rPr>
              <a:t>Lucento</a:t>
            </a:r>
            <a:r>
              <a:rPr lang="en-US" sz="2400" baseline="30000" dirty="0">
                <a:latin typeface="Arial" panose="020B0604020202020204" pitchFamily="34" charset="0"/>
                <a:cs typeface="Arial" panose="020B0604020202020204" pitchFamily="34" charset="0"/>
              </a:rPr>
              <a:t>. «Care Outside the Comfort Zone». Performance Research. Volume 22, 2017</a:t>
            </a:r>
            <a:r>
              <a:rPr lang="en-US" sz="2400" baseline="30000" dirty="0" smtClean="0">
                <a:latin typeface="Arial" panose="020B0604020202020204" pitchFamily="34" charset="0"/>
                <a:cs typeface="Arial" panose="020B0604020202020204" pitchFamily="34" charset="0"/>
              </a:rPr>
              <a:t>. </a:t>
            </a:r>
            <a:r>
              <a:rPr lang="ru-RU" sz="2400" u="sng" baseline="30000" dirty="0" smtClean="0">
                <a:latin typeface="Arial" panose="020B0604020202020204" pitchFamily="34" charset="0"/>
                <a:cs typeface="Arial" panose="020B0604020202020204" pitchFamily="34" charset="0"/>
                <a:hlinkClick r:id="rId2"/>
              </a:rPr>
              <a:t>https</a:t>
            </a:r>
            <a:r>
              <a:rPr lang="ru-RU" sz="2400" u="sng" baseline="30000" dirty="0">
                <a:latin typeface="Arial" panose="020B0604020202020204" pitchFamily="34" charset="0"/>
                <a:cs typeface="Arial" panose="020B0604020202020204" pitchFamily="34" charset="0"/>
                <a:hlinkClick r:id="rId2"/>
              </a:rPr>
              <a:t>://www.tandfonline.com/eprint/5rY6QtPMA9yPwQ6zeQkW/full</a:t>
            </a:r>
            <a:r>
              <a:rPr lang="ru-RU" sz="2400" baseline="30000" dirty="0">
                <a:latin typeface="Arial" panose="020B0604020202020204" pitchFamily="34" charset="0"/>
                <a:cs typeface="Arial" panose="020B0604020202020204" pitchFamily="34" charset="0"/>
              </a:rPr>
              <a:t> </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01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09" y="0"/>
            <a:ext cx="9144000" cy="1754326"/>
          </a:xfrm>
          <a:prstGeom prst="rect">
            <a:avLst/>
          </a:prstGeom>
        </p:spPr>
        <p:txBody>
          <a:bodyPr wrap="square">
            <a:spAutoFit/>
          </a:bodyPr>
          <a:lstStyle/>
          <a:p>
            <a:r>
              <a:rPr lang="ru-RU" dirty="0" smtClean="0"/>
              <a:t>«В </a:t>
            </a:r>
            <a:r>
              <a:rPr lang="ru-RU" dirty="0"/>
              <a:t>2015 Катрин Ненашева в составе благотворительной организации, в которой тогда работала, оказывается в женской тюрьме. Одна из заключенных, увидев у нее фотоаппарат, воодушевленно просит сделать снимок, чтобы отправить родственникам, поскольку на протяжении всего времени нахождения в тюрьме была лишена такой возможности. Ненашева с удовольствием соглашается, однако администрация в жесткой форме отказывает заключенной, что вызывает возмущение художницы. </a:t>
            </a:r>
          </a:p>
        </p:txBody>
      </p:sp>
      <p:pic>
        <p:nvPicPr>
          <p:cNvPr id="23554" name="Picture 2" descr="D:\РОМАН СЕРГЕЕВИЧ ОСМИНКИН\АСПИРАНТУРА\ПАРТИЦИПАТОРНОЕ ИСКУССТВО\АКЦИОНИЗМ_ПОСТАКЦИОНИЗМ\ФЕМ_АКЦИОНИЗМ\катрин ненашева\катрин ненашева_месяц в тюремной роб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754326"/>
            <a:ext cx="6549692" cy="436646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577401" y="1776833"/>
            <a:ext cx="2594309" cy="4801314"/>
          </a:xfrm>
          <a:prstGeom prst="rect">
            <a:avLst/>
          </a:prstGeom>
        </p:spPr>
        <p:txBody>
          <a:bodyPr wrap="square">
            <a:spAutoFit/>
          </a:bodyPr>
          <a:lstStyle/>
          <a:p>
            <a:r>
              <a:rPr lang="ru-RU" dirty="0"/>
              <a:t>Этот случай и дал импульс акции «Не бойся». В течение месяца Ненашева постоянно ходит в тюремной робе, регистрируя отличия, которые этот факт вносит в ее взаимодействие с городом. Завершается акция на Красной площади, где Ненашеву обривает наголо Анна </a:t>
            </a:r>
            <a:r>
              <a:rPr lang="ru-RU" dirty="0" err="1"/>
              <a:t>Боклер</a:t>
            </a:r>
            <a:r>
              <a:rPr lang="ru-RU" dirty="0"/>
              <a:t>, что приводит к задержанию обеих». (</a:t>
            </a:r>
            <a:r>
              <a:rPr lang="ru-RU" dirty="0" err="1"/>
              <a:t>Митенко</a:t>
            </a:r>
            <a:r>
              <a:rPr lang="ru-RU" dirty="0"/>
              <a:t>, </a:t>
            </a:r>
            <a:r>
              <a:rPr lang="ru-RU" dirty="0" err="1"/>
              <a:t>Шассен</a:t>
            </a:r>
            <a:r>
              <a:rPr lang="ru-RU" dirty="0"/>
              <a:t>)</a:t>
            </a:r>
          </a:p>
        </p:txBody>
      </p:sp>
    </p:spTree>
    <p:extLst>
      <p:ext uri="{BB962C8B-B14F-4D97-AF65-F5344CB8AC3E}">
        <p14:creationId xmlns:p14="http://schemas.microsoft.com/office/powerpoint/2010/main" val="94438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200329"/>
          </a:xfrm>
          <a:prstGeom prst="rect">
            <a:avLst/>
          </a:prstGeom>
        </p:spPr>
        <p:txBody>
          <a:bodyPr wrap="square">
            <a:spAutoFit/>
          </a:bodyPr>
          <a:lstStyle/>
          <a:p>
            <a:r>
              <a:rPr lang="ru-RU" dirty="0"/>
              <a:t>6 июня 2016 года художница Катрин Ненашева начала акцию «Наказание», в ходе которой она в течение 21 дня ходит по Москве с привязанной к спине больничной койкой.</a:t>
            </a:r>
          </a:p>
          <a:p>
            <a:r>
              <a:rPr lang="ru-RU" dirty="0"/>
              <a:t>В День России Катрин и Дима Жданов провели одну из акций в рамках «Наказаний» в Александровском саду, у стен Кремля.</a:t>
            </a:r>
          </a:p>
        </p:txBody>
      </p:sp>
      <p:pic>
        <p:nvPicPr>
          <p:cNvPr id="22532" name="Picture 4" descr="D:\РОМАН СЕРГЕЕВИЧ ОСМИНКИН\АСПИРАНТУРА\ПАРТИЦИПАТОРНОЕ ИСКУССТВО\АКЦИОНИЗМ_ПОСТАКЦИОНИЗМ\ФЕМ_АКЦИОНИЗМ\катрин ненашева\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83" y="2982191"/>
            <a:ext cx="5167745" cy="387580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D:\РОМАН СЕРГЕЕВИЧ ОСМИНКИН\СТАТЬИ_ДОКЛАДЫ_ЛЕКЦИИ\Доклад Феминизм_Марксизм_Харьков\катрин ненашева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0329"/>
            <a:ext cx="5224777" cy="348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035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takiedela.ru/wp-content/uploads/2018/01/Sof_psihoskvosh_IMG_2766-2-1280x8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798" y="3007940"/>
            <a:ext cx="5777345" cy="385006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РОМАН СЕРГЕЕВИЧ ОСМИНКИН\АСПИРАНТУРА\ПАРТИЦИПАТОРНОЕ ИСКУССТВО\АКЦИОНИЗМ_ПОСТАКЦИОНИЗМ\ФЕМ_АКЦИОНИЗМ\катрин ненашева\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9" y="0"/>
            <a:ext cx="5777345" cy="328586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6777"/>
            <a:ext cx="3352799" cy="5355312"/>
          </a:xfrm>
          <a:prstGeom prst="rect">
            <a:avLst/>
          </a:prstGeom>
        </p:spPr>
        <p:txBody>
          <a:bodyPr wrap="square">
            <a:spAutoFit/>
          </a:bodyPr>
          <a:lstStyle/>
          <a:p>
            <a:pPr fontAlgn="base"/>
            <a:r>
              <a:rPr lang="ru-RU" dirty="0"/>
              <a:t>Что включает в себя </a:t>
            </a:r>
            <a:r>
              <a:rPr lang="ru-RU" dirty="0" err="1" smtClean="0"/>
              <a:t>психоактивизм</a:t>
            </a:r>
            <a:r>
              <a:rPr lang="ru-RU" dirty="0" smtClean="0"/>
              <a:t>?. </a:t>
            </a:r>
            <a:r>
              <a:rPr lang="ru-RU" b="1" dirty="0" smtClean="0"/>
              <a:t>Художественные </a:t>
            </a:r>
            <a:r>
              <a:rPr lang="ru-RU" b="1" dirty="0"/>
              <a:t>акции и перформансы</a:t>
            </a:r>
            <a:endParaRPr lang="ru-RU" dirty="0"/>
          </a:p>
          <a:p>
            <a:pPr fontAlgn="base"/>
            <a:r>
              <a:rPr lang="ru-RU" dirty="0" err="1"/>
              <a:t>Психоактивисты</a:t>
            </a:r>
            <a:r>
              <a:rPr lang="ru-RU" dirty="0"/>
              <a:t> </a:t>
            </a:r>
            <a:r>
              <a:rPr lang="ru-RU" dirty="0" smtClean="0"/>
              <a:t>Катрин </a:t>
            </a:r>
            <a:r>
              <a:rPr lang="ru-RU" dirty="0"/>
              <a:t>Ненашева, Михаил Левин и Владимир Колесников больше года ходят в московские ПНИ. В 2017 году они организовали два проекта, выстраивающие коммуникацию между людьми здесь (в обычной жизни) и там (в ПНИ). Первый — </a:t>
            </a:r>
            <a:r>
              <a:rPr lang="ru-RU" dirty="0" err="1">
                <a:hlinkClick r:id="rId4"/>
              </a:rPr>
              <a:t>Психосквош</a:t>
            </a:r>
            <a:r>
              <a:rPr lang="ru-RU" dirty="0"/>
              <a:t>, полноценный вид спорта со сформулированными правилами, одноименной федерацией и вручением приза лучшей команде сезона по итогам четырех игр. </a:t>
            </a:r>
          </a:p>
        </p:txBody>
      </p:sp>
    </p:spTree>
    <p:extLst>
      <p:ext uri="{BB962C8B-B14F-4D97-AF65-F5344CB8AC3E}">
        <p14:creationId xmlns:p14="http://schemas.microsoft.com/office/powerpoint/2010/main" val="11386237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9205" y="124690"/>
            <a:ext cx="3241305" cy="4401205"/>
          </a:xfrm>
          <a:prstGeom prst="rect">
            <a:avLst/>
          </a:prstGeom>
        </p:spPr>
        <p:txBody>
          <a:bodyPr wrap="square">
            <a:spAutoFit/>
          </a:bodyPr>
          <a:lstStyle/>
          <a:p>
            <a:r>
              <a:rPr lang="ru-RU" sz="2000" dirty="0"/>
              <a:t>Платформа «</a:t>
            </a:r>
            <a:r>
              <a:rPr lang="ru-RU" sz="2000" dirty="0" err="1">
                <a:hlinkClick r:id="rId2"/>
              </a:rPr>
              <a:t>Психоактивно</a:t>
            </a:r>
            <a:r>
              <a:rPr lang="ru-RU" sz="2000" dirty="0"/>
              <a:t>» появилась в 2018 году, сегодня ее участники устраивают уличные акции, фестивали и </a:t>
            </a:r>
            <a:r>
              <a:rPr lang="ru-RU" sz="2000" dirty="0">
                <a:hlinkClick r:id="rId3"/>
              </a:rPr>
              <a:t>разговорные клубы</a:t>
            </a:r>
            <a:r>
              <a:rPr lang="ru-RU" sz="2000" dirty="0"/>
              <a:t> на тему ментального </a:t>
            </a:r>
            <a:r>
              <a:rPr lang="ru-RU" sz="2000" dirty="0" smtClean="0"/>
              <a:t>здоровья в</a:t>
            </a:r>
            <a:r>
              <a:rPr lang="ru-RU" sz="2000" dirty="0">
                <a:hlinkClick r:id="rId4"/>
              </a:rPr>
              <a:t> Москве</a:t>
            </a:r>
            <a:r>
              <a:rPr lang="ru-RU" sz="2000" dirty="0"/>
              <a:t>, </a:t>
            </a:r>
            <a:r>
              <a:rPr lang="ru-RU" sz="2000" dirty="0">
                <a:hlinkClick r:id="rId5"/>
              </a:rPr>
              <a:t>Петрозаводске</a:t>
            </a:r>
            <a:r>
              <a:rPr lang="ru-RU" sz="2000" dirty="0"/>
              <a:t>, </a:t>
            </a:r>
            <a:r>
              <a:rPr lang="ru-RU" sz="2000" dirty="0" smtClean="0">
                <a:hlinkClick r:id="rId6"/>
              </a:rPr>
              <a:t>Самаре</a:t>
            </a:r>
            <a:r>
              <a:rPr lang="ru-RU" sz="2000" dirty="0"/>
              <a:t> и </a:t>
            </a:r>
            <a:r>
              <a:rPr lang="ru-RU" sz="2000" dirty="0">
                <a:hlinkClick r:id="rId7"/>
              </a:rPr>
              <a:t>Санкт-Петербурге</a:t>
            </a:r>
            <a:r>
              <a:rPr lang="ru-RU" sz="2000" dirty="0"/>
              <a:t>. А в июле 2021 года они запустили свой первый образовательный </a:t>
            </a:r>
            <a:r>
              <a:rPr lang="ru-RU" sz="2000" dirty="0">
                <a:hlinkClick r:id="rId8"/>
              </a:rPr>
              <a:t>онлайн-курс</a:t>
            </a:r>
            <a:r>
              <a:rPr lang="ru-RU" sz="2000" dirty="0"/>
              <a:t>, где рассказывают, как заниматься </a:t>
            </a:r>
            <a:r>
              <a:rPr lang="ru-RU" sz="2000" dirty="0" err="1"/>
              <a:t>активизмом</a:t>
            </a:r>
            <a:r>
              <a:rPr lang="ru-RU" sz="2000" dirty="0"/>
              <a:t>.</a:t>
            </a:r>
          </a:p>
        </p:txBody>
      </p:sp>
      <p:pic>
        <p:nvPicPr>
          <p:cNvPr id="26626" name="Picture 2" descr="https://thumb.tildacdn.com/tild6336-6661-4335-b636-343931326164/-/resize/700x/-/format/webp/sbUXhnQ-y60.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6763" y="3340320"/>
            <a:ext cx="5278582" cy="351768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Псих, труд, май»: в Москве прошла акция «Монстрация». Ридус | Прошлое, Труд,  Плакат"/>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6763" y="-1"/>
            <a:ext cx="5278582" cy="351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721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РОМАН СЕРГЕЕВИЧ ОСМИНКИН\АСПИРАНТУРА\ПАРТИЦИПАТОРНОЕ ИСКУССТВО\Насилие и перформанс\Груз 300 Явление 1_катрин ненашева14_09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5308"/>
            <a:ext cx="6664036" cy="444269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D:\РОМАН СЕРГЕЕВИЧ ОСМИНКИН\АСПИРАНТУРА\ПАРТИЦИПАТОРНОЕ ИСКУССТВО\Насилие и перформанс\Груз 300 Явление 2_катрин ненашева_19_09_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491" y="-20041"/>
            <a:ext cx="5666507" cy="377674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7819" y="182526"/>
            <a:ext cx="3269672" cy="923330"/>
          </a:xfrm>
          <a:prstGeom prst="rect">
            <a:avLst/>
          </a:prstGeom>
        </p:spPr>
        <p:txBody>
          <a:bodyPr wrap="square">
            <a:spAutoFit/>
          </a:bodyPr>
          <a:lstStyle/>
          <a:p>
            <a:r>
              <a:rPr lang="ru-RU" dirty="0"/>
              <a:t>Акцию "Груз 300" Катрин Ненашева </a:t>
            </a:r>
            <a:r>
              <a:rPr lang="ru-RU" dirty="0" smtClean="0"/>
              <a:t>проводила в </a:t>
            </a:r>
            <a:r>
              <a:rPr lang="ru-RU" dirty="0"/>
              <a:t>разных местах в </a:t>
            </a:r>
            <a:r>
              <a:rPr lang="ru-RU" dirty="0" smtClean="0"/>
              <a:t>Москве в 2018-19 гг.</a:t>
            </a:r>
            <a:endParaRPr lang="ru-RU" dirty="0"/>
          </a:p>
        </p:txBody>
      </p:sp>
    </p:spTree>
    <p:extLst>
      <p:ext uri="{BB962C8B-B14F-4D97-AF65-F5344CB8AC3E}">
        <p14:creationId xmlns:p14="http://schemas.microsoft.com/office/powerpoint/2010/main" val="4112628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РОМАН СЕРГЕЕВИЧ ОСМИНКИН\АСПИРАНТУРА\ПАРТИЦИПАТОРНОЕ ИСКУССТВО\Насилие и перформанс\Груз 300 Явление 3_Часть 1_катрин ненашева_21_09_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749636" cy="383725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Катрин Ненашев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88182" y="210373"/>
            <a:ext cx="3144982" cy="2862322"/>
          </a:xfrm>
          <a:prstGeom prst="rect">
            <a:avLst/>
          </a:prstGeom>
        </p:spPr>
        <p:txBody>
          <a:bodyPr wrap="square">
            <a:spAutoFit/>
          </a:bodyPr>
          <a:lstStyle/>
          <a:p>
            <a:r>
              <a:rPr lang="ru-RU" dirty="0"/>
              <a:t>"После травмы пыток очень сложно встраиваться в реальность: пытки становятся грузом, который ты носишь в себе, на себе, с собой. Твой опыт, твое тело становятся </a:t>
            </a:r>
            <a:r>
              <a:rPr lang="ru-RU" dirty="0" smtClean="0"/>
              <a:t>Грузом-300«.</a:t>
            </a:r>
          </a:p>
          <a:p>
            <a:r>
              <a:rPr lang="ru-RU" dirty="0" smtClean="0"/>
              <a:t>Текст </a:t>
            </a:r>
            <a:r>
              <a:rPr lang="ru-RU" dirty="0" err="1" smtClean="0"/>
              <a:t>Е.Ненашевой</a:t>
            </a:r>
            <a:r>
              <a:rPr lang="ru-RU" dirty="0" smtClean="0"/>
              <a:t> на листовке приклеенной к клетке.</a:t>
            </a:r>
            <a:endParaRPr lang="ru-RU" dirty="0"/>
          </a:p>
        </p:txBody>
      </p:sp>
    </p:spTree>
    <p:extLst>
      <p:ext uri="{BB962C8B-B14F-4D97-AF65-F5344CB8AC3E}">
        <p14:creationId xmlns:p14="http://schemas.microsoft.com/office/powerpoint/2010/main" val="102044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Искусство участия: генеалогия</a:t>
            </a:r>
            <a:r>
              <a:rPr lang="ru-RU" dirty="0"/>
              <a:t/>
            </a:r>
            <a:br>
              <a:rPr lang="ru-RU" dirty="0"/>
            </a:br>
            <a:r>
              <a:rPr lang="ru-RU" dirty="0"/>
              <a:t>1917 – 1968 - 1989</a:t>
            </a:r>
          </a:p>
        </p:txBody>
      </p:sp>
      <p:sp>
        <p:nvSpPr>
          <p:cNvPr id="3" name="Content Placeholder 2"/>
          <p:cNvSpPr>
            <a:spLocks noGrp="1"/>
          </p:cNvSpPr>
          <p:nvPr>
            <p:ph idx="1"/>
          </p:nvPr>
        </p:nvSpPr>
        <p:spPr/>
        <p:txBody>
          <a:bodyPr>
            <a:normAutofit fontScale="92500" lnSpcReduction="20000"/>
          </a:bodyPr>
          <a:lstStyle/>
          <a:p>
            <a:r>
              <a:rPr lang="ru-RU" dirty="0" smtClean="0"/>
              <a:t>Искусство, в котором основным творческим средством и материалом являются люди и в которых участие (других) направлено на достижение определённых творческих задач. не только на те произведения, которые во время своего представления тем или иным способом вовлекают зрителя (используя их как заключительный элемент или фактор произведения), но и на те, в которых работа с человеческими ресурсами является частью творческого процесса, необязательно видимой зрителю выставки. </a:t>
            </a:r>
            <a:endParaRPr lang="ru-RU" dirty="0"/>
          </a:p>
        </p:txBody>
      </p:sp>
    </p:spTree>
    <p:extLst>
      <p:ext uri="{BB962C8B-B14F-4D97-AF65-F5344CB8AC3E}">
        <p14:creationId xmlns:p14="http://schemas.microsoft.com/office/powerpoint/2010/main" val="17432581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Фото Валерия Тито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036" y="3461039"/>
            <a:ext cx="5086964" cy="33969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709" y="-11346"/>
            <a:ext cx="8991599" cy="2308324"/>
          </a:xfrm>
          <a:prstGeom prst="rect">
            <a:avLst/>
          </a:prstGeom>
        </p:spPr>
        <p:txBody>
          <a:bodyPr wrap="square">
            <a:spAutoFit/>
          </a:bodyPr>
          <a:lstStyle/>
          <a:p>
            <a:r>
              <a:rPr lang="ru-RU" dirty="0" smtClean="0"/>
              <a:t>«</a:t>
            </a:r>
            <a:r>
              <a:rPr lang="ru-RU" dirty="0"/>
              <a:t>Груз 300», сделанный командой из шести человек (Саша Старость, Катрин Ненашева, Полина Андреевна, Олеся Гудкова, Артем Материнский и Стас </a:t>
            </a:r>
            <a:r>
              <a:rPr lang="ru-RU" dirty="0" err="1"/>
              <a:t>Горевой</a:t>
            </a:r>
            <a:r>
              <a:rPr lang="ru-RU" dirty="0"/>
              <a:t>) и названный ими </a:t>
            </a:r>
            <a:r>
              <a:rPr lang="ru-RU" dirty="0" err="1"/>
              <a:t>иммерсивным</a:t>
            </a:r>
            <a:r>
              <a:rPr lang="ru-RU" dirty="0"/>
              <a:t> спектаклем, — одно из самых неоднозначных явлений театрального сезона </a:t>
            </a:r>
            <a:r>
              <a:rPr lang="ru-RU" dirty="0" smtClean="0"/>
              <a:t>2018—2019. Он </a:t>
            </a:r>
            <a:r>
              <a:rPr lang="ru-RU" dirty="0"/>
              <a:t>произвел сильное впечатление прежде всего потому, что мне как зрительнице дали полную свободу открыто и прямо проявить свою агрессию, а потом так же открыто, прямо и публично подвергнуться унижению</a:t>
            </a:r>
            <a:r>
              <a:rPr lang="ru-RU" dirty="0" smtClean="0"/>
              <a:t>. (</a:t>
            </a:r>
            <a:r>
              <a:rPr lang="ru-RU" i="1" dirty="0" smtClean="0"/>
              <a:t>Театр </a:t>
            </a:r>
            <a:r>
              <a:rPr lang="ru-RU" i="1" dirty="0"/>
              <a:t>как пытка: «Груз 300» и его </a:t>
            </a:r>
            <a:r>
              <a:rPr lang="ru-RU" i="1" dirty="0" smtClean="0"/>
              <a:t>противоречия .</a:t>
            </a:r>
            <a:r>
              <a:rPr lang="ru-RU" i="1" cap="all" dirty="0" smtClean="0"/>
              <a:t>Ильмира </a:t>
            </a:r>
            <a:r>
              <a:rPr lang="ru-RU" i="1" cap="all" dirty="0" err="1"/>
              <a:t>Болотян</a:t>
            </a:r>
            <a:r>
              <a:rPr lang="ru-RU" i="1" cap="all" dirty="0"/>
              <a:t> </a:t>
            </a:r>
            <a:r>
              <a:rPr lang="ru-RU" i="1" dirty="0"/>
              <a:t>ТЕАТР №38, 2019 </a:t>
            </a:r>
            <a:r>
              <a:rPr lang="ru-RU" i="1" dirty="0" smtClean="0"/>
              <a:t>год</a:t>
            </a:r>
            <a:endParaRPr lang="ru-RU" i="1" dirty="0"/>
          </a:p>
          <a:p>
            <a:endParaRPr lang="ru-RU" i="1" dirty="0"/>
          </a:p>
        </p:txBody>
      </p:sp>
      <p:pic>
        <p:nvPicPr>
          <p:cNvPr id="25602" name="Picture 2" descr="https://sun9-52.userapi.com/s/v1/if1/tfrt2OPpUWmA9ycNCJrajSLqza6Sn51QRM2sSFI09kYGIMorzNgwt-AzUL11c_zjPRBgiB_b.jpg?size=959x640&amp;quality=96&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0" y="2039681"/>
            <a:ext cx="5375563" cy="3587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65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D:\РОМАН СЕРГЕЕВИЧ ОСМИНКИН\АСПИРАНТУРА\ПАРТИЦИПАТОРНОЕ ИСКУССТВО\АКЦИОНИЗМ_ПОСТАКЦИОНИЗМ\ФЕМ_АКЦИОНИЗМ\катрин ненашева\катрин ненашева_анна боклер_поругайся со мной2_08_05_2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920" y="2881744"/>
            <a:ext cx="5983079" cy="397625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РОМАН СЕРГЕЕВИЧ ОСМИНКИН\АСПИРАНТУРА\ПАРТИЦИПАТОРНОЕ ИСКУССТВО\АКЦИОНИЗМ_ПОСТАКЦИОНИЗМ\ФЕМ_АКЦИОНИЗМ\катрин ненашева\катрин ненашева_поругайся со мной_06_05_2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75018" cy="44750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000" y="30448"/>
            <a:ext cx="4572000" cy="2862322"/>
          </a:xfrm>
          <a:prstGeom prst="rect">
            <a:avLst/>
          </a:prstGeom>
        </p:spPr>
        <p:txBody>
          <a:bodyPr>
            <a:spAutoFit/>
          </a:bodyPr>
          <a:lstStyle/>
          <a:p>
            <a:pPr fontAlgn="base"/>
            <a:r>
              <a:rPr lang="ru-RU" sz="2000" dirty="0"/>
              <a:t>В 2020 </a:t>
            </a:r>
            <a:r>
              <a:rPr lang="ru-RU" sz="2000" dirty="0" smtClean="0"/>
              <a:t>году у</a:t>
            </a:r>
            <a:r>
              <a:rPr lang="ru-RU" sz="2000" dirty="0"/>
              <a:t> Катрин Ненашевой была акция «Поругайся со мной»: она приходила в разные районы Москвы, Санкт-Петербурга и Краснодара и предлагала людям поругаться с ней или обсудить конфликты в семье. Она хотела показать, что о конфликтах и насилии важно и нужно говорить, это не так страшно, как может показаться.</a:t>
            </a:r>
          </a:p>
        </p:txBody>
      </p:sp>
    </p:spTree>
    <p:extLst>
      <p:ext uri="{BB962C8B-B14F-4D97-AF65-F5344CB8AC3E}">
        <p14:creationId xmlns:p14="http://schemas.microsoft.com/office/powerpoint/2010/main" val="33609055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РОМАН СЕРГЕЕВИЧ ОСМИНКИН\АСПИРАНТУРА\ПАРТИЦИПАТОРНОЕ ИСКУССТВО\АКЦИОНИЗМ_ПОСТАКЦИОНИЗМ\ФЕМ_АКЦИОНИЗМ\катрин ненашева\катрин ненашева_анна боклер_поругайся со мной1_08_05_2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236" y="2981641"/>
            <a:ext cx="5832763" cy="387635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РОМАН СЕРГЕЕВИЧ ОСМИНКИН\АСПИРАНТУРА\ПАРТИЦИПАТОРНОЕ ИСКУССТВО\АКЦИОНИЗМ_ПОСТАКЦИОНИЗМ\ФЕМ_АКЦИОНИЗМ\катрин ненашева\катрин ненашева_анна боклер_поругайся со мной0_08_05_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03273" cy="360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688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тихий пикет серенко_25_01_17_домашнее насилие.jpg"/>
          <p:cNvPicPr>
            <a:picLocks noChangeAspect="1"/>
          </p:cNvPicPr>
          <p:nvPr/>
        </p:nvPicPr>
        <p:blipFill>
          <a:blip r:embed="rId3"/>
          <a:stretch>
            <a:fillRect/>
          </a:stretch>
        </p:blipFill>
        <p:spPr>
          <a:xfrm>
            <a:off x="0" y="3505200"/>
            <a:ext cx="4942984" cy="3352800"/>
          </a:xfrm>
          <a:prstGeom prst="rect">
            <a:avLst/>
          </a:prstGeom>
        </p:spPr>
      </p:pic>
      <p:sp>
        <p:nvSpPr>
          <p:cNvPr id="2" name="Прямоугольник 1"/>
          <p:cNvSpPr/>
          <p:nvPr/>
        </p:nvSpPr>
        <p:spPr>
          <a:xfrm>
            <a:off x="4929129" y="3888938"/>
            <a:ext cx="4214871" cy="2862322"/>
          </a:xfrm>
          <a:prstGeom prst="rect">
            <a:avLst/>
          </a:prstGeom>
        </p:spPr>
        <p:txBody>
          <a:bodyPr wrap="square">
            <a:spAutoFit/>
          </a:bodyPr>
          <a:lstStyle/>
          <a:p>
            <a:r>
              <a:rPr lang="ru-RU" dirty="0" smtClean="0"/>
              <a:t>Д. Серенко: </a:t>
            </a:r>
            <a:r>
              <a:rPr lang="ru-RU" dirty="0" err="1" smtClean="0"/>
              <a:t>Акционизм</a:t>
            </a:r>
            <a:r>
              <a:rPr lang="ru-RU" dirty="0" smtClean="0"/>
              <a:t> </a:t>
            </a:r>
            <a:r>
              <a:rPr lang="ru-RU" dirty="0"/>
              <a:t>для меня способ </a:t>
            </a:r>
            <a:r>
              <a:rPr lang="ru-RU" dirty="0" err="1"/>
              <a:t>сущ</a:t>
            </a:r>
            <a:r>
              <a:rPr lang="ru-RU" dirty="0"/>
              <a:t>-я поэзии после Освенцима. Весь освободительный пафос связанный с </a:t>
            </a:r>
            <a:r>
              <a:rPr lang="ru-RU" dirty="0" err="1"/>
              <a:t>акционизмом</a:t>
            </a:r>
            <a:r>
              <a:rPr lang="ru-RU" dirty="0"/>
              <a:t> – вредная вещь – так как никакой художник не борется с тоталитарным режимом, не осуществляет освободительную миссию.</a:t>
            </a:r>
          </a:p>
          <a:p>
            <a:r>
              <a:rPr lang="ru-RU" dirty="0"/>
              <a:t>Настоящий радикальный </a:t>
            </a:r>
            <a:r>
              <a:rPr lang="ru-RU" dirty="0" err="1"/>
              <a:t>акционизм</a:t>
            </a:r>
            <a:r>
              <a:rPr lang="ru-RU" dirty="0"/>
              <a:t> должен бороться с самим этим освободительным мифом.</a:t>
            </a:r>
          </a:p>
        </p:txBody>
      </p:sp>
      <p:pic>
        <p:nvPicPr>
          <p:cNvPr id="28674" name="Picture 2" descr="D:\РОМАН СЕРГЕЕВИЧ ОСМИНКИН\СТАТЬИ_ДОКЛАДЫ_ЛЕКЦИИ\СЛОВА НА УЛИЦАХ\Тихий пикет\24 ‎февраля ‎2017_из паблика тихий пикет вконтакте.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0"/>
            <a:ext cx="5181600" cy="3561486"/>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D:\РОМАН СЕРГЕЕВИЧ ОСМИНКИН\АСПИРАНТУРА\ПАРТИЦИПАТОРНОЕ ИСКУССТВО\КОНСТРУКТИВНЫЙ ИНТЕРВЕНЦИАНИЗМ\Серенко_ТИХИЙ ПИКЕТ_и_др\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547" y="339872"/>
            <a:ext cx="3685308" cy="276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784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РОМАН СЕРГЕЕВИЧ ОСМИНКИН\АРТ-ПРОЕКТЫ\ДЕНЬ ПОСЛЕ ДНЯ ЗАЩИТНИКА конференция\доклад Осминкин\ERRPpb0a2Z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804" y="1399309"/>
            <a:ext cx="4196195" cy="559492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8545" y="3380125"/>
            <a:ext cx="4572000" cy="3477875"/>
          </a:xfrm>
          <a:prstGeom prst="rect">
            <a:avLst/>
          </a:prstGeom>
        </p:spPr>
        <p:txBody>
          <a:bodyPr>
            <a:spAutoFit/>
          </a:bodyPr>
          <a:lstStyle/>
          <a:p>
            <a:r>
              <a:rPr lang="ru-RU" sz="2000" dirty="0"/>
              <a:t>Из </a:t>
            </a:r>
            <a:r>
              <a:rPr lang="ru-RU" sz="2000" dirty="0" err="1"/>
              <a:t>паблика</a:t>
            </a:r>
            <a:r>
              <a:rPr lang="ru-RU" sz="2000" dirty="0"/>
              <a:t> </a:t>
            </a:r>
            <a:r>
              <a:rPr lang="ru-RU" sz="2000" dirty="0" smtClean="0"/>
              <a:t>Тихий</a:t>
            </a:r>
            <a:r>
              <a:rPr lang="en-US" sz="2000" dirty="0" smtClean="0"/>
              <a:t> </a:t>
            </a:r>
            <a:r>
              <a:rPr lang="ru-RU" sz="2000" dirty="0" smtClean="0"/>
              <a:t>пикет</a:t>
            </a:r>
            <a:r>
              <a:rPr lang="ru-RU" sz="2000" dirty="0"/>
              <a:t>: Важно, что акция не подчёркивает границы, она вообще не зря всегда </a:t>
            </a:r>
            <a:r>
              <a:rPr lang="ru-RU" sz="2000" b="1" dirty="0"/>
              <a:t>"в дороге", в пути: нет никаких своих, чужих, тех и этих, "там" и "здесь"</a:t>
            </a:r>
            <a:r>
              <a:rPr lang="ru-RU" sz="2000" dirty="0"/>
              <a:t>. Есть тотальное пространство коммуникации и #</a:t>
            </a:r>
            <a:r>
              <a:rPr lang="ru-RU" sz="2000" dirty="0" err="1"/>
              <a:t>тихийпикет</a:t>
            </a:r>
            <a:r>
              <a:rPr lang="ru-RU" sz="2000" dirty="0"/>
              <a:t> исследует и обозначает - как может - это пространство. Несмотря на то, что у нас у всех разный социальный опыт, </a:t>
            </a:r>
            <a:r>
              <a:rPr lang="ru-RU" sz="2000" dirty="0" err="1"/>
              <a:t>каждо_й</a:t>
            </a:r>
            <a:r>
              <a:rPr lang="ru-RU" sz="2000" dirty="0"/>
              <a:t> из нас есть что сказать внутри </a:t>
            </a:r>
            <a:r>
              <a:rPr lang="ru-RU" sz="2000" dirty="0" err="1"/>
              <a:t>тихогопикета</a:t>
            </a:r>
            <a:r>
              <a:rPr lang="ru-RU" sz="2000" dirty="0"/>
              <a:t>.</a:t>
            </a:r>
          </a:p>
        </p:txBody>
      </p:sp>
      <p:pic>
        <p:nvPicPr>
          <p:cNvPr id="19459" name="Picture 3" descr="D:\РОМАН СЕРГЕЕВИЧ ОСМИНКИН\СТАТЬИ_ДОКЛАДЫ_ЛЕКЦИИ\СЛОВА НА УЛИЦАХ\Тихий пикет\10 мая 2018_группа Тихий пикет вконтакте.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72545" cy="307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79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РОМАН СЕРГЕЕВИЧ ОСМИНКИН\СТАТЬИ_ДОКЛАДЫ_ЛЕКЦИИ\СЛОВА НА УЛИЦАХ\Тихий пикет\Даша пишет_9 мая 2017_из паблика Тихий пикет вконтакте.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10" y="148936"/>
            <a:ext cx="8742218" cy="655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891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4649"/>
            <a:ext cx="9144000" cy="2308324"/>
          </a:xfrm>
          <a:prstGeom prst="rect">
            <a:avLst/>
          </a:prstGeom>
        </p:spPr>
        <p:txBody>
          <a:bodyPr wrap="square">
            <a:spAutoFit/>
          </a:bodyPr>
          <a:lstStyle/>
          <a:p>
            <a:r>
              <a:rPr lang="ru-RU" dirty="0"/>
              <a:t>Про плакат посвященный гомосексуальности: «на моей странице была некая драматургия этого плаката: сначала я не могла с ним поехать, потом я устыдилась и решила, что назначу сама себе штрафную поездку по синей ветке. Я опубликовала плакат заранее, еще до опыта поездки с ним».</a:t>
            </a:r>
          </a:p>
          <a:p>
            <a:r>
              <a:rPr lang="ru-RU" dirty="0"/>
              <a:t>Здесь медиа публикация предстоит действию, собственно высказыванию.</a:t>
            </a:r>
          </a:p>
          <a:p>
            <a:r>
              <a:rPr lang="ru-RU" dirty="0"/>
              <a:t>«обычно я публикую плакат и отчет о поездке единовременно. А здесь я опубликовала плакат заранее: мне было страшно, а публичная демонстрация плаката была гарантией того, что я действительно поеду.»</a:t>
            </a:r>
          </a:p>
        </p:txBody>
      </p:sp>
      <p:pic>
        <p:nvPicPr>
          <p:cNvPr id="3" name="Рисунок 2" descr="тихий пикет серенко.jpg"/>
          <p:cNvPicPr>
            <a:picLocks noChangeAspect="1"/>
          </p:cNvPicPr>
          <p:nvPr/>
        </p:nvPicPr>
        <p:blipFill>
          <a:blip r:embed="rId2"/>
          <a:stretch>
            <a:fillRect/>
          </a:stretch>
        </p:blipFill>
        <p:spPr>
          <a:xfrm>
            <a:off x="13855" y="2244437"/>
            <a:ext cx="8201890" cy="4613563"/>
          </a:xfrm>
          <a:prstGeom prst="rect">
            <a:avLst/>
          </a:prstGeom>
        </p:spPr>
      </p:pic>
    </p:spTree>
    <p:extLst>
      <p:ext uri="{BB962C8B-B14F-4D97-AF65-F5344CB8AC3E}">
        <p14:creationId xmlns:p14="http://schemas.microsoft.com/office/powerpoint/2010/main" val="1185475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РОМАН СЕРГЕЕВИЧ ОСМИНКИН\СТАТЬИ_ДОКЛАДЫ_ЛЕКЦИИ\СЛОВА НА УЛИЦАХ\группа РОДИНА\увы_парад_31_10_16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32" y="1474026"/>
            <a:ext cx="7992832" cy="53285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3344" y="307216"/>
            <a:ext cx="8285019" cy="646331"/>
          </a:xfrm>
          <a:prstGeom prst="rect">
            <a:avLst/>
          </a:prstGeom>
        </p:spPr>
        <p:txBody>
          <a:bodyPr wrap="square">
            <a:spAutoFit/>
          </a:bodyPr>
          <a:lstStyle/>
          <a:p>
            <a:r>
              <a:rPr lang="en-US" dirty="0" smtClean="0"/>
              <a:t>November </a:t>
            </a:r>
            <a:r>
              <a:rPr lang="en-US" dirty="0"/>
              <a:t>01, 2016"Alas, a parade for, alas, patriots. The words are from the </a:t>
            </a:r>
            <a:r>
              <a:rPr lang="en-US" dirty="0" err="1"/>
              <a:t>Rodina</a:t>
            </a:r>
            <a:r>
              <a:rPr lang="en-US" dirty="0"/>
              <a:t> group, the mood is folk."</a:t>
            </a:r>
            <a:endParaRPr lang="ru-RU" dirty="0"/>
          </a:p>
        </p:txBody>
      </p:sp>
    </p:spTree>
    <p:extLst>
      <p:ext uri="{BB962C8B-B14F-4D97-AF65-F5344CB8AC3E}">
        <p14:creationId xmlns:p14="http://schemas.microsoft.com/office/powerpoint/2010/main" val="19474857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95074" y="199426"/>
            <a:ext cx="8756073" cy="1200329"/>
          </a:xfrm>
          <a:prstGeom prst="rect">
            <a:avLst/>
          </a:prstGeom>
        </p:spPr>
        <p:txBody>
          <a:bodyPr wrap="square">
            <a:spAutoFit/>
          </a:bodyPr>
          <a:lstStyle/>
          <a:p>
            <a:r>
              <a:rPr lang="ru-RU" cap="all" dirty="0"/>
              <a:t>11 ИЮНЯ </a:t>
            </a:r>
            <a:r>
              <a:rPr lang="ru-RU" cap="all" dirty="0" smtClean="0"/>
              <a:t>2017</a:t>
            </a:r>
          </a:p>
          <a:p>
            <a:r>
              <a:rPr lang="ru-RU" dirty="0" smtClean="0"/>
              <a:t>Арт-группа </a:t>
            </a:r>
            <a:r>
              <a:rPr lang="ru-RU" dirty="0"/>
              <a:t>«Родина» провела </a:t>
            </a:r>
            <a:endParaRPr lang="ru-RU" dirty="0" smtClean="0"/>
          </a:p>
          <a:p>
            <a:r>
              <a:rPr lang="ru-RU" dirty="0" smtClean="0"/>
              <a:t>на </a:t>
            </a:r>
            <a:r>
              <a:rPr lang="ru-RU" dirty="0"/>
              <a:t>Марсовом поле </a:t>
            </a:r>
            <a:endParaRPr lang="ru-RU" dirty="0" smtClean="0"/>
          </a:p>
          <a:p>
            <a:r>
              <a:rPr lang="ru-RU" dirty="0" smtClean="0"/>
              <a:t>акцию </a:t>
            </a:r>
            <a:r>
              <a:rPr lang="ru-RU" dirty="0"/>
              <a:t>«Нежный ОМОН».</a:t>
            </a:r>
          </a:p>
        </p:txBody>
      </p:sp>
      <p:pic>
        <p:nvPicPr>
          <p:cNvPr id="34820" name="Picture 4" descr="https://topdialog.ru/wp-content/uploads/2017/06/omon1-e14971820653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0783" y="2844800"/>
            <a:ext cx="5993217" cy="398549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s://topdialog.ru/wp-content/uploads/2017/06/omon2-e14971820524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67745" cy="347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968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D:\РОМАН СЕРГЕЕВИЧ ОСМИНКИН\СТАТЬИ_ДОКЛАДЫ_ЛЕКЦИИ\лекция_сад и перформанс\родина\19025135_10209349093832871_817637599769193247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85356"/>
            <a:ext cx="4868991" cy="3244934"/>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D:\РОМАН СЕРГЕЕВИЧ ОСМИНКИН\СТАТЬИ_ДОКЛАДЫ_ЛЕКЦИИ\лекция_сад и перформанс\родина\19023264_10209349094832896_2910707808674653373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524" y="58341"/>
            <a:ext cx="4631474" cy="308664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D:\РОМАН СЕРГЕЕВИЧ ОСМИНКИН\СТАТЬИ_ДОКЛАДЫ_ЛЕКЦИИ\лекция_сад и перформанс\родина\19092981_10209349096592940_105723853359133987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6592" y="3585356"/>
            <a:ext cx="4827406" cy="32172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2921"/>
            <a:ext cx="4572000" cy="3693319"/>
          </a:xfrm>
          <a:prstGeom prst="rect">
            <a:avLst/>
          </a:prstGeom>
        </p:spPr>
        <p:txBody>
          <a:bodyPr>
            <a:spAutoFit/>
          </a:bodyPr>
          <a:lstStyle/>
          <a:p>
            <a:r>
              <a:rPr lang="ru-RU" dirty="0"/>
              <a:t>«Мы устали от насилия, от постоянной эскалации агрессии и демонстрации силы. Мы хотим, чтобы власть, наконец, стала человечнее. Нам надоели старики, обезумевшие от крови, и дико гордящиеся тем, что у них она не течёт. Мы хотим сказать власти: будь нежнее или уйди. Кто нежен, тот и прав – потому что без нежности даже трава не растёт, и не сбывается время. И тем, кто завтра и впредь собирается хватать людей и заключать их в объятия тюрем, мы говорим: хватит. Нежнее, </a:t>
            </a:r>
            <a:r>
              <a:rPr lang="ru-RU" dirty="0" err="1"/>
              <a:t>омонята</a:t>
            </a:r>
            <a:r>
              <a:rPr lang="ru-RU" dirty="0"/>
              <a:t> и </a:t>
            </a:r>
            <a:r>
              <a:rPr lang="ru-RU" dirty="0" err="1"/>
              <a:t>омоняшки</a:t>
            </a:r>
            <a:r>
              <a:rPr lang="ru-RU" dirty="0"/>
              <a:t>!»</a:t>
            </a:r>
          </a:p>
        </p:txBody>
      </p:sp>
    </p:spTree>
    <p:extLst>
      <p:ext uri="{BB962C8B-B14F-4D97-AF65-F5344CB8AC3E}">
        <p14:creationId xmlns:p14="http://schemas.microsoft.com/office/powerpoint/2010/main" val="347153577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11094</TotalTime>
  <Words>6323</Words>
  <Application>Microsoft Office PowerPoint</Application>
  <PresentationFormat>Экран (4:3)</PresentationFormat>
  <Paragraphs>365</Paragraphs>
  <Slides>178</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178</vt:i4>
      </vt:variant>
    </vt:vector>
  </HeadingPairs>
  <TitlesOfParts>
    <vt:vector size="179" baseType="lpstr">
      <vt:lpstr>Тема Office</vt:lpstr>
      <vt:lpstr>Aktionskunst und Kunstaktivismus in Russland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Искусство участия: генеалогия 1917 – 1968 - 1989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'Танцы машин'. Постановка Н. Фореггера </vt:lpstr>
      <vt:lpstr>Презентация PowerPoint</vt:lpstr>
      <vt:lpstr>Презентация PowerPoint</vt:lpstr>
      <vt:lpstr>Персимфа́нс 1922-1932</vt:lpstr>
      <vt:lpstr>Ситуацион--истский  Интернаци--онал</vt:lpstr>
      <vt:lpstr>FLUXUS 1963 мышление  событиями провокациями  праздниками</vt:lpstr>
      <vt:lpstr>Презентация PowerPoint</vt:lpstr>
      <vt:lpstr>Презентация PowerPoint</vt:lpstr>
      <vt:lpstr>Презентация PowerPoint</vt:lpstr>
      <vt:lpstr>Презентация PowerPoint</vt:lpstr>
      <vt:lpstr>Фотодокументация акции группы "Коллективные действия» "Произведение изобразительного искусства - картина"</vt:lpstr>
      <vt:lpstr>Презентация PowerPoint</vt:lpstr>
      <vt:lpstr>Презентация PowerPoint</vt:lpstr>
      <vt:lpstr>Презентация PowerPoint</vt:lpstr>
      <vt:lpstr>Презентация PowerPoint</vt:lpstr>
      <vt:lpstr>Group "Nest« (Гнездо). Demonstration Art to the Masses 1978</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invention of new forms of political representation, each picket and rally as a unique happening event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Перформансы общества/ Слабая рассеянная эстетика</vt:lpstr>
      <vt:lpstr>Презентация PowerPoint</vt:lpstr>
      <vt:lpstr>Презентация PowerPoint</vt:lpstr>
      <vt:lpstr>Презентация PowerPoint</vt:lpstr>
      <vt:lpstr>Презентация PowerPoint</vt:lpstr>
      <vt:lpstr>В Ленинградской области под поселком Агалатово петербургская казачья община открыла памятник президенту России Владимиру Путину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«Партисипаторное искусство: коллективный перформанс в эпоху индивидуальной рецепции».</dc:title>
  <dc:creator>Maxim Alyukov</dc:creator>
  <cp:lastModifiedBy>Роман Осминкин</cp:lastModifiedBy>
  <cp:revision>162</cp:revision>
  <dcterms:created xsi:type="dcterms:W3CDTF">2015-04-07T11:36:38Z</dcterms:created>
  <dcterms:modified xsi:type="dcterms:W3CDTF">2024-04-02T12:02:01Z</dcterms:modified>
</cp:coreProperties>
</file>