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6" r:id="rId9"/>
    <p:sldId id="263" r:id="rId10"/>
    <p:sldId id="264" r:id="rId11"/>
    <p:sldId id="267" r:id="rId12"/>
    <p:sldId id="268" r:id="rId13"/>
    <p:sldId id="265"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68" autoAdjust="0"/>
    <p:restoredTop sz="94660"/>
  </p:normalViewPr>
  <p:slideViewPr>
    <p:cSldViewPr snapToGrid="0">
      <p:cViewPr varScale="1">
        <p:scale>
          <a:sx n="74" d="100"/>
          <a:sy n="74" d="100"/>
        </p:scale>
        <p:origin x="1840"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de-DE"/>
              <a:t>Titelmasterformat durch Klicken bearbeiten</a:t>
            </a:r>
            <a:endParaRPr lang="en-AU"/>
          </a:p>
        </p:txBody>
      </p:sp>
      <p:sp>
        <p:nvSpPr>
          <p:cNvPr id="3" name="Unt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Formatvorlage des Untertitelmasters durch Klicken bearbeiten</a:t>
            </a:r>
            <a:endParaRPr lang="en-AU"/>
          </a:p>
        </p:txBody>
      </p:sp>
      <p:sp>
        <p:nvSpPr>
          <p:cNvPr id="4" name="Datumsplatzhalter 3"/>
          <p:cNvSpPr>
            <a:spLocks noGrp="1"/>
          </p:cNvSpPr>
          <p:nvPr>
            <p:ph type="dt" sz="half" idx="10"/>
          </p:nvPr>
        </p:nvSpPr>
        <p:spPr/>
        <p:txBody>
          <a:bodyPr/>
          <a:lstStyle/>
          <a:p>
            <a:fld id="{4A38C03B-ED6D-4907-A277-220381F066E4}" type="datetimeFigureOut">
              <a:rPr lang="en-AU" smtClean="0"/>
              <a:t>20/4/22</a:t>
            </a:fld>
            <a:endParaRPr lang="en-AU"/>
          </a:p>
        </p:txBody>
      </p:sp>
      <p:sp>
        <p:nvSpPr>
          <p:cNvPr id="5" name="Fußzeilenplatzhalter 4"/>
          <p:cNvSpPr>
            <a:spLocks noGrp="1"/>
          </p:cNvSpPr>
          <p:nvPr>
            <p:ph type="ftr" sz="quarter" idx="11"/>
          </p:nvPr>
        </p:nvSpPr>
        <p:spPr/>
        <p:txBody>
          <a:bodyPr/>
          <a:lstStyle/>
          <a:p>
            <a:endParaRPr lang="en-AU"/>
          </a:p>
        </p:txBody>
      </p:sp>
      <p:sp>
        <p:nvSpPr>
          <p:cNvPr id="6" name="Foliennummernplatzhalter 5"/>
          <p:cNvSpPr>
            <a:spLocks noGrp="1"/>
          </p:cNvSpPr>
          <p:nvPr>
            <p:ph type="sldNum" sz="quarter" idx="12"/>
          </p:nvPr>
        </p:nvSpPr>
        <p:spPr/>
        <p:txBody>
          <a:bodyPr/>
          <a:lstStyle/>
          <a:p>
            <a:fld id="{EB5AE2F1-84A6-42E8-803E-00F03B622A6D}" type="slidenum">
              <a:rPr lang="en-AU" smtClean="0"/>
              <a:t>‹#›</a:t>
            </a:fld>
            <a:endParaRPr lang="en-AU"/>
          </a:p>
        </p:txBody>
      </p:sp>
    </p:spTree>
    <p:extLst>
      <p:ext uri="{BB962C8B-B14F-4D97-AF65-F5344CB8AC3E}">
        <p14:creationId xmlns:p14="http://schemas.microsoft.com/office/powerpoint/2010/main" val="5495131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en-AU"/>
          </a:p>
        </p:txBody>
      </p:sp>
      <p:sp>
        <p:nvSpPr>
          <p:cNvPr id="3" name="Vertikaler Textplatzhalter 2"/>
          <p:cNvSpPr>
            <a:spLocks noGrp="1"/>
          </p:cNvSpPr>
          <p:nvPr>
            <p:ph type="body" orient="vert" idx="1"/>
          </p:nvPr>
        </p:nvSpPr>
        <p:spPr/>
        <p:txBody>
          <a:bodyPr vert="eaVert"/>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AU"/>
          </a:p>
        </p:txBody>
      </p:sp>
      <p:sp>
        <p:nvSpPr>
          <p:cNvPr id="4" name="Datumsplatzhalter 3"/>
          <p:cNvSpPr>
            <a:spLocks noGrp="1"/>
          </p:cNvSpPr>
          <p:nvPr>
            <p:ph type="dt" sz="half" idx="10"/>
          </p:nvPr>
        </p:nvSpPr>
        <p:spPr/>
        <p:txBody>
          <a:bodyPr/>
          <a:lstStyle/>
          <a:p>
            <a:fld id="{4A38C03B-ED6D-4907-A277-220381F066E4}" type="datetimeFigureOut">
              <a:rPr lang="en-AU" smtClean="0"/>
              <a:t>20/4/22</a:t>
            </a:fld>
            <a:endParaRPr lang="en-AU"/>
          </a:p>
        </p:txBody>
      </p:sp>
      <p:sp>
        <p:nvSpPr>
          <p:cNvPr id="5" name="Fußzeilenplatzhalter 4"/>
          <p:cNvSpPr>
            <a:spLocks noGrp="1"/>
          </p:cNvSpPr>
          <p:nvPr>
            <p:ph type="ftr" sz="quarter" idx="11"/>
          </p:nvPr>
        </p:nvSpPr>
        <p:spPr/>
        <p:txBody>
          <a:bodyPr/>
          <a:lstStyle/>
          <a:p>
            <a:endParaRPr lang="en-AU"/>
          </a:p>
        </p:txBody>
      </p:sp>
      <p:sp>
        <p:nvSpPr>
          <p:cNvPr id="6" name="Foliennummernplatzhalter 5"/>
          <p:cNvSpPr>
            <a:spLocks noGrp="1"/>
          </p:cNvSpPr>
          <p:nvPr>
            <p:ph type="sldNum" sz="quarter" idx="12"/>
          </p:nvPr>
        </p:nvSpPr>
        <p:spPr/>
        <p:txBody>
          <a:bodyPr/>
          <a:lstStyle/>
          <a:p>
            <a:fld id="{EB5AE2F1-84A6-42E8-803E-00F03B622A6D}" type="slidenum">
              <a:rPr lang="en-AU" smtClean="0"/>
              <a:t>‹#›</a:t>
            </a:fld>
            <a:endParaRPr lang="en-AU"/>
          </a:p>
        </p:txBody>
      </p:sp>
    </p:spTree>
    <p:extLst>
      <p:ext uri="{BB962C8B-B14F-4D97-AF65-F5344CB8AC3E}">
        <p14:creationId xmlns:p14="http://schemas.microsoft.com/office/powerpoint/2010/main" val="9796251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724900" y="365125"/>
            <a:ext cx="2628900" cy="5811838"/>
          </a:xfrm>
        </p:spPr>
        <p:txBody>
          <a:bodyPr vert="eaVert"/>
          <a:lstStyle/>
          <a:p>
            <a:r>
              <a:rPr lang="de-DE"/>
              <a:t>Titelmasterformat durch Klicken bearbeiten</a:t>
            </a:r>
            <a:endParaRPr lang="en-AU"/>
          </a:p>
        </p:txBody>
      </p:sp>
      <p:sp>
        <p:nvSpPr>
          <p:cNvPr id="3" name="Vertikaler Textplatzhalter 2"/>
          <p:cNvSpPr>
            <a:spLocks noGrp="1"/>
          </p:cNvSpPr>
          <p:nvPr>
            <p:ph type="body" orient="vert" idx="1"/>
          </p:nvPr>
        </p:nvSpPr>
        <p:spPr>
          <a:xfrm>
            <a:off x="838200" y="365125"/>
            <a:ext cx="7734300" cy="5811838"/>
          </a:xfrm>
        </p:spPr>
        <p:txBody>
          <a:bodyPr vert="eaVert"/>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AU"/>
          </a:p>
        </p:txBody>
      </p:sp>
      <p:sp>
        <p:nvSpPr>
          <p:cNvPr id="4" name="Datumsplatzhalter 3"/>
          <p:cNvSpPr>
            <a:spLocks noGrp="1"/>
          </p:cNvSpPr>
          <p:nvPr>
            <p:ph type="dt" sz="half" idx="10"/>
          </p:nvPr>
        </p:nvSpPr>
        <p:spPr/>
        <p:txBody>
          <a:bodyPr/>
          <a:lstStyle/>
          <a:p>
            <a:fld id="{4A38C03B-ED6D-4907-A277-220381F066E4}" type="datetimeFigureOut">
              <a:rPr lang="en-AU" smtClean="0"/>
              <a:t>20/4/22</a:t>
            </a:fld>
            <a:endParaRPr lang="en-AU"/>
          </a:p>
        </p:txBody>
      </p:sp>
      <p:sp>
        <p:nvSpPr>
          <p:cNvPr id="5" name="Fußzeilenplatzhalter 4"/>
          <p:cNvSpPr>
            <a:spLocks noGrp="1"/>
          </p:cNvSpPr>
          <p:nvPr>
            <p:ph type="ftr" sz="quarter" idx="11"/>
          </p:nvPr>
        </p:nvSpPr>
        <p:spPr/>
        <p:txBody>
          <a:bodyPr/>
          <a:lstStyle/>
          <a:p>
            <a:endParaRPr lang="en-AU"/>
          </a:p>
        </p:txBody>
      </p:sp>
      <p:sp>
        <p:nvSpPr>
          <p:cNvPr id="6" name="Foliennummernplatzhalter 5"/>
          <p:cNvSpPr>
            <a:spLocks noGrp="1"/>
          </p:cNvSpPr>
          <p:nvPr>
            <p:ph type="sldNum" sz="quarter" idx="12"/>
          </p:nvPr>
        </p:nvSpPr>
        <p:spPr/>
        <p:txBody>
          <a:bodyPr/>
          <a:lstStyle/>
          <a:p>
            <a:fld id="{EB5AE2F1-84A6-42E8-803E-00F03B622A6D}" type="slidenum">
              <a:rPr lang="en-AU" smtClean="0"/>
              <a:t>‹#›</a:t>
            </a:fld>
            <a:endParaRPr lang="en-AU"/>
          </a:p>
        </p:txBody>
      </p:sp>
    </p:spTree>
    <p:extLst>
      <p:ext uri="{BB962C8B-B14F-4D97-AF65-F5344CB8AC3E}">
        <p14:creationId xmlns:p14="http://schemas.microsoft.com/office/powerpoint/2010/main" val="29326622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en-AU"/>
          </a:p>
        </p:txBody>
      </p:sp>
      <p:sp>
        <p:nvSpPr>
          <p:cNvPr id="3" name="Inhaltsplatzhalter 2"/>
          <p:cNvSpPr>
            <a:spLocks noGrp="1"/>
          </p:cNvSpPr>
          <p:nvPr>
            <p:ph idx="1"/>
          </p:nvPr>
        </p:nvSpPr>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AU"/>
          </a:p>
        </p:txBody>
      </p:sp>
      <p:sp>
        <p:nvSpPr>
          <p:cNvPr id="4" name="Datumsplatzhalter 3"/>
          <p:cNvSpPr>
            <a:spLocks noGrp="1"/>
          </p:cNvSpPr>
          <p:nvPr>
            <p:ph type="dt" sz="half" idx="10"/>
          </p:nvPr>
        </p:nvSpPr>
        <p:spPr/>
        <p:txBody>
          <a:bodyPr/>
          <a:lstStyle/>
          <a:p>
            <a:fld id="{4A38C03B-ED6D-4907-A277-220381F066E4}" type="datetimeFigureOut">
              <a:rPr lang="en-AU" smtClean="0"/>
              <a:t>20/4/22</a:t>
            </a:fld>
            <a:endParaRPr lang="en-AU"/>
          </a:p>
        </p:txBody>
      </p:sp>
      <p:sp>
        <p:nvSpPr>
          <p:cNvPr id="5" name="Fußzeilenplatzhalter 4"/>
          <p:cNvSpPr>
            <a:spLocks noGrp="1"/>
          </p:cNvSpPr>
          <p:nvPr>
            <p:ph type="ftr" sz="quarter" idx="11"/>
          </p:nvPr>
        </p:nvSpPr>
        <p:spPr/>
        <p:txBody>
          <a:bodyPr/>
          <a:lstStyle/>
          <a:p>
            <a:endParaRPr lang="en-AU"/>
          </a:p>
        </p:txBody>
      </p:sp>
      <p:sp>
        <p:nvSpPr>
          <p:cNvPr id="6" name="Foliennummernplatzhalter 5"/>
          <p:cNvSpPr>
            <a:spLocks noGrp="1"/>
          </p:cNvSpPr>
          <p:nvPr>
            <p:ph type="sldNum" sz="quarter" idx="12"/>
          </p:nvPr>
        </p:nvSpPr>
        <p:spPr/>
        <p:txBody>
          <a:bodyPr/>
          <a:lstStyle/>
          <a:p>
            <a:fld id="{EB5AE2F1-84A6-42E8-803E-00F03B622A6D}" type="slidenum">
              <a:rPr lang="en-AU" smtClean="0"/>
              <a:t>‹#›</a:t>
            </a:fld>
            <a:endParaRPr lang="en-AU"/>
          </a:p>
        </p:txBody>
      </p:sp>
    </p:spTree>
    <p:extLst>
      <p:ext uri="{BB962C8B-B14F-4D97-AF65-F5344CB8AC3E}">
        <p14:creationId xmlns:p14="http://schemas.microsoft.com/office/powerpoint/2010/main" val="30276980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de-DE"/>
              <a:t>Titelmasterformat durch Klicken bearbeiten</a:t>
            </a:r>
            <a:endParaRPr lang="en-AU"/>
          </a:p>
        </p:txBody>
      </p:sp>
      <p:sp>
        <p:nvSpPr>
          <p:cNvPr id="3" name="Textplatzhalt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Formatvorlagen des Textmasters bearbeiten</a:t>
            </a:r>
          </a:p>
        </p:txBody>
      </p:sp>
      <p:sp>
        <p:nvSpPr>
          <p:cNvPr id="4" name="Datumsplatzhalter 3"/>
          <p:cNvSpPr>
            <a:spLocks noGrp="1"/>
          </p:cNvSpPr>
          <p:nvPr>
            <p:ph type="dt" sz="half" idx="10"/>
          </p:nvPr>
        </p:nvSpPr>
        <p:spPr/>
        <p:txBody>
          <a:bodyPr/>
          <a:lstStyle/>
          <a:p>
            <a:fld id="{4A38C03B-ED6D-4907-A277-220381F066E4}" type="datetimeFigureOut">
              <a:rPr lang="en-AU" smtClean="0"/>
              <a:t>20/4/22</a:t>
            </a:fld>
            <a:endParaRPr lang="en-AU"/>
          </a:p>
        </p:txBody>
      </p:sp>
      <p:sp>
        <p:nvSpPr>
          <p:cNvPr id="5" name="Fußzeilenplatzhalter 4"/>
          <p:cNvSpPr>
            <a:spLocks noGrp="1"/>
          </p:cNvSpPr>
          <p:nvPr>
            <p:ph type="ftr" sz="quarter" idx="11"/>
          </p:nvPr>
        </p:nvSpPr>
        <p:spPr/>
        <p:txBody>
          <a:bodyPr/>
          <a:lstStyle/>
          <a:p>
            <a:endParaRPr lang="en-AU"/>
          </a:p>
        </p:txBody>
      </p:sp>
      <p:sp>
        <p:nvSpPr>
          <p:cNvPr id="6" name="Foliennummernplatzhalter 5"/>
          <p:cNvSpPr>
            <a:spLocks noGrp="1"/>
          </p:cNvSpPr>
          <p:nvPr>
            <p:ph type="sldNum" sz="quarter" idx="12"/>
          </p:nvPr>
        </p:nvSpPr>
        <p:spPr/>
        <p:txBody>
          <a:bodyPr/>
          <a:lstStyle/>
          <a:p>
            <a:fld id="{EB5AE2F1-84A6-42E8-803E-00F03B622A6D}" type="slidenum">
              <a:rPr lang="en-AU" smtClean="0"/>
              <a:t>‹#›</a:t>
            </a:fld>
            <a:endParaRPr lang="en-AU"/>
          </a:p>
        </p:txBody>
      </p:sp>
    </p:spTree>
    <p:extLst>
      <p:ext uri="{BB962C8B-B14F-4D97-AF65-F5344CB8AC3E}">
        <p14:creationId xmlns:p14="http://schemas.microsoft.com/office/powerpoint/2010/main" val="7676498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en-AU"/>
          </a:p>
        </p:txBody>
      </p:sp>
      <p:sp>
        <p:nvSpPr>
          <p:cNvPr id="3" name="Inhaltsplatzhalter 2"/>
          <p:cNvSpPr>
            <a:spLocks noGrp="1"/>
          </p:cNvSpPr>
          <p:nvPr>
            <p:ph sz="half" idx="1"/>
          </p:nvPr>
        </p:nvSpPr>
        <p:spPr>
          <a:xfrm>
            <a:off x="838200" y="1825625"/>
            <a:ext cx="5181600" cy="435133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AU"/>
          </a:p>
        </p:txBody>
      </p:sp>
      <p:sp>
        <p:nvSpPr>
          <p:cNvPr id="4" name="Inhaltsplatzhalter 3"/>
          <p:cNvSpPr>
            <a:spLocks noGrp="1"/>
          </p:cNvSpPr>
          <p:nvPr>
            <p:ph sz="half" idx="2"/>
          </p:nvPr>
        </p:nvSpPr>
        <p:spPr>
          <a:xfrm>
            <a:off x="6172200" y="1825625"/>
            <a:ext cx="5181600" cy="435133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AU"/>
          </a:p>
        </p:txBody>
      </p:sp>
      <p:sp>
        <p:nvSpPr>
          <p:cNvPr id="5" name="Datumsplatzhalter 4"/>
          <p:cNvSpPr>
            <a:spLocks noGrp="1"/>
          </p:cNvSpPr>
          <p:nvPr>
            <p:ph type="dt" sz="half" idx="10"/>
          </p:nvPr>
        </p:nvSpPr>
        <p:spPr/>
        <p:txBody>
          <a:bodyPr/>
          <a:lstStyle/>
          <a:p>
            <a:fld id="{4A38C03B-ED6D-4907-A277-220381F066E4}" type="datetimeFigureOut">
              <a:rPr lang="en-AU" smtClean="0"/>
              <a:t>20/4/22</a:t>
            </a:fld>
            <a:endParaRPr lang="en-AU"/>
          </a:p>
        </p:txBody>
      </p:sp>
      <p:sp>
        <p:nvSpPr>
          <p:cNvPr id="6" name="Fußzeilenplatzhalter 5"/>
          <p:cNvSpPr>
            <a:spLocks noGrp="1"/>
          </p:cNvSpPr>
          <p:nvPr>
            <p:ph type="ftr" sz="quarter" idx="11"/>
          </p:nvPr>
        </p:nvSpPr>
        <p:spPr/>
        <p:txBody>
          <a:bodyPr/>
          <a:lstStyle/>
          <a:p>
            <a:endParaRPr lang="en-AU"/>
          </a:p>
        </p:txBody>
      </p:sp>
      <p:sp>
        <p:nvSpPr>
          <p:cNvPr id="7" name="Foliennummernplatzhalter 6"/>
          <p:cNvSpPr>
            <a:spLocks noGrp="1"/>
          </p:cNvSpPr>
          <p:nvPr>
            <p:ph type="sldNum" sz="quarter" idx="12"/>
          </p:nvPr>
        </p:nvSpPr>
        <p:spPr/>
        <p:txBody>
          <a:bodyPr/>
          <a:lstStyle/>
          <a:p>
            <a:fld id="{EB5AE2F1-84A6-42E8-803E-00F03B622A6D}" type="slidenum">
              <a:rPr lang="en-AU" smtClean="0"/>
              <a:t>‹#›</a:t>
            </a:fld>
            <a:endParaRPr lang="en-AU"/>
          </a:p>
        </p:txBody>
      </p:sp>
    </p:spTree>
    <p:extLst>
      <p:ext uri="{BB962C8B-B14F-4D97-AF65-F5344CB8AC3E}">
        <p14:creationId xmlns:p14="http://schemas.microsoft.com/office/powerpoint/2010/main" val="17291395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de-DE"/>
              <a:t>Titelmasterformat durch Klicken bearbeiten</a:t>
            </a:r>
            <a:endParaRPr lang="en-AU"/>
          </a:p>
        </p:txBody>
      </p:sp>
      <p:sp>
        <p:nvSpPr>
          <p:cNvPr id="3" name="Textplatzhalt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Formatvorlagen des Textmasters bearbeiten</a:t>
            </a:r>
          </a:p>
        </p:txBody>
      </p:sp>
      <p:sp>
        <p:nvSpPr>
          <p:cNvPr id="4" name="Inhaltsplatzhalter 3"/>
          <p:cNvSpPr>
            <a:spLocks noGrp="1"/>
          </p:cNvSpPr>
          <p:nvPr>
            <p:ph sz="half" idx="2"/>
          </p:nvPr>
        </p:nvSpPr>
        <p:spPr>
          <a:xfrm>
            <a:off x="839788" y="2505075"/>
            <a:ext cx="5157787" cy="368458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AU"/>
          </a:p>
        </p:txBody>
      </p:sp>
      <p:sp>
        <p:nvSpPr>
          <p:cNvPr id="5" name="Textplatzhalt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Formatvorlagen des Textmasters bearbeiten</a:t>
            </a:r>
          </a:p>
        </p:txBody>
      </p:sp>
      <p:sp>
        <p:nvSpPr>
          <p:cNvPr id="6" name="Inhaltsplatzhalter 5"/>
          <p:cNvSpPr>
            <a:spLocks noGrp="1"/>
          </p:cNvSpPr>
          <p:nvPr>
            <p:ph sz="quarter" idx="4"/>
          </p:nvPr>
        </p:nvSpPr>
        <p:spPr>
          <a:xfrm>
            <a:off x="6172200" y="2505075"/>
            <a:ext cx="5183188" cy="368458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AU"/>
          </a:p>
        </p:txBody>
      </p:sp>
      <p:sp>
        <p:nvSpPr>
          <p:cNvPr id="7" name="Datumsplatzhalter 6"/>
          <p:cNvSpPr>
            <a:spLocks noGrp="1"/>
          </p:cNvSpPr>
          <p:nvPr>
            <p:ph type="dt" sz="half" idx="10"/>
          </p:nvPr>
        </p:nvSpPr>
        <p:spPr/>
        <p:txBody>
          <a:bodyPr/>
          <a:lstStyle/>
          <a:p>
            <a:fld id="{4A38C03B-ED6D-4907-A277-220381F066E4}" type="datetimeFigureOut">
              <a:rPr lang="en-AU" smtClean="0"/>
              <a:t>20/4/22</a:t>
            </a:fld>
            <a:endParaRPr lang="en-AU"/>
          </a:p>
        </p:txBody>
      </p:sp>
      <p:sp>
        <p:nvSpPr>
          <p:cNvPr id="8" name="Fußzeilenplatzhalter 7"/>
          <p:cNvSpPr>
            <a:spLocks noGrp="1"/>
          </p:cNvSpPr>
          <p:nvPr>
            <p:ph type="ftr" sz="quarter" idx="11"/>
          </p:nvPr>
        </p:nvSpPr>
        <p:spPr/>
        <p:txBody>
          <a:bodyPr/>
          <a:lstStyle/>
          <a:p>
            <a:endParaRPr lang="en-AU"/>
          </a:p>
        </p:txBody>
      </p:sp>
      <p:sp>
        <p:nvSpPr>
          <p:cNvPr id="9" name="Foliennummernplatzhalter 8"/>
          <p:cNvSpPr>
            <a:spLocks noGrp="1"/>
          </p:cNvSpPr>
          <p:nvPr>
            <p:ph type="sldNum" sz="quarter" idx="12"/>
          </p:nvPr>
        </p:nvSpPr>
        <p:spPr/>
        <p:txBody>
          <a:bodyPr/>
          <a:lstStyle/>
          <a:p>
            <a:fld id="{EB5AE2F1-84A6-42E8-803E-00F03B622A6D}" type="slidenum">
              <a:rPr lang="en-AU" smtClean="0"/>
              <a:t>‹#›</a:t>
            </a:fld>
            <a:endParaRPr lang="en-AU"/>
          </a:p>
        </p:txBody>
      </p:sp>
    </p:spTree>
    <p:extLst>
      <p:ext uri="{BB962C8B-B14F-4D97-AF65-F5344CB8AC3E}">
        <p14:creationId xmlns:p14="http://schemas.microsoft.com/office/powerpoint/2010/main" val="7301884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en-AU"/>
          </a:p>
        </p:txBody>
      </p:sp>
      <p:sp>
        <p:nvSpPr>
          <p:cNvPr id="3" name="Datumsplatzhalter 2"/>
          <p:cNvSpPr>
            <a:spLocks noGrp="1"/>
          </p:cNvSpPr>
          <p:nvPr>
            <p:ph type="dt" sz="half" idx="10"/>
          </p:nvPr>
        </p:nvSpPr>
        <p:spPr/>
        <p:txBody>
          <a:bodyPr/>
          <a:lstStyle/>
          <a:p>
            <a:fld id="{4A38C03B-ED6D-4907-A277-220381F066E4}" type="datetimeFigureOut">
              <a:rPr lang="en-AU" smtClean="0"/>
              <a:t>20/4/22</a:t>
            </a:fld>
            <a:endParaRPr lang="en-AU"/>
          </a:p>
        </p:txBody>
      </p:sp>
      <p:sp>
        <p:nvSpPr>
          <p:cNvPr id="4" name="Fußzeilenplatzhalter 3"/>
          <p:cNvSpPr>
            <a:spLocks noGrp="1"/>
          </p:cNvSpPr>
          <p:nvPr>
            <p:ph type="ftr" sz="quarter" idx="11"/>
          </p:nvPr>
        </p:nvSpPr>
        <p:spPr/>
        <p:txBody>
          <a:bodyPr/>
          <a:lstStyle/>
          <a:p>
            <a:endParaRPr lang="en-AU"/>
          </a:p>
        </p:txBody>
      </p:sp>
      <p:sp>
        <p:nvSpPr>
          <p:cNvPr id="5" name="Foliennummernplatzhalter 4"/>
          <p:cNvSpPr>
            <a:spLocks noGrp="1"/>
          </p:cNvSpPr>
          <p:nvPr>
            <p:ph type="sldNum" sz="quarter" idx="12"/>
          </p:nvPr>
        </p:nvSpPr>
        <p:spPr/>
        <p:txBody>
          <a:bodyPr/>
          <a:lstStyle/>
          <a:p>
            <a:fld id="{EB5AE2F1-84A6-42E8-803E-00F03B622A6D}" type="slidenum">
              <a:rPr lang="en-AU" smtClean="0"/>
              <a:t>‹#›</a:t>
            </a:fld>
            <a:endParaRPr lang="en-AU"/>
          </a:p>
        </p:txBody>
      </p:sp>
    </p:spTree>
    <p:extLst>
      <p:ext uri="{BB962C8B-B14F-4D97-AF65-F5344CB8AC3E}">
        <p14:creationId xmlns:p14="http://schemas.microsoft.com/office/powerpoint/2010/main" val="28104393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4A38C03B-ED6D-4907-A277-220381F066E4}" type="datetimeFigureOut">
              <a:rPr lang="en-AU" smtClean="0"/>
              <a:t>20/4/22</a:t>
            </a:fld>
            <a:endParaRPr lang="en-AU"/>
          </a:p>
        </p:txBody>
      </p:sp>
      <p:sp>
        <p:nvSpPr>
          <p:cNvPr id="3" name="Fußzeilenplatzhalter 2"/>
          <p:cNvSpPr>
            <a:spLocks noGrp="1"/>
          </p:cNvSpPr>
          <p:nvPr>
            <p:ph type="ftr" sz="quarter" idx="11"/>
          </p:nvPr>
        </p:nvSpPr>
        <p:spPr/>
        <p:txBody>
          <a:bodyPr/>
          <a:lstStyle/>
          <a:p>
            <a:endParaRPr lang="en-AU"/>
          </a:p>
        </p:txBody>
      </p:sp>
      <p:sp>
        <p:nvSpPr>
          <p:cNvPr id="4" name="Foliennummernplatzhalter 3"/>
          <p:cNvSpPr>
            <a:spLocks noGrp="1"/>
          </p:cNvSpPr>
          <p:nvPr>
            <p:ph type="sldNum" sz="quarter" idx="12"/>
          </p:nvPr>
        </p:nvSpPr>
        <p:spPr/>
        <p:txBody>
          <a:bodyPr/>
          <a:lstStyle/>
          <a:p>
            <a:fld id="{EB5AE2F1-84A6-42E8-803E-00F03B622A6D}" type="slidenum">
              <a:rPr lang="en-AU" smtClean="0"/>
              <a:t>‹#›</a:t>
            </a:fld>
            <a:endParaRPr lang="en-AU"/>
          </a:p>
        </p:txBody>
      </p:sp>
    </p:spTree>
    <p:extLst>
      <p:ext uri="{BB962C8B-B14F-4D97-AF65-F5344CB8AC3E}">
        <p14:creationId xmlns:p14="http://schemas.microsoft.com/office/powerpoint/2010/main" val="4516717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a:t>Titelmasterformat durch Klicken bearbeiten</a:t>
            </a:r>
            <a:endParaRPr lang="en-AU"/>
          </a:p>
        </p:txBody>
      </p:sp>
      <p:sp>
        <p:nvSpPr>
          <p:cNvPr id="3" name="Inhaltsplatzhalt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AU"/>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Formatvorlagen des Textmasters bearbeiten</a:t>
            </a:r>
          </a:p>
        </p:txBody>
      </p:sp>
      <p:sp>
        <p:nvSpPr>
          <p:cNvPr id="5" name="Datumsplatzhalter 4"/>
          <p:cNvSpPr>
            <a:spLocks noGrp="1"/>
          </p:cNvSpPr>
          <p:nvPr>
            <p:ph type="dt" sz="half" idx="10"/>
          </p:nvPr>
        </p:nvSpPr>
        <p:spPr/>
        <p:txBody>
          <a:bodyPr/>
          <a:lstStyle/>
          <a:p>
            <a:fld id="{4A38C03B-ED6D-4907-A277-220381F066E4}" type="datetimeFigureOut">
              <a:rPr lang="en-AU" smtClean="0"/>
              <a:t>20/4/22</a:t>
            </a:fld>
            <a:endParaRPr lang="en-AU"/>
          </a:p>
        </p:txBody>
      </p:sp>
      <p:sp>
        <p:nvSpPr>
          <p:cNvPr id="6" name="Fußzeilenplatzhalter 5"/>
          <p:cNvSpPr>
            <a:spLocks noGrp="1"/>
          </p:cNvSpPr>
          <p:nvPr>
            <p:ph type="ftr" sz="quarter" idx="11"/>
          </p:nvPr>
        </p:nvSpPr>
        <p:spPr/>
        <p:txBody>
          <a:bodyPr/>
          <a:lstStyle/>
          <a:p>
            <a:endParaRPr lang="en-AU"/>
          </a:p>
        </p:txBody>
      </p:sp>
      <p:sp>
        <p:nvSpPr>
          <p:cNvPr id="7" name="Foliennummernplatzhalter 6"/>
          <p:cNvSpPr>
            <a:spLocks noGrp="1"/>
          </p:cNvSpPr>
          <p:nvPr>
            <p:ph type="sldNum" sz="quarter" idx="12"/>
          </p:nvPr>
        </p:nvSpPr>
        <p:spPr/>
        <p:txBody>
          <a:bodyPr/>
          <a:lstStyle/>
          <a:p>
            <a:fld id="{EB5AE2F1-84A6-42E8-803E-00F03B622A6D}" type="slidenum">
              <a:rPr lang="en-AU" smtClean="0"/>
              <a:t>‹#›</a:t>
            </a:fld>
            <a:endParaRPr lang="en-AU"/>
          </a:p>
        </p:txBody>
      </p:sp>
    </p:spTree>
    <p:extLst>
      <p:ext uri="{BB962C8B-B14F-4D97-AF65-F5344CB8AC3E}">
        <p14:creationId xmlns:p14="http://schemas.microsoft.com/office/powerpoint/2010/main" val="3356813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a:t>Titelmasterformat durch Klicken bearbeiten</a:t>
            </a:r>
            <a:endParaRPr lang="en-AU"/>
          </a:p>
        </p:txBody>
      </p:sp>
      <p:sp>
        <p:nvSpPr>
          <p:cNvPr id="3" name="Bildplatzhalt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Formatvorlagen des Textmasters bearbeiten</a:t>
            </a:r>
          </a:p>
        </p:txBody>
      </p:sp>
      <p:sp>
        <p:nvSpPr>
          <p:cNvPr id="5" name="Datumsplatzhalter 4"/>
          <p:cNvSpPr>
            <a:spLocks noGrp="1"/>
          </p:cNvSpPr>
          <p:nvPr>
            <p:ph type="dt" sz="half" idx="10"/>
          </p:nvPr>
        </p:nvSpPr>
        <p:spPr/>
        <p:txBody>
          <a:bodyPr/>
          <a:lstStyle/>
          <a:p>
            <a:fld id="{4A38C03B-ED6D-4907-A277-220381F066E4}" type="datetimeFigureOut">
              <a:rPr lang="en-AU" smtClean="0"/>
              <a:t>20/4/22</a:t>
            </a:fld>
            <a:endParaRPr lang="en-AU"/>
          </a:p>
        </p:txBody>
      </p:sp>
      <p:sp>
        <p:nvSpPr>
          <p:cNvPr id="6" name="Fußzeilenplatzhalter 5"/>
          <p:cNvSpPr>
            <a:spLocks noGrp="1"/>
          </p:cNvSpPr>
          <p:nvPr>
            <p:ph type="ftr" sz="quarter" idx="11"/>
          </p:nvPr>
        </p:nvSpPr>
        <p:spPr/>
        <p:txBody>
          <a:bodyPr/>
          <a:lstStyle/>
          <a:p>
            <a:endParaRPr lang="en-AU"/>
          </a:p>
        </p:txBody>
      </p:sp>
      <p:sp>
        <p:nvSpPr>
          <p:cNvPr id="7" name="Foliennummernplatzhalter 6"/>
          <p:cNvSpPr>
            <a:spLocks noGrp="1"/>
          </p:cNvSpPr>
          <p:nvPr>
            <p:ph type="sldNum" sz="quarter" idx="12"/>
          </p:nvPr>
        </p:nvSpPr>
        <p:spPr/>
        <p:txBody>
          <a:bodyPr/>
          <a:lstStyle/>
          <a:p>
            <a:fld id="{EB5AE2F1-84A6-42E8-803E-00F03B622A6D}" type="slidenum">
              <a:rPr lang="en-AU" smtClean="0"/>
              <a:t>‹#›</a:t>
            </a:fld>
            <a:endParaRPr lang="en-AU"/>
          </a:p>
        </p:txBody>
      </p:sp>
    </p:spTree>
    <p:extLst>
      <p:ext uri="{BB962C8B-B14F-4D97-AF65-F5344CB8AC3E}">
        <p14:creationId xmlns:p14="http://schemas.microsoft.com/office/powerpoint/2010/main" val="11911985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Titelmasterformat durch Klicken bearbeiten</a:t>
            </a:r>
            <a:endParaRPr lang="en-AU"/>
          </a:p>
        </p:txBody>
      </p:sp>
      <p:sp>
        <p:nvSpPr>
          <p:cNvPr id="3" name="Textplatzhalt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AU"/>
          </a:p>
        </p:txBody>
      </p:sp>
      <p:sp>
        <p:nvSpPr>
          <p:cNvPr id="4" name="Datumsplatzhalt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A38C03B-ED6D-4907-A277-220381F066E4}" type="datetimeFigureOut">
              <a:rPr lang="en-AU" smtClean="0"/>
              <a:t>20/4/22</a:t>
            </a:fld>
            <a:endParaRPr lang="en-AU"/>
          </a:p>
        </p:txBody>
      </p:sp>
      <p:sp>
        <p:nvSpPr>
          <p:cNvPr id="5" name="Fußzeilenplatzhalt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Foliennummernplatzhalt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B5AE2F1-84A6-42E8-803E-00F03B622A6D}" type="slidenum">
              <a:rPr lang="en-AU" smtClean="0"/>
              <a:t>‹#›</a:t>
            </a:fld>
            <a:endParaRPr lang="en-AU"/>
          </a:p>
        </p:txBody>
      </p:sp>
    </p:spTree>
    <p:extLst>
      <p:ext uri="{BB962C8B-B14F-4D97-AF65-F5344CB8AC3E}">
        <p14:creationId xmlns:p14="http://schemas.microsoft.com/office/powerpoint/2010/main" val="36415146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mailto:klaus.neumann@wiku-hamburg.de"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normAutofit fontScale="90000"/>
          </a:bodyPr>
          <a:lstStyle/>
          <a:p>
            <a:r>
              <a:rPr lang="de-DE" dirty="0"/>
              <a:t>Asyl und Zwangsmigration: Vom Nutzen und Nachteil ihrer Geschichte </a:t>
            </a:r>
            <a:endParaRPr lang="en-AU" dirty="0"/>
          </a:p>
        </p:txBody>
      </p:sp>
      <p:sp>
        <p:nvSpPr>
          <p:cNvPr id="3" name="Untertitel 2"/>
          <p:cNvSpPr>
            <a:spLocks noGrp="1"/>
          </p:cNvSpPr>
          <p:nvPr>
            <p:ph type="subTitle" idx="1"/>
          </p:nvPr>
        </p:nvSpPr>
        <p:spPr>
          <a:xfrm>
            <a:off x="1524000" y="3602038"/>
            <a:ext cx="9144000" cy="2854180"/>
          </a:xfrm>
        </p:spPr>
        <p:txBody>
          <a:bodyPr>
            <a:normAutofit/>
          </a:bodyPr>
          <a:lstStyle/>
          <a:p>
            <a:endParaRPr lang="de-DE" sz="4000" b="1" dirty="0"/>
          </a:p>
          <a:p>
            <a:r>
              <a:rPr lang="de-DE" sz="4000" b="1" dirty="0"/>
              <a:t>Klaus Neumann</a:t>
            </a:r>
          </a:p>
          <a:p>
            <a:r>
              <a:rPr lang="de-DE" i="1" dirty="0"/>
              <a:t>Hamburger Stiftung zur Förderung von Wissenschaft und Kultur</a:t>
            </a:r>
          </a:p>
          <a:p>
            <a:endParaRPr lang="de-DE" i="1" dirty="0"/>
          </a:p>
          <a:p>
            <a:r>
              <a:rPr lang="de-DE" dirty="0"/>
              <a:t>klaus.neumann@wiku-hamburg.de</a:t>
            </a:r>
            <a:endParaRPr lang="en-AU" dirty="0"/>
          </a:p>
        </p:txBody>
      </p:sp>
    </p:spTree>
    <p:extLst>
      <p:ext uri="{BB962C8B-B14F-4D97-AF65-F5344CB8AC3E}">
        <p14:creationId xmlns:p14="http://schemas.microsoft.com/office/powerpoint/2010/main" val="5498930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838200" y="748145"/>
            <a:ext cx="10515600" cy="5428818"/>
          </a:xfrm>
        </p:spPr>
        <p:txBody>
          <a:bodyPr>
            <a:normAutofit lnSpcReduction="10000"/>
          </a:bodyPr>
          <a:lstStyle/>
          <a:p>
            <a:pPr marL="0" indent="0">
              <a:buNone/>
            </a:pPr>
            <a:r>
              <a:rPr lang="de-DE" sz="4000" dirty="0"/>
              <a:t>„[D]</a:t>
            </a:r>
            <a:r>
              <a:rPr lang="de-DE" sz="4000" dirty="0" err="1"/>
              <a:t>ie</a:t>
            </a:r>
            <a:r>
              <a:rPr lang="de-DE" sz="4000" dirty="0"/>
              <a:t> Lage der [asylsuchenden] Personen [ist] Gegenstand der Sorge der internationalen Gemeinschaft. Hat ein Staat Schwierigkeiten, Asyl zu gewähren oder seine Asylgewährung fortzusetzen, so erwägen die Staaten im Geiste internationaler Solidarität jeder für sich oder gemeinsam oder mit Hilfe der Vereinten Nationen geeignete Maßnahmen, um die Bürde jenes Staates zu erleichtern.“</a:t>
            </a:r>
          </a:p>
          <a:p>
            <a:pPr marL="0" indent="0" algn="r">
              <a:buNone/>
            </a:pPr>
            <a:r>
              <a:rPr lang="de-DE" i="1" dirty="0"/>
              <a:t>UN-Erklärung über territoriales Asyl (1967)</a:t>
            </a:r>
            <a:endParaRPr lang="en-AU" i="1" dirty="0"/>
          </a:p>
        </p:txBody>
      </p:sp>
    </p:spTree>
    <p:extLst>
      <p:ext uri="{BB962C8B-B14F-4D97-AF65-F5344CB8AC3E}">
        <p14:creationId xmlns:p14="http://schemas.microsoft.com/office/powerpoint/2010/main" val="3065210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platzhalter 10"/>
          <p:cNvSpPr>
            <a:spLocks noGrp="1"/>
          </p:cNvSpPr>
          <p:nvPr>
            <p:ph type="body" idx="1"/>
          </p:nvPr>
        </p:nvSpPr>
        <p:spPr>
          <a:xfrm>
            <a:off x="839788" y="5818910"/>
            <a:ext cx="5157787" cy="480291"/>
          </a:xfrm>
        </p:spPr>
        <p:txBody>
          <a:bodyPr>
            <a:normAutofit/>
          </a:bodyPr>
          <a:lstStyle/>
          <a:p>
            <a:pPr algn="ctr"/>
            <a:r>
              <a:rPr lang="de-DE" dirty="0"/>
              <a:t>Jules Michelet</a:t>
            </a:r>
            <a:endParaRPr lang="en-AU" dirty="0"/>
          </a:p>
        </p:txBody>
      </p:sp>
      <p:pic>
        <p:nvPicPr>
          <p:cNvPr id="8" name="Inhaltsplatzhalter 7"/>
          <p:cNvPicPr>
            <a:picLocks noGrp="1" noChangeAspect="1"/>
          </p:cNvPicPr>
          <p:nvPr>
            <p:ph sz="half" idx="2"/>
          </p:nvPr>
        </p:nvPicPr>
        <p:blipFill>
          <a:blip r:embed="rId2" cstate="print">
            <a:extLst>
              <a:ext uri="{28A0092B-C50C-407E-A947-70E740481C1C}">
                <a14:useLocalDpi xmlns:a14="http://schemas.microsoft.com/office/drawing/2010/main" val="0"/>
              </a:ext>
            </a:extLst>
          </a:blip>
          <a:stretch>
            <a:fillRect/>
          </a:stretch>
        </p:blipFill>
        <p:spPr>
          <a:xfrm>
            <a:off x="1916155" y="1819838"/>
            <a:ext cx="3005051" cy="3632662"/>
          </a:xfrm>
        </p:spPr>
      </p:pic>
      <p:sp>
        <p:nvSpPr>
          <p:cNvPr id="12" name="Textplatzhalter 11"/>
          <p:cNvSpPr>
            <a:spLocks noGrp="1"/>
          </p:cNvSpPr>
          <p:nvPr>
            <p:ph type="body" sz="quarter" idx="3"/>
          </p:nvPr>
        </p:nvSpPr>
        <p:spPr>
          <a:xfrm>
            <a:off x="6172200" y="5529724"/>
            <a:ext cx="5183188" cy="704821"/>
          </a:xfrm>
        </p:spPr>
        <p:txBody>
          <a:bodyPr>
            <a:normAutofit/>
          </a:bodyPr>
          <a:lstStyle/>
          <a:p>
            <a:pPr algn="ctr"/>
            <a:r>
              <a:rPr lang="de-DE" dirty="0"/>
              <a:t>Friedrich Nietzsche</a:t>
            </a:r>
            <a:endParaRPr lang="en-AU" dirty="0"/>
          </a:p>
        </p:txBody>
      </p:sp>
      <p:pic>
        <p:nvPicPr>
          <p:cNvPr id="9" name="Inhaltsplatzhalter 8"/>
          <p:cNvPicPr>
            <a:picLocks noGrp="1" noChangeAspect="1"/>
          </p:cNvPicPr>
          <p:nvPr>
            <p:ph sz="quarter" idx="4"/>
          </p:nvPr>
        </p:nvPicPr>
        <p:blipFill>
          <a:blip r:embed="rId3" cstate="print">
            <a:extLst>
              <a:ext uri="{28A0092B-C50C-407E-A947-70E740481C1C}">
                <a14:useLocalDpi xmlns:a14="http://schemas.microsoft.com/office/drawing/2010/main" val="0"/>
              </a:ext>
            </a:extLst>
          </a:blip>
          <a:stretch>
            <a:fillRect/>
          </a:stretch>
        </p:blipFill>
        <p:spPr>
          <a:xfrm>
            <a:off x="7400571" y="1767912"/>
            <a:ext cx="2449353" cy="3684588"/>
          </a:xfrm>
        </p:spPr>
      </p:pic>
    </p:spTree>
    <p:extLst>
      <p:ext uri="{BB962C8B-B14F-4D97-AF65-F5344CB8AC3E}">
        <p14:creationId xmlns:p14="http://schemas.microsoft.com/office/powerpoint/2010/main" val="31024763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Inhaltsplatzhalter 7"/>
          <p:cNvSpPr>
            <a:spLocks noGrp="1"/>
          </p:cNvSpPr>
          <p:nvPr>
            <p:ph idx="1"/>
          </p:nvPr>
        </p:nvSpPr>
        <p:spPr>
          <a:xfrm>
            <a:off x="838200" y="267855"/>
            <a:ext cx="10515600" cy="6373090"/>
          </a:xfrm>
        </p:spPr>
        <p:txBody>
          <a:bodyPr>
            <a:noAutofit/>
          </a:bodyPr>
          <a:lstStyle/>
          <a:p>
            <a:pPr marL="0" indent="0">
              <a:buNone/>
            </a:pPr>
            <a:r>
              <a:rPr lang="de-DE" sz="2700" dirty="0"/>
              <a:t>„Dem, der keine Freunde hat, </a:t>
            </a:r>
            <a:r>
              <a:rPr lang="de-DE" sz="2700" dirty="0" err="1"/>
              <a:t>muß</a:t>
            </a:r>
            <a:r>
              <a:rPr lang="de-DE" sz="2700" dirty="0"/>
              <a:t> der Magistrat sie ersetzen. Denn das Gesetz, die Gerechtigkeit, ist zuverlässiger als alle unsere vergesslichen Zärtlichkeiten, unsere so rasch getrockneten Tränen.</a:t>
            </a:r>
          </a:p>
          <a:p>
            <a:pPr marL="0" indent="0">
              <a:buNone/>
            </a:pPr>
            <a:r>
              <a:rPr lang="de-DE" sz="2700" dirty="0"/>
              <a:t>Diese Magistratur ist die Geschichte. Und die Toten sind, um mit dem Römischen Recht zu sprechen, diese </a:t>
            </a:r>
            <a:r>
              <a:rPr lang="de-DE" sz="2700" i="1" dirty="0" err="1"/>
              <a:t>miserabiles</a:t>
            </a:r>
            <a:r>
              <a:rPr lang="de-DE" sz="2700" i="1" dirty="0"/>
              <a:t> </a:t>
            </a:r>
            <a:r>
              <a:rPr lang="de-DE" sz="2700" i="1" dirty="0" err="1"/>
              <a:t>personae</a:t>
            </a:r>
            <a:r>
              <a:rPr lang="de-DE" sz="2700" dirty="0"/>
              <a:t>, um die sich der Magistrat kümmern soll.</a:t>
            </a:r>
          </a:p>
          <a:p>
            <a:pPr marL="0" indent="0">
              <a:buNone/>
            </a:pPr>
            <a:r>
              <a:rPr lang="de-DE" sz="2700" dirty="0"/>
              <a:t>Niemals in meiner Laufbahn habe ich diese Pflicht des Historikers aus den Augen verloren. Ich habe vielen allzu sehr in Vergessenheit geratenen Toten den Beistand gewährt, den ich selbst benötigen werde.</a:t>
            </a:r>
          </a:p>
          <a:p>
            <a:pPr marL="0" indent="0">
              <a:buNone/>
            </a:pPr>
            <a:r>
              <a:rPr lang="de-DE" sz="2700" dirty="0"/>
              <a:t>Ich habe sie für ein zweites Leben exhumiert. … [Die Geschichte] erweckt diese Toten zu neuem Leben. Ihre Gerechtigkeit führt also die zusammen, die nicht zur selben Zeit gelebt haben, entschädigt manche, die nur für einen Augenblick erschienen sind, um sogleich wieder zu verschwinden. Sie leben nun mit uns, die wir uns als ihre Verwandten, ihre Freunde fühlen. So bildet sich eine Familie, eine gemeinsame Bürgschaft der Lebenden und der Toten.“					</a:t>
            </a:r>
            <a:r>
              <a:rPr lang="de-DE" sz="2700" i="1" dirty="0"/>
              <a:t>Jules Michelet (1872)</a:t>
            </a:r>
            <a:endParaRPr lang="en-AU" sz="2700" i="1" dirty="0"/>
          </a:p>
        </p:txBody>
      </p:sp>
    </p:spTree>
    <p:extLst>
      <p:ext uri="{BB962C8B-B14F-4D97-AF65-F5344CB8AC3E}">
        <p14:creationId xmlns:p14="http://schemas.microsoft.com/office/powerpoint/2010/main" val="29348508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p:txBody>
          <a:bodyPr/>
          <a:lstStyle/>
          <a:p>
            <a:pPr marL="0" indent="0" algn="ctr">
              <a:buNone/>
            </a:pPr>
            <a:r>
              <a:rPr lang="de-DE" sz="4800" dirty="0"/>
              <a:t>Vielen Dank für Ihre Aufmerksamkeit!</a:t>
            </a:r>
          </a:p>
          <a:p>
            <a:pPr algn="ctr"/>
            <a:endParaRPr lang="de-DE" sz="3600" dirty="0"/>
          </a:p>
          <a:p>
            <a:pPr algn="ctr"/>
            <a:endParaRPr lang="de-DE" sz="3600" dirty="0"/>
          </a:p>
          <a:p>
            <a:pPr marL="0" indent="0" algn="ctr">
              <a:buNone/>
            </a:pPr>
            <a:r>
              <a:rPr lang="de-DE" sz="3600" dirty="0"/>
              <a:t>Kontakt: </a:t>
            </a:r>
            <a:r>
              <a:rPr lang="de-DE" sz="3600" dirty="0">
                <a:hlinkClick r:id="rId2"/>
              </a:rPr>
              <a:t>klaus.neumann@wiku-hamburg.de</a:t>
            </a:r>
            <a:r>
              <a:rPr lang="de-DE" dirty="0"/>
              <a:t> </a:t>
            </a:r>
            <a:endParaRPr lang="en-AU" dirty="0"/>
          </a:p>
        </p:txBody>
      </p:sp>
    </p:spTree>
    <p:extLst>
      <p:ext uri="{BB962C8B-B14F-4D97-AF65-F5344CB8AC3E}">
        <p14:creationId xmlns:p14="http://schemas.microsoft.com/office/powerpoint/2010/main" val="12895704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ctrTitle"/>
          </p:nvPr>
        </p:nvSpPr>
        <p:spPr>
          <a:xfrm>
            <a:off x="1136073" y="535709"/>
            <a:ext cx="10067635" cy="1136073"/>
          </a:xfrm>
        </p:spPr>
        <p:txBody>
          <a:bodyPr>
            <a:normAutofit fontScale="90000"/>
          </a:bodyPr>
          <a:lstStyle/>
          <a:p>
            <a:pPr algn="l"/>
            <a:r>
              <a:rPr lang="de-DE" dirty="0"/>
              <a:t>„»Wir werden das wieder schaffen«</a:t>
            </a:r>
            <a:endParaRPr lang="en-AU" dirty="0"/>
          </a:p>
        </p:txBody>
      </p:sp>
      <p:sp>
        <p:nvSpPr>
          <p:cNvPr id="5" name="Untertitel 4"/>
          <p:cNvSpPr>
            <a:spLocks noGrp="1"/>
          </p:cNvSpPr>
          <p:nvPr>
            <p:ph type="subTitle" idx="1"/>
          </p:nvPr>
        </p:nvSpPr>
        <p:spPr>
          <a:xfrm>
            <a:off x="1025237" y="1948873"/>
            <a:ext cx="10067636" cy="4608945"/>
          </a:xfrm>
        </p:spPr>
        <p:txBody>
          <a:bodyPr/>
          <a:lstStyle/>
          <a:p>
            <a:pPr algn="l"/>
            <a:r>
              <a:rPr lang="de-DE" sz="3200" b="1" dirty="0"/>
              <a:t>Der Landkreis Ebersberg bereitet sich auf 1000 Ukraine-Flüchtlinge vor. Die ersten sind bereits hier. Nun geht es auch darum, Fehler wie 2015 zu vermeiden.</a:t>
            </a:r>
          </a:p>
          <a:p>
            <a:pPr algn="l"/>
            <a:r>
              <a:rPr lang="de-DE" sz="2800" dirty="0"/>
              <a:t>Die ersten kamen am Freitag. Acht Mädchen und zwei Nonnen aus der Ukraine, die vor den russischen Angriffen geflohen waren. Dank Helfern aus dem Landkreis Ebersberg gelangten sie sicher nach Deutschland: Ordensschwestern, die in der Ukraine Waisenmädchen betreuten. Die Frauen und Mädchen wohnen jetzt in einem Privathaus in der Gemeinde Poing.“</a:t>
            </a:r>
          </a:p>
          <a:p>
            <a:pPr algn="r"/>
            <a:r>
              <a:rPr lang="de-DE" sz="2800" i="1" dirty="0"/>
              <a:t>Süddeutsche Zeitung, 07.03.2022</a:t>
            </a:r>
            <a:endParaRPr lang="en-AU" sz="2800" i="1" dirty="0"/>
          </a:p>
        </p:txBody>
      </p:sp>
    </p:spTree>
    <p:extLst>
      <p:ext uri="{BB962C8B-B14F-4D97-AF65-F5344CB8AC3E}">
        <p14:creationId xmlns:p14="http://schemas.microsoft.com/office/powerpoint/2010/main" val="10946541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nhaltsplatzhalter 3"/>
          <p:cNvGraphicFramePr>
            <a:graphicFrameLocks noGrp="1"/>
          </p:cNvGraphicFramePr>
          <p:nvPr>
            <p:ph idx="1"/>
            <p:extLst>
              <p:ext uri="{D42A27DB-BD31-4B8C-83A1-F6EECF244321}">
                <p14:modId xmlns:p14="http://schemas.microsoft.com/office/powerpoint/2010/main" val="1672478898"/>
              </p:ext>
            </p:extLst>
          </p:nvPr>
        </p:nvGraphicFramePr>
        <p:xfrm>
          <a:off x="838199" y="1058781"/>
          <a:ext cx="10515601" cy="4774128"/>
        </p:xfrm>
        <a:graphic>
          <a:graphicData uri="http://schemas.openxmlformats.org/drawingml/2006/table">
            <a:tbl>
              <a:tblPr firstRow="1" firstCol="1" bandRow="1">
                <a:tableStyleId>{5C22544A-7EE6-4342-B048-85BDC9FD1C3A}</a:tableStyleId>
              </a:tblPr>
              <a:tblGrid>
                <a:gridCol w="5288912">
                  <a:extLst>
                    <a:ext uri="{9D8B030D-6E8A-4147-A177-3AD203B41FA5}">
                      <a16:colId xmlns:a16="http://schemas.microsoft.com/office/drawing/2014/main" val="2116152199"/>
                    </a:ext>
                  </a:extLst>
                </a:gridCol>
                <a:gridCol w="5226689">
                  <a:extLst>
                    <a:ext uri="{9D8B030D-6E8A-4147-A177-3AD203B41FA5}">
                      <a16:colId xmlns:a16="http://schemas.microsoft.com/office/drawing/2014/main" val="3616697882"/>
                    </a:ext>
                  </a:extLst>
                </a:gridCol>
              </a:tblGrid>
              <a:tr h="587570">
                <a:tc>
                  <a:txBody>
                    <a:bodyPr/>
                    <a:lstStyle/>
                    <a:p>
                      <a:pPr>
                        <a:lnSpc>
                          <a:spcPct val="115000"/>
                        </a:lnSpc>
                        <a:spcAft>
                          <a:spcPts val="0"/>
                        </a:spcAft>
                      </a:pPr>
                      <a:r>
                        <a:rPr lang="de-DE" sz="3200" dirty="0">
                          <a:effectLst/>
                        </a:rPr>
                        <a:t>2022</a:t>
                      </a:r>
                      <a:endParaRPr lang="en-AU" sz="3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6"/>
                    </a:solidFill>
                  </a:tcPr>
                </a:tc>
                <a:tc>
                  <a:txBody>
                    <a:bodyPr/>
                    <a:lstStyle/>
                    <a:p>
                      <a:pPr>
                        <a:lnSpc>
                          <a:spcPct val="115000"/>
                        </a:lnSpc>
                        <a:spcAft>
                          <a:spcPts val="0"/>
                        </a:spcAft>
                      </a:pPr>
                      <a:r>
                        <a:rPr lang="de-DE" sz="3200" dirty="0">
                          <a:effectLst/>
                        </a:rPr>
                        <a:t>2015</a:t>
                      </a:r>
                      <a:endParaRPr lang="en-AU" sz="3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73040620"/>
                  </a:ext>
                </a:extLst>
              </a:tr>
              <a:tr h="587570">
                <a:tc>
                  <a:txBody>
                    <a:bodyPr/>
                    <a:lstStyle/>
                    <a:p>
                      <a:pPr>
                        <a:lnSpc>
                          <a:spcPct val="115000"/>
                        </a:lnSpc>
                        <a:spcAft>
                          <a:spcPts val="0"/>
                        </a:spcAft>
                      </a:pPr>
                      <a:r>
                        <a:rPr lang="de-DE" sz="2400" b="0" dirty="0">
                          <a:effectLst/>
                        </a:rPr>
                        <a:t>8+2</a:t>
                      </a:r>
                      <a:endParaRPr lang="en-AU" sz="24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6">
                        <a:lumMod val="60000"/>
                        <a:lumOff val="40000"/>
                      </a:schemeClr>
                    </a:solidFill>
                  </a:tcPr>
                </a:tc>
                <a:tc>
                  <a:txBody>
                    <a:bodyPr/>
                    <a:lstStyle/>
                    <a:p>
                      <a:pPr>
                        <a:lnSpc>
                          <a:spcPct val="115000"/>
                        </a:lnSpc>
                        <a:spcAft>
                          <a:spcPts val="0"/>
                        </a:spcAft>
                      </a:pPr>
                      <a:r>
                        <a:rPr lang="de-DE" sz="2400" dirty="0">
                          <a:effectLst/>
                        </a:rPr>
                        <a:t>Masse, Strom, Flut, Tsunami</a:t>
                      </a:r>
                      <a:endParaRPr lang="en-AU"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52715414"/>
                  </a:ext>
                </a:extLst>
              </a:tr>
              <a:tr h="587570">
                <a:tc>
                  <a:txBody>
                    <a:bodyPr/>
                    <a:lstStyle/>
                    <a:p>
                      <a:pPr>
                        <a:lnSpc>
                          <a:spcPct val="115000"/>
                        </a:lnSpc>
                        <a:spcAft>
                          <a:spcPts val="0"/>
                        </a:spcAft>
                      </a:pPr>
                      <a:r>
                        <a:rPr lang="de-DE" sz="2400" b="0" dirty="0">
                          <a:effectLst/>
                        </a:rPr>
                        <a:t>Frauen und Mädchen</a:t>
                      </a:r>
                      <a:endParaRPr lang="en-AU" sz="24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rgbClr val="92D050"/>
                    </a:solidFill>
                  </a:tcPr>
                </a:tc>
                <a:tc>
                  <a:txBody>
                    <a:bodyPr/>
                    <a:lstStyle/>
                    <a:p>
                      <a:pPr>
                        <a:lnSpc>
                          <a:spcPct val="115000"/>
                        </a:lnSpc>
                        <a:spcAft>
                          <a:spcPts val="0"/>
                        </a:spcAft>
                      </a:pPr>
                      <a:r>
                        <a:rPr lang="de-DE" sz="2400">
                          <a:effectLst/>
                        </a:rPr>
                        <a:t>Männer</a:t>
                      </a:r>
                      <a:endParaRPr lang="en-AU"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49818738"/>
                  </a:ext>
                </a:extLst>
              </a:tr>
              <a:tr h="587570">
                <a:tc>
                  <a:txBody>
                    <a:bodyPr/>
                    <a:lstStyle/>
                    <a:p>
                      <a:pPr>
                        <a:lnSpc>
                          <a:spcPct val="115000"/>
                        </a:lnSpc>
                        <a:spcAft>
                          <a:spcPts val="0"/>
                        </a:spcAft>
                      </a:pPr>
                      <a:r>
                        <a:rPr lang="de-DE" sz="2400" b="0" dirty="0">
                          <a:effectLst/>
                        </a:rPr>
                        <a:t>Christen</a:t>
                      </a:r>
                      <a:endParaRPr lang="en-AU" sz="24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6">
                        <a:lumMod val="60000"/>
                        <a:lumOff val="40000"/>
                      </a:schemeClr>
                    </a:solidFill>
                  </a:tcPr>
                </a:tc>
                <a:tc>
                  <a:txBody>
                    <a:bodyPr/>
                    <a:lstStyle/>
                    <a:p>
                      <a:pPr>
                        <a:lnSpc>
                          <a:spcPct val="115000"/>
                        </a:lnSpc>
                        <a:spcAft>
                          <a:spcPts val="0"/>
                        </a:spcAft>
                      </a:pPr>
                      <a:r>
                        <a:rPr lang="de-DE" sz="2400" dirty="0">
                          <a:effectLst/>
                        </a:rPr>
                        <a:t>Muslime</a:t>
                      </a:r>
                      <a:endParaRPr lang="en-AU"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353036209"/>
                  </a:ext>
                </a:extLst>
              </a:tr>
              <a:tr h="587570">
                <a:tc>
                  <a:txBody>
                    <a:bodyPr/>
                    <a:lstStyle/>
                    <a:p>
                      <a:pPr>
                        <a:lnSpc>
                          <a:spcPct val="115000"/>
                        </a:lnSpc>
                        <a:spcAft>
                          <a:spcPts val="0"/>
                        </a:spcAft>
                      </a:pPr>
                      <a:r>
                        <a:rPr lang="de-DE" sz="2400" b="0" dirty="0">
                          <a:effectLst/>
                        </a:rPr>
                        <a:t>Helfer aus dem Landkreis</a:t>
                      </a:r>
                      <a:endParaRPr lang="en-AU" sz="24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rgbClr val="92D050"/>
                    </a:solidFill>
                  </a:tcPr>
                </a:tc>
                <a:tc>
                  <a:txBody>
                    <a:bodyPr/>
                    <a:lstStyle/>
                    <a:p>
                      <a:pPr>
                        <a:lnSpc>
                          <a:spcPct val="115000"/>
                        </a:lnSpc>
                        <a:spcAft>
                          <a:spcPts val="0"/>
                        </a:spcAft>
                      </a:pPr>
                      <a:r>
                        <a:rPr lang="de-DE" sz="2400" dirty="0">
                          <a:effectLst/>
                        </a:rPr>
                        <a:t>Schleuser</a:t>
                      </a:r>
                      <a:endParaRPr lang="en-AU"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381135142"/>
                  </a:ext>
                </a:extLst>
              </a:tr>
              <a:tr h="643361">
                <a:tc>
                  <a:txBody>
                    <a:bodyPr/>
                    <a:lstStyle/>
                    <a:p>
                      <a:pPr>
                        <a:lnSpc>
                          <a:spcPct val="115000"/>
                        </a:lnSpc>
                        <a:spcAft>
                          <a:spcPts val="0"/>
                        </a:spcAft>
                      </a:pPr>
                      <a:r>
                        <a:rPr lang="de-DE" sz="2400" b="0" dirty="0">
                          <a:effectLst/>
                        </a:rPr>
                        <a:t>sie gelangten sicher nach Deutschland</a:t>
                      </a:r>
                      <a:endParaRPr lang="en-AU" sz="24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6">
                        <a:lumMod val="60000"/>
                        <a:lumOff val="40000"/>
                      </a:schemeClr>
                    </a:solidFill>
                  </a:tcPr>
                </a:tc>
                <a:tc>
                  <a:txBody>
                    <a:bodyPr/>
                    <a:lstStyle/>
                    <a:p>
                      <a:pPr>
                        <a:lnSpc>
                          <a:spcPct val="115000"/>
                        </a:lnSpc>
                        <a:spcAft>
                          <a:spcPts val="0"/>
                        </a:spcAft>
                      </a:pPr>
                      <a:r>
                        <a:rPr lang="de-DE" sz="2400" dirty="0">
                          <a:effectLst/>
                        </a:rPr>
                        <a:t>sie kamen unkontrolliert über die Grenze</a:t>
                      </a:r>
                      <a:endParaRPr lang="en-AU"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646588530"/>
                  </a:ext>
                </a:extLst>
              </a:tr>
              <a:tr h="605347">
                <a:tc>
                  <a:txBody>
                    <a:bodyPr/>
                    <a:lstStyle/>
                    <a:p>
                      <a:pPr>
                        <a:lnSpc>
                          <a:spcPct val="115000"/>
                        </a:lnSpc>
                        <a:spcAft>
                          <a:spcPts val="0"/>
                        </a:spcAft>
                      </a:pPr>
                      <a:r>
                        <a:rPr lang="de-DE" sz="2400" b="0" dirty="0">
                          <a:effectLst/>
                        </a:rPr>
                        <a:t>Betreuerinnen</a:t>
                      </a:r>
                      <a:r>
                        <a:rPr lang="de-DE" sz="2400" b="0" baseline="0" dirty="0">
                          <a:effectLst/>
                        </a:rPr>
                        <a:t> von </a:t>
                      </a:r>
                      <a:r>
                        <a:rPr lang="de-DE" sz="2400" b="0" dirty="0">
                          <a:effectLst/>
                        </a:rPr>
                        <a:t>Waisenmädchen</a:t>
                      </a:r>
                      <a:endParaRPr lang="en-AU" sz="24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rgbClr val="92D050"/>
                    </a:solidFill>
                  </a:tcPr>
                </a:tc>
                <a:tc>
                  <a:txBody>
                    <a:bodyPr/>
                    <a:lstStyle/>
                    <a:p>
                      <a:pPr>
                        <a:lnSpc>
                          <a:spcPct val="115000"/>
                        </a:lnSpc>
                        <a:spcAft>
                          <a:spcPts val="0"/>
                        </a:spcAft>
                      </a:pPr>
                      <a:r>
                        <a:rPr lang="de-DE" sz="2400" dirty="0">
                          <a:effectLst/>
                        </a:rPr>
                        <a:t>islamistische Terroristen?</a:t>
                      </a:r>
                      <a:endParaRPr lang="en-AU"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049603578"/>
                  </a:ext>
                </a:extLst>
              </a:tr>
              <a:tr h="587570">
                <a:tc>
                  <a:txBody>
                    <a:bodyPr/>
                    <a:lstStyle/>
                    <a:p>
                      <a:pPr>
                        <a:lnSpc>
                          <a:spcPct val="115000"/>
                        </a:lnSpc>
                        <a:spcAft>
                          <a:spcPts val="0"/>
                        </a:spcAft>
                      </a:pPr>
                      <a:r>
                        <a:rPr lang="de-DE" sz="2400" b="0" dirty="0">
                          <a:effectLst/>
                        </a:rPr>
                        <a:t>Unterbringung in Privathäusern</a:t>
                      </a:r>
                      <a:endParaRPr lang="en-AU" sz="24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6">
                        <a:lumMod val="60000"/>
                        <a:lumOff val="40000"/>
                      </a:schemeClr>
                    </a:solidFill>
                  </a:tcPr>
                </a:tc>
                <a:tc>
                  <a:txBody>
                    <a:bodyPr/>
                    <a:lstStyle/>
                    <a:p>
                      <a:pPr>
                        <a:lnSpc>
                          <a:spcPct val="115000"/>
                        </a:lnSpc>
                        <a:spcAft>
                          <a:spcPts val="0"/>
                        </a:spcAft>
                      </a:pPr>
                      <a:r>
                        <a:rPr lang="de-DE" sz="2400" dirty="0">
                          <a:effectLst/>
                        </a:rPr>
                        <a:t>Unterbringung in Turnhallen</a:t>
                      </a:r>
                      <a:endParaRPr lang="en-AU"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058043542"/>
                  </a:ext>
                </a:extLst>
              </a:tr>
            </a:tbl>
          </a:graphicData>
        </a:graphic>
      </p:graphicFrame>
      <p:sp>
        <p:nvSpPr>
          <p:cNvPr id="5" name="Rectangle 1"/>
          <p:cNvSpPr>
            <a:spLocks noChangeArrowheads="1"/>
          </p:cNvSpPr>
          <p:nvPr/>
        </p:nvSpPr>
        <p:spPr bwMode="auto">
          <a:xfrm>
            <a:off x="-5043898" y="-318483"/>
            <a:ext cx="17235898" cy="7756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AU"/>
          </a:p>
        </p:txBody>
      </p:sp>
    </p:spTree>
    <p:extLst>
      <p:ext uri="{BB962C8B-B14F-4D97-AF65-F5344CB8AC3E}">
        <p14:creationId xmlns:p14="http://schemas.microsoft.com/office/powerpoint/2010/main" val="16578083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p:txBody>
          <a:bodyPr>
            <a:normAutofit/>
          </a:bodyPr>
          <a:lstStyle/>
          <a:p>
            <a:pPr marL="0" indent="0">
              <a:buNone/>
            </a:pPr>
            <a:r>
              <a:rPr lang="de-DE" sz="3600" dirty="0"/>
              <a:t>„Innenminister Joachim Herrmann schloss nicht aus, dass auch wieder Turnhallen zu Unterkünften umfunktioniert werden könnten. Herrmann bewertet die aktuelle Lage »ganz anders« als 2015. Die Gefahr für die Ukrainer sei so eklatant, dass kaum jemand gegen eine Flüchtlingsaufnahme sein könne.“</a:t>
            </a:r>
          </a:p>
          <a:p>
            <a:pPr marL="0" indent="0" algn="r">
              <a:buNone/>
            </a:pPr>
            <a:r>
              <a:rPr lang="de-DE" sz="3600" i="1" dirty="0"/>
              <a:t>Münchner Merkur, 01.03.2022</a:t>
            </a:r>
            <a:endParaRPr lang="en-AU" sz="3600" i="1" dirty="0"/>
          </a:p>
        </p:txBody>
      </p:sp>
    </p:spTree>
    <p:extLst>
      <p:ext uri="{BB962C8B-B14F-4D97-AF65-F5344CB8AC3E}">
        <p14:creationId xmlns:p14="http://schemas.microsoft.com/office/powerpoint/2010/main" val="24484332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838200" y="729673"/>
            <a:ext cx="10515600" cy="5447290"/>
          </a:xfrm>
        </p:spPr>
        <p:txBody>
          <a:bodyPr>
            <a:normAutofit lnSpcReduction="10000"/>
          </a:bodyPr>
          <a:lstStyle/>
          <a:p>
            <a:pPr marL="0" indent="0">
              <a:buNone/>
            </a:pPr>
            <a:r>
              <a:rPr lang="de-DE" sz="3200" dirty="0"/>
              <a:t>„Maximal, sagt Holger Kelch, der Oberbürgermeister, könne Cottbus aber nur 1500 Menschen aus der Ukraine aufnehmen. »Sonst läuft die Stadt über.« … Die Stimmung sei eine ganz andere als früher, sagt er, in allen Teilen der Bevölkerung. Und die Gründe dafür seien vielschichtig. … Und überhaupt: »Da kommen hauptsächlich Frauen und Kinder. So stellen sich viele halt Kriegsflüchtlinge vor.« Man spürt, wenn Kelch spricht, zugleich eine leise Furcht. Und zwar die Furcht davor, dass es wieder zu Unruhen kommen könnte. Er sagt: »Wir sind gerade noch in der </a:t>
            </a:r>
            <a:r>
              <a:rPr lang="de-DE" sz="3200" dirty="0" err="1"/>
              <a:t>Euphoriephase</a:t>
            </a:r>
            <a:r>
              <a:rPr lang="de-DE" sz="3200" dirty="0"/>
              <a:t>. Aber wir müssen aufpassen, dass die Stimmung nicht kippt.« So wie 2015. Damals sei die Stadt »abgesoffen«, sagt Holger Kelch.“</a:t>
            </a:r>
          </a:p>
          <a:p>
            <a:pPr marL="0" indent="0" algn="r">
              <a:buNone/>
            </a:pPr>
            <a:r>
              <a:rPr lang="de-DE" sz="3200" i="1" dirty="0"/>
              <a:t>Die Zeit, 31.03.2022</a:t>
            </a:r>
            <a:endParaRPr lang="en-AU" sz="3200" i="1" dirty="0"/>
          </a:p>
        </p:txBody>
      </p:sp>
    </p:spTree>
    <p:extLst>
      <p:ext uri="{BB962C8B-B14F-4D97-AF65-F5344CB8AC3E}">
        <p14:creationId xmlns:p14="http://schemas.microsoft.com/office/powerpoint/2010/main" val="34161759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838200" y="803564"/>
            <a:ext cx="10583174" cy="5700753"/>
          </a:xfrm>
        </p:spPr>
        <p:txBody>
          <a:bodyPr>
            <a:noAutofit/>
          </a:bodyPr>
          <a:lstStyle/>
          <a:p>
            <a:pPr marL="0" indent="0">
              <a:buNone/>
            </a:pPr>
            <a:r>
              <a:rPr lang="de-DE" sz="3200" dirty="0"/>
              <a:t>„Nationalratspräsident Wolfgang </a:t>
            </a:r>
            <a:r>
              <a:rPr lang="de-DE" sz="3200" dirty="0" err="1"/>
              <a:t>Sobotka</a:t>
            </a:r>
            <a:r>
              <a:rPr lang="de-DE" sz="3200" dirty="0"/>
              <a:t> (ÖVP) spricht sich für die Aufnahme von Flüchtlingen aus der Ukraine</a:t>
            </a:r>
            <a:r>
              <a:rPr lang="de-DE" sz="3200" b="1" dirty="0"/>
              <a:t> </a:t>
            </a:r>
            <a:r>
              <a:rPr lang="de-DE" sz="3200" dirty="0"/>
              <a:t>aus. Mit der Maßgabe allerdings, das strategische Ziel müsse sein, dafür zu sorgen, dass möglichst wenige Flüchtlinge</a:t>
            </a:r>
            <a:r>
              <a:rPr lang="de-DE" sz="3200" b="1" dirty="0"/>
              <a:t> </a:t>
            </a:r>
            <a:r>
              <a:rPr lang="de-DE" sz="3200" dirty="0"/>
              <a:t>überhaupt erst das Land verlassen: »Wir müssen schauen, dass die Ukrainer in der Ukraine</a:t>
            </a:r>
            <a:r>
              <a:rPr lang="de-DE" sz="3200" b="1" dirty="0"/>
              <a:t> </a:t>
            </a:r>
            <a:r>
              <a:rPr lang="de-DE" sz="3200" dirty="0"/>
              <a:t>bleiben und dass sie ihr Land letzten Endes verteidigen und ihre Identität wahren«, sagt </a:t>
            </a:r>
            <a:r>
              <a:rPr lang="de-DE" sz="3200" dirty="0" err="1"/>
              <a:t>Sobotka</a:t>
            </a:r>
            <a:r>
              <a:rPr lang="de-DE" sz="3200" dirty="0"/>
              <a:t> in </a:t>
            </a:r>
            <a:r>
              <a:rPr lang="en-AU" sz="3200" dirty="0" err="1"/>
              <a:t>einem</a:t>
            </a:r>
            <a:r>
              <a:rPr lang="en-AU" sz="3200" dirty="0"/>
              <a:t> </a:t>
            </a:r>
            <a:r>
              <a:rPr lang="en-AU" sz="3200" dirty="0" err="1"/>
              <a:t>Profil</a:t>
            </a:r>
            <a:r>
              <a:rPr lang="en-AU" sz="3200" dirty="0"/>
              <a:t>-Interview.</a:t>
            </a:r>
          </a:p>
          <a:p>
            <a:pPr marL="0" indent="0">
              <a:buNone/>
            </a:pPr>
            <a:r>
              <a:rPr lang="de-DE" sz="3200" dirty="0"/>
              <a:t>Und weiter: »Was wäre gewesen, wenn 1945 alle aus Österreich geflohen wären?«, vergleicht </a:t>
            </a:r>
            <a:r>
              <a:rPr lang="de-DE" sz="3200" dirty="0" err="1"/>
              <a:t>Sobotka</a:t>
            </a:r>
            <a:r>
              <a:rPr lang="de-DE" sz="3200" dirty="0"/>
              <a:t> den russischen Einmarsch mit der Besetzung durch die Alliierten.“</a:t>
            </a:r>
          </a:p>
          <a:p>
            <a:pPr marL="0" indent="0" algn="r">
              <a:buNone/>
            </a:pPr>
            <a:r>
              <a:rPr lang="de-DE" sz="3200" i="1" dirty="0"/>
              <a:t>Kleine Zeitung, 26.02.2022</a:t>
            </a:r>
            <a:endParaRPr lang="en-AU" sz="3200" i="1" dirty="0"/>
          </a:p>
        </p:txBody>
      </p:sp>
    </p:spTree>
    <p:extLst>
      <p:ext uri="{BB962C8B-B14F-4D97-AF65-F5344CB8AC3E}">
        <p14:creationId xmlns:p14="http://schemas.microsoft.com/office/powerpoint/2010/main" val="21757301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838200" y="840509"/>
            <a:ext cx="10515600" cy="5336454"/>
          </a:xfrm>
        </p:spPr>
        <p:txBody>
          <a:bodyPr>
            <a:normAutofit fontScale="92500" lnSpcReduction="10000"/>
          </a:bodyPr>
          <a:lstStyle/>
          <a:p>
            <a:pPr marL="0" indent="0">
              <a:buNone/>
            </a:pPr>
            <a:r>
              <a:rPr lang="de-DE" dirty="0"/>
              <a:t>„Auch unter den Mitgliedern des Kreisverbandes sei das einst selbst erlebte Leid noch allgegenwärtig. So hätten noch lebende Zeitzeugen in der jüngsten Vorstandssitzung an das eigene Schicksal der Jahre 1944/45 erinnert - »an vorrückende, von Infanterieeinheiten begleitete russische Panzer, Explosionen, das ferne Donnergrollen der Artillerie und Gewehrschüsse aus nächster Nähe, Luftangriffe und die Angst vor dem Tag danach, die Angst überrollt zu werden und die Angst vor einer Besatzungsmacht«. All das würden nun auch die Menschen in der Ukraine</a:t>
            </a:r>
            <a:r>
              <a:rPr lang="de-DE" b="1" dirty="0"/>
              <a:t> </a:t>
            </a:r>
            <a:r>
              <a:rPr lang="de-DE" dirty="0"/>
              <a:t>erleben, das Mitgefühl der Bergsträßer </a:t>
            </a:r>
            <a:r>
              <a:rPr lang="en-AU" dirty="0" err="1"/>
              <a:t>Heimatvertriebenen</a:t>
            </a:r>
            <a:r>
              <a:rPr lang="en-AU" dirty="0"/>
              <a:t> </a:t>
            </a:r>
            <a:r>
              <a:rPr lang="en-AU" dirty="0" err="1"/>
              <a:t>sei</a:t>
            </a:r>
            <a:r>
              <a:rPr lang="en-AU" dirty="0"/>
              <a:t> </a:t>
            </a:r>
            <a:r>
              <a:rPr lang="en-AU" dirty="0" err="1"/>
              <a:t>ausgesprochen</a:t>
            </a:r>
            <a:r>
              <a:rPr lang="en-AU" dirty="0"/>
              <a:t> </a:t>
            </a:r>
            <a:r>
              <a:rPr lang="en-AU" dirty="0" err="1"/>
              <a:t>groß</a:t>
            </a:r>
            <a:r>
              <a:rPr lang="en-AU" dirty="0"/>
              <a:t>.</a:t>
            </a:r>
          </a:p>
          <a:p>
            <a:pPr marL="0" indent="0">
              <a:buNone/>
            </a:pPr>
            <a:r>
              <a:rPr lang="de-DE" dirty="0"/>
              <a:t>Auch deshalb hat der Kreisverband nach eigenen Angaben »eine größere Spende überwiesen, zwei Hilfstransporte auf die Reise geschickt und im Kreis Bergstraße ankommende ukrainische Flüchtlinge</a:t>
            </a:r>
            <a:r>
              <a:rPr lang="de-DE" b="1" dirty="0"/>
              <a:t> </a:t>
            </a:r>
            <a:r>
              <a:rPr lang="de-DE" dirty="0"/>
              <a:t>mit </a:t>
            </a:r>
            <a:r>
              <a:rPr lang="en-AU" dirty="0" err="1"/>
              <a:t>Überbrückungsgeld</a:t>
            </a:r>
            <a:r>
              <a:rPr lang="en-AU" dirty="0"/>
              <a:t> </a:t>
            </a:r>
            <a:r>
              <a:rPr lang="en-AU" dirty="0" err="1"/>
              <a:t>unterstützt</a:t>
            </a:r>
            <a:r>
              <a:rPr lang="de-DE" dirty="0"/>
              <a:t>«</a:t>
            </a:r>
            <a:r>
              <a:rPr lang="en-AU" dirty="0"/>
              <a:t>.”</a:t>
            </a:r>
          </a:p>
          <a:p>
            <a:pPr marL="0" indent="0" algn="r">
              <a:buNone/>
            </a:pPr>
            <a:r>
              <a:rPr lang="de-DE" i="1" dirty="0"/>
              <a:t>Darmstädter Echo, 11.04.2022</a:t>
            </a:r>
            <a:endParaRPr lang="en-AU" i="1" dirty="0"/>
          </a:p>
        </p:txBody>
      </p:sp>
    </p:spTree>
    <p:extLst>
      <p:ext uri="{BB962C8B-B14F-4D97-AF65-F5344CB8AC3E}">
        <p14:creationId xmlns:p14="http://schemas.microsoft.com/office/powerpoint/2010/main" val="42828016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a:xfrm>
            <a:off x="838200" y="365125"/>
            <a:ext cx="10515600" cy="6405130"/>
          </a:xfrm>
        </p:spPr>
        <p:txBody>
          <a:bodyPr>
            <a:normAutofit fontScale="90000"/>
          </a:bodyPr>
          <a:lstStyle/>
          <a:p>
            <a:r>
              <a:rPr lang="de-DE" sz="3600" dirty="0"/>
              <a:t>Fluchthelfer – Schlepper – Schleuser – Menschenschmuggler</a:t>
            </a:r>
            <a:br>
              <a:rPr lang="de-DE" sz="3600" dirty="0"/>
            </a:br>
            <a:br>
              <a:rPr lang="de-DE" sz="3600" dirty="0"/>
            </a:br>
            <a:r>
              <a:rPr lang="de-DE" sz="3600" dirty="0"/>
              <a:t>Flüchtlinge/Geflüchtete – Asylbewerber – Vertriebene – Umsiedler – Übersiedler</a:t>
            </a:r>
            <a:br>
              <a:rPr lang="de-DE" sz="3600" dirty="0"/>
            </a:br>
            <a:br>
              <a:rPr lang="de-DE" sz="3600" dirty="0"/>
            </a:br>
            <a:r>
              <a:rPr lang="de-DE" sz="3600" dirty="0"/>
              <a:t>heimatlose Ausländer</a:t>
            </a:r>
            <a:br>
              <a:rPr lang="de-DE" sz="3600" dirty="0"/>
            </a:br>
            <a:br>
              <a:rPr lang="de-DE" sz="3600" dirty="0"/>
            </a:br>
            <a:r>
              <a:rPr lang="de-DE" sz="3600" dirty="0"/>
              <a:t>Kriegsflüchtlinge – Wirtschaftsflüchtlinge</a:t>
            </a:r>
            <a:br>
              <a:rPr lang="de-DE" sz="3600" dirty="0"/>
            </a:br>
            <a:br>
              <a:rPr lang="de-DE" sz="3600" dirty="0"/>
            </a:br>
            <a:r>
              <a:rPr lang="de-DE" sz="3600" dirty="0"/>
              <a:t>Deportation – Abschiebung – Rückführung – Rückschiebung </a:t>
            </a:r>
            <a:br>
              <a:rPr lang="de-DE" sz="3600" dirty="0"/>
            </a:br>
            <a:br>
              <a:rPr lang="de-DE" sz="3600" dirty="0"/>
            </a:br>
            <a:r>
              <a:rPr lang="de-DE" sz="3600" dirty="0" err="1"/>
              <a:t>Einschleicher</a:t>
            </a:r>
            <a:endParaRPr lang="en-AU" sz="3600" dirty="0"/>
          </a:p>
        </p:txBody>
      </p:sp>
    </p:spTree>
    <p:extLst>
      <p:ext uri="{BB962C8B-B14F-4D97-AF65-F5344CB8AC3E}">
        <p14:creationId xmlns:p14="http://schemas.microsoft.com/office/powerpoint/2010/main" val="5552450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838200" y="923637"/>
            <a:ext cx="10515600" cy="5253326"/>
          </a:xfrm>
        </p:spPr>
        <p:txBody>
          <a:bodyPr>
            <a:normAutofit/>
          </a:bodyPr>
          <a:lstStyle/>
          <a:p>
            <a:pPr marL="0" indent="0">
              <a:buNone/>
            </a:pPr>
            <a:r>
              <a:rPr lang="de-DE" sz="4000" dirty="0"/>
              <a:t>„Jeder hat das Recht, in anderen Ländern vor Verfolgung Asyl zu suchen und zu genießen.“</a:t>
            </a:r>
          </a:p>
          <a:p>
            <a:pPr marL="0" indent="0" algn="r">
              <a:buNone/>
            </a:pPr>
            <a:r>
              <a:rPr lang="de-DE" i="1" dirty="0"/>
              <a:t>Artikel 14 (1), Allgemeine Erklärung der Menschenrechte (1948)</a:t>
            </a:r>
          </a:p>
          <a:p>
            <a:endParaRPr lang="de-DE" sz="3600" dirty="0"/>
          </a:p>
          <a:p>
            <a:pPr marL="0" indent="0">
              <a:buNone/>
            </a:pPr>
            <a:r>
              <a:rPr lang="de-DE" sz="4000" dirty="0"/>
              <a:t>„Jeder hat das Recht, vor Verfolgung Asyl zu suchen und zu erhalten.“</a:t>
            </a:r>
            <a:endParaRPr lang="en-AU" sz="4000" dirty="0"/>
          </a:p>
          <a:p>
            <a:pPr marL="0" indent="0" algn="r">
              <a:buNone/>
            </a:pPr>
            <a:r>
              <a:rPr lang="de-DE" i="1" dirty="0"/>
              <a:t>Allgemeine Erklärung der Menschenrechte, Entwurf (1947)</a:t>
            </a:r>
            <a:endParaRPr lang="en-AU" i="1" dirty="0"/>
          </a:p>
        </p:txBody>
      </p:sp>
    </p:spTree>
    <p:extLst>
      <p:ext uri="{BB962C8B-B14F-4D97-AF65-F5344CB8AC3E}">
        <p14:creationId xmlns:p14="http://schemas.microsoft.com/office/powerpoint/2010/main" val="2720219476"/>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TotalTime>
  <Words>983</Words>
  <Application>Microsoft Macintosh PowerPoint</Application>
  <PresentationFormat>Widescreen</PresentationFormat>
  <Paragraphs>54</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Calibri Light</vt:lpstr>
      <vt:lpstr>Times New Roman</vt:lpstr>
      <vt:lpstr>Office</vt:lpstr>
      <vt:lpstr>Asyl und Zwangsmigration: Vom Nutzen und Nachteil ihrer Geschichte </vt:lpstr>
      <vt:lpstr>„»Wir werden das wieder schaffen«</vt:lpstr>
      <vt:lpstr>PowerPoint Presentation</vt:lpstr>
      <vt:lpstr>PowerPoint Presentation</vt:lpstr>
      <vt:lpstr>PowerPoint Presentation</vt:lpstr>
      <vt:lpstr>PowerPoint Presentation</vt:lpstr>
      <vt:lpstr>PowerPoint Presentation</vt:lpstr>
      <vt:lpstr>Fluchthelfer – Schlepper – Schleuser – Menschenschmuggler  Flüchtlinge/Geflüchtete – Asylbewerber – Vertriebene – Umsiedler – Übersiedler  heimatlose Ausländer  Kriegsflüchtlinge – Wirtschaftsflüchtlinge  Deportation – Abschiebung – Rückführung – Rückschiebung   Einschleicher</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Asyl und Zwangsmigration: Vom Nutzen und Nachteil ihrer Geschichte</dc:title>
  <dc:creator>Klaus Neumann</dc:creator>
  <cp:lastModifiedBy>Isayev, Elena</cp:lastModifiedBy>
  <cp:revision>23</cp:revision>
  <dcterms:created xsi:type="dcterms:W3CDTF">2022-04-19T11:17:21Z</dcterms:created>
  <dcterms:modified xsi:type="dcterms:W3CDTF">2022-04-20T19:12:24Z</dcterms:modified>
</cp:coreProperties>
</file>