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71" r:id="rId9"/>
    <p:sldId id="263" r:id="rId10"/>
    <p:sldId id="270" r:id="rId11"/>
    <p:sldId id="272" r:id="rId12"/>
    <p:sldId id="264" r:id="rId13"/>
    <p:sldId id="265" r:id="rId14"/>
    <p:sldId id="266" r:id="rId15"/>
    <p:sldId id="267" r:id="rId16"/>
    <p:sldId id="268" r:id="rId17"/>
    <p:sldId id="269" r:id="rId18"/>
    <p:sldId id="273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5"/>
  </p:normalViewPr>
  <p:slideViewPr>
    <p:cSldViewPr snapToGrid="0" snapToObjects="1">
      <p:cViewPr varScale="1">
        <p:scale>
          <a:sx n="90" d="100"/>
          <a:sy n="90" d="100"/>
        </p:scale>
        <p:origin x="23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040F3-C42A-E547-89DC-E6AAD2F8F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51C405-63F8-BE49-ABF3-B012B1E8E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05EDCB-AAB5-A14C-8570-EEFEE04C8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843E-0BBD-5F49-80C6-240295209343}" type="datetimeFigureOut">
              <a:rPr lang="de-DE" smtClean="0"/>
              <a:t>29.10.21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3C2224-C77F-B147-A03A-13650F2D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75C20C-827C-B94F-9DFB-F34922AF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40EE-EBA8-FC4F-BB27-2C76EF15DF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97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828C47-F16A-634C-AFD5-E5DFB5B81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9F68158-F9EA-5A40-9705-6F9013FF7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F7A36C-9708-8240-B619-7515CAC8E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843E-0BBD-5F49-80C6-240295209343}" type="datetimeFigureOut">
              <a:rPr lang="de-DE" smtClean="0"/>
              <a:t>29.10.21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97B7C5-318C-ED46-83FA-557DE83F7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6297DF-247A-254B-AA82-C739EE8CB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40EE-EBA8-FC4F-BB27-2C76EF15DF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540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A9BCB2-EC9B-5340-9E38-E09709E9F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3C11E8B-73F7-974D-9FEF-3B2CD04E5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31BCA2-0295-B542-BF75-597DECFEE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843E-0BBD-5F49-80C6-240295209343}" type="datetimeFigureOut">
              <a:rPr lang="de-DE" smtClean="0"/>
              <a:t>29.10.21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849261-D2B2-1A41-840B-9F914AC20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5E4FCC-D253-E247-AD14-AB3A0525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40EE-EBA8-FC4F-BB27-2C76EF15DF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71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B0D6FC-B93C-C44E-8466-12130013A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427946-F02F-D241-A1E9-169B2C1B5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E5E23A-4D8B-144D-90CC-59B684C6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843E-0BBD-5F49-80C6-240295209343}" type="datetimeFigureOut">
              <a:rPr lang="de-DE" smtClean="0"/>
              <a:t>29.10.21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994559-D719-4B45-A7B8-E9D63B73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B246B4-D34E-4D45-92D8-C53637528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40EE-EBA8-FC4F-BB27-2C76EF15DF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175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CD1DD-5343-F14C-8E5A-8CED37A6B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110CDC-3FA5-C04B-9415-D8E88A9ED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FDB704-1CEF-3D49-B06A-B62096334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843E-0BBD-5F49-80C6-240295209343}" type="datetimeFigureOut">
              <a:rPr lang="de-DE" smtClean="0"/>
              <a:t>29.10.21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18F8EB-4963-4444-979A-0A050681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68D739-2756-3541-AE3F-C0ACD14C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40EE-EBA8-FC4F-BB27-2C76EF15DF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87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67CF3-DB5B-874F-B94C-B6BD675DE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6A8062-5D40-0A4D-AC38-FD6C916D5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DFAC8DD-1108-A244-97BE-F53C17EEE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134FB9B-0AAB-1B45-974A-7655D76A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843E-0BBD-5F49-80C6-240295209343}" type="datetimeFigureOut">
              <a:rPr lang="de-DE" smtClean="0"/>
              <a:t>29.10.21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A41080-E849-A240-8435-90004FEAE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485DE6-4129-0748-8156-976372DF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40EE-EBA8-FC4F-BB27-2C76EF15DF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326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E1DD74-89A5-D441-99AB-0EEF05B0E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16A8D9-E64C-6E47-8885-068B64972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326273-3F6D-3C45-BDAB-49998E0C3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2072BA9-A55C-2F40-9A42-B12A88890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E0BE409-A0DD-E04C-A1D6-4A707F654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9CC0E7-9D4B-3D4B-9A24-3402B20E1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843E-0BBD-5F49-80C6-240295209343}" type="datetimeFigureOut">
              <a:rPr lang="de-DE" smtClean="0"/>
              <a:t>29.10.21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FEAF51E-F888-7F40-8BDB-9ADD4D54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E4FB1B-E129-1947-BBAD-0D85D0FE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40EE-EBA8-FC4F-BB27-2C76EF15DF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29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18441-16C0-CC4A-8B00-D04813D40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CAA7C7-2C38-9A4A-96CA-9B7B6189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843E-0BBD-5F49-80C6-240295209343}" type="datetimeFigureOut">
              <a:rPr lang="de-DE" smtClean="0"/>
              <a:t>29.10.21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CD6203-F28C-C24D-8878-E63FC703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97C0B2-CFAA-3B4E-AC77-1AE987BA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40EE-EBA8-FC4F-BB27-2C76EF15DF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9129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0D9F605-84EB-414F-B7A7-51693FA14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843E-0BBD-5F49-80C6-240295209343}" type="datetimeFigureOut">
              <a:rPr lang="de-DE" smtClean="0"/>
              <a:t>29.10.21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A4E2F04-D5E9-CE40-8198-9266F989B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96B151-A62A-4044-8131-978AE578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40EE-EBA8-FC4F-BB27-2C76EF15DF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85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9B428-798F-AC44-8C42-606B82EC5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487631-8CCD-224A-BF7E-2039FA991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24CB59-B67B-8E4D-834F-512330B8D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B8FB4B-ED1B-3E43-ABD1-EEF6534D2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843E-0BBD-5F49-80C6-240295209343}" type="datetimeFigureOut">
              <a:rPr lang="de-DE" smtClean="0"/>
              <a:t>29.10.21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A7A588-1FF8-1B48-A30A-1C331DA61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61E229-6E23-F941-8ADA-6CE4E4A5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40EE-EBA8-FC4F-BB27-2C76EF15DF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1380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20FF7-3C43-0A46-BE71-E5841F60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D217614-B1EB-D248-9E90-4D46E2F7D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1F6F10-EC15-8744-ACF0-3D2416F7E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AA2030-9617-4B40-A1A3-B47C93842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843E-0BBD-5F49-80C6-240295209343}" type="datetimeFigureOut">
              <a:rPr lang="de-DE" smtClean="0"/>
              <a:t>29.10.21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9D6865-45AB-7340-801C-7FF6804B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17BF70-40D2-3048-B5A3-5D97A674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40EE-EBA8-FC4F-BB27-2C76EF15DF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312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0816171-E65F-1A42-966B-2CCF50C9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48CBA6-057C-9641-8696-AC30DC8C7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65FCF4-07AA-8144-8595-FFA8C5DB6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D843E-0BBD-5F49-80C6-240295209343}" type="datetimeFigureOut">
              <a:rPr lang="de-DE" smtClean="0"/>
              <a:t>29.10.21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AE3EB7-1383-3542-B6BD-5F536CAD1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F888CD-8579-A540-B339-9288618A7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E40EE-EBA8-FC4F-BB27-2C76EF15DF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371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E15387-7146-8F49-8A62-4FFA9F2C7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7561"/>
            <a:ext cx="9144000" cy="2387600"/>
          </a:xfrm>
        </p:spPr>
        <p:txBody>
          <a:bodyPr>
            <a:normAutofit/>
          </a:bodyPr>
          <a:lstStyle/>
          <a:p>
            <a:r>
              <a:rPr lang="de-DE" altLang="de-DE" sz="3600" dirty="0">
                <a:latin typeface="ACADEMY ENGRAVED LET PLAIN:1.0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Kontinuitäten und Brüche im Papsttum des 19. Jahrhunderts, 1774-1958 (?)</a:t>
            </a:r>
            <a:br>
              <a:rPr lang="de-DE" alt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44F573-D2EF-054F-A82B-BED708BF1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0505" y="5540376"/>
            <a:ext cx="6251495" cy="1046102"/>
          </a:xfrm>
        </p:spPr>
        <p:txBody>
          <a:bodyPr/>
          <a:lstStyle/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latin typeface="ACADEMY ENGRAVED LET PLAIN:1.0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WS 2021/202</a:t>
            </a:r>
            <a:endParaRPr lang="de-DE" altLang="de-DE" dirty="0">
              <a:latin typeface="ACADEMY ENGRAVED LET PLAIN:1.0" panose="02000000000000000000" pitchFamily="2" charset="0"/>
            </a:endParaRPr>
          </a:p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latin typeface="ACADEMY ENGRAVED LET PLAIN:1.0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Dr. Ignacio García Lascurain Bernstorff</a:t>
            </a:r>
            <a:endParaRPr kumimoji="0" lang="de-DE" altLang="de-DE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CADEMY ENGRAVED LET PLAIN:1.0" panose="02000000000000000000" pitchFamily="2" charset="0"/>
            </a:endParaRPr>
          </a:p>
          <a:p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A476E66-498E-4D49-B944-E31B601D7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5" name="Grafik 1">
            <a:extLst>
              <a:ext uri="{FF2B5EF4-FFF2-40B4-BE49-F238E27FC236}">
                <a16:creationId xmlns:a16="http://schemas.microsoft.com/office/drawing/2014/main" id="{204F47D6-8410-FE49-81D9-91071CB0F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118" y="271522"/>
            <a:ext cx="2028765" cy="20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182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AE60DC2-BDA2-F343-9AFF-5A8F96D14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72256"/>
            <a:ext cx="5728036" cy="304879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0CE7D5E-9498-A045-940B-6AE5C2F22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73342" y="942181"/>
            <a:ext cx="6343650" cy="47577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4FF0691-CE55-4A46-BFA3-FB0D6F3D0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02" y="3616595"/>
            <a:ext cx="4461836" cy="296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39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5CCD012-C5CD-5F47-AFB3-3B571CB13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881283" y="854075"/>
            <a:ext cx="5801784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F1C981C-64A4-614D-A4F2-1427E4B20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" y="1500188"/>
            <a:ext cx="6762749" cy="507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02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88C2BAB-D78C-9747-A75E-B460CD202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69" y="828112"/>
            <a:ext cx="6092191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5965264-9FD4-A647-AA00-30DA420A1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966" y="0"/>
            <a:ext cx="6092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85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649F86F-3EEC-384E-B3B3-964F693E2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539" y="469078"/>
            <a:ext cx="4254394" cy="591984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98D656-A57F-DA40-836C-4A02B130F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0" y="469078"/>
            <a:ext cx="4402031" cy="61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03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F441AB5-BF05-D448-B945-AF3AA7AB5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900" y="289099"/>
            <a:ext cx="4157662" cy="6279802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6DFF5A8-4A2D-1244-B7CF-0C9836F79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8" y="92363"/>
            <a:ext cx="5505450" cy="66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4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E520CB7C-3668-D048-B26C-286927AE9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68901"/>
            <a:ext cx="4690343" cy="60080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FC80699-AC30-8D48-993D-8A157D37E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2381"/>
            <a:ext cx="4690343" cy="59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83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1BA68C-0287-4540-90EE-22441DA02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816" y="381000"/>
            <a:ext cx="4003199" cy="63627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8465DC5-3271-FE45-B4FF-ADC7A10EB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717" y="867930"/>
            <a:ext cx="3524250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53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6A47FDC-253A-2F48-83C1-D580751F5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206" y="457008"/>
            <a:ext cx="6324940" cy="3557779"/>
          </a:xfr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7118D9B0-A7DB-0746-83EE-4CE1E7E6D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886" y="2739041"/>
            <a:ext cx="6353175" cy="355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42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D987F6-C413-7141-B7E1-684D96414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713" y="2103437"/>
            <a:ext cx="10515600" cy="1325563"/>
          </a:xfrm>
        </p:spPr>
        <p:txBody>
          <a:bodyPr/>
          <a:lstStyle/>
          <a:p>
            <a:r>
              <a:rPr lang="de-DE" dirty="0">
                <a:latin typeface="ACADEMY ENGRAVED LET PLAIN:1.0" panose="02000000000000000000" pitchFamily="2" charset="0"/>
              </a:rPr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349528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DA5688-484C-BC40-AAC3-67E1E4B5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CADEMY ENGRAVED LET PLAIN:1.0" panose="02000000000000000000" pitchFamily="2" charset="0"/>
              </a:rPr>
              <a:t>Gliederung dieser Stunde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3915ED-89AA-254B-BBA6-23B11CC6B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ACADEMY ENGRAVED LET PLAIN:1.0" panose="02000000000000000000" pitchFamily="2" charset="0"/>
              </a:rPr>
              <a:t>Einführung:</a:t>
            </a:r>
          </a:p>
          <a:p>
            <a:pPr lvl="1"/>
            <a:r>
              <a:rPr lang="de-DE" dirty="0">
                <a:latin typeface="ACADEMY ENGRAVED LET PLAIN:1.0" panose="02000000000000000000" pitchFamily="2" charset="0"/>
              </a:rPr>
              <a:t>Konzept</a:t>
            </a:r>
          </a:p>
          <a:p>
            <a:pPr lvl="1"/>
            <a:r>
              <a:rPr lang="de-DE" dirty="0">
                <a:latin typeface="ACADEMY ENGRAVED LET PLAIN:1.0" panose="02000000000000000000" pitchFamily="2" charset="0"/>
              </a:rPr>
              <a:t>Gliederung </a:t>
            </a:r>
          </a:p>
          <a:p>
            <a:pPr lvl="1"/>
            <a:r>
              <a:rPr lang="de-DE" dirty="0">
                <a:latin typeface="ACADEMY ENGRAVED LET PLAIN:1.0" panose="02000000000000000000" pitchFamily="2" charset="0"/>
              </a:rPr>
              <a:t>Referate </a:t>
            </a:r>
          </a:p>
          <a:p>
            <a:pPr marL="457200" lvl="1" indent="0">
              <a:buNone/>
            </a:pPr>
            <a:endParaRPr lang="de-DE" dirty="0">
              <a:latin typeface="ACADEMY ENGRAVED LET PLAIN:1.0" panose="02000000000000000000" pitchFamily="2" charset="0"/>
            </a:endParaRPr>
          </a:p>
          <a:p>
            <a:r>
              <a:rPr lang="de-DE" dirty="0">
                <a:latin typeface="ACADEMY ENGRAVED LET PLAIN:1.0" panose="02000000000000000000" pitchFamily="2" charset="0"/>
              </a:rPr>
              <a:t>San Lorenzo in </a:t>
            </a:r>
            <a:r>
              <a:rPr lang="de-DE" dirty="0" err="1">
                <a:latin typeface="ACADEMY ENGRAVED LET PLAIN:1.0" panose="02000000000000000000" pitchFamily="2" charset="0"/>
              </a:rPr>
              <a:t>Damaso</a:t>
            </a:r>
            <a:r>
              <a:rPr lang="de-DE" dirty="0">
                <a:latin typeface="ACADEMY ENGRAVED LET PLAIN:1.0" panose="02000000000000000000" pitchFamily="2" charset="0"/>
              </a:rPr>
              <a:t>: eine zeitlose Kirche </a:t>
            </a:r>
          </a:p>
          <a:p>
            <a:pPr lvl="1"/>
            <a:r>
              <a:rPr lang="de-DE" dirty="0">
                <a:latin typeface="ACADEMY ENGRAVED LET PLAIN:1.0" panose="02000000000000000000" pitchFamily="2" charset="0"/>
              </a:rPr>
              <a:t>Grundsätzliche Koordinaten </a:t>
            </a:r>
          </a:p>
          <a:p>
            <a:pPr lvl="1"/>
            <a:r>
              <a:rPr lang="de-DE" dirty="0">
                <a:latin typeface="ACADEMY ENGRAVED LET PLAIN:1.0" panose="02000000000000000000" pitchFamily="2" charset="0"/>
              </a:rPr>
              <a:t>Eine Kirche in der Stadt der Päpste </a:t>
            </a:r>
          </a:p>
          <a:p>
            <a:pPr lvl="1"/>
            <a:r>
              <a:rPr lang="de-DE" dirty="0">
                <a:latin typeface="ACADEMY ENGRAVED LET PLAIN:1.0" panose="02000000000000000000" pitchFamily="2" charset="0"/>
              </a:rPr>
              <a:t>Zeitlichkeit in der Kirchengeschichte</a:t>
            </a:r>
          </a:p>
        </p:txBody>
      </p:sp>
    </p:spTree>
    <p:extLst>
      <p:ext uri="{BB962C8B-B14F-4D97-AF65-F5344CB8AC3E}">
        <p14:creationId xmlns:p14="http://schemas.microsoft.com/office/powerpoint/2010/main" val="3281833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91340-5F6B-AA46-917C-8CD5AC21F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CADEMY ENGRAVED LET PLAIN:1.0" panose="02000000000000000000" pitchFamily="2" charset="0"/>
              </a:rPr>
              <a:t>Konzept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C8AE6E-3D16-7345-B87D-69C2DA35B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>
                <a:latin typeface="ACADEMY ENGRAVED LET PLAIN:1.0" panose="02000000000000000000" pitchFamily="2" charset="0"/>
              </a:rPr>
              <a:t>Chronologisch</a:t>
            </a:r>
          </a:p>
          <a:p>
            <a:r>
              <a:rPr lang="de-DE" dirty="0">
                <a:latin typeface="ACADEMY ENGRAVED LET PLAIN:1.0" panose="02000000000000000000" pitchFamily="2" charset="0"/>
              </a:rPr>
              <a:t>Kulturhistorischer Zugang: Analyse von Institutionen, Ereignissen und Begriffen </a:t>
            </a:r>
          </a:p>
          <a:p>
            <a:r>
              <a:rPr lang="de-DE" dirty="0">
                <a:latin typeface="ACADEMY ENGRAVED LET PLAIN:1.0" panose="02000000000000000000" pitchFamily="2" charset="0"/>
              </a:rPr>
              <a:t>Ziele</a:t>
            </a:r>
          </a:p>
          <a:p>
            <a:pPr lvl="1"/>
            <a:r>
              <a:rPr lang="de-DE" dirty="0">
                <a:latin typeface="ACADEMY ENGRAVED LET PLAIN:1.0" panose="02000000000000000000" pitchFamily="2" charset="0"/>
              </a:rPr>
              <a:t>exemplarische Analyse der Resilienz einer vormodernen Institution am Übergang in die Moderne</a:t>
            </a:r>
          </a:p>
          <a:p>
            <a:pPr lvl="2"/>
            <a:r>
              <a:rPr lang="de-DE" dirty="0">
                <a:latin typeface="ACADEMY ENGRAVED LET PLAIN:1.0" panose="02000000000000000000" pitchFamily="2" charset="0"/>
              </a:rPr>
              <a:t>Überlebensstrategien</a:t>
            </a:r>
          </a:p>
          <a:p>
            <a:pPr lvl="2"/>
            <a:r>
              <a:rPr lang="de-DE" dirty="0">
                <a:latin typeface="ACADEMY ENGRAVED LET PLAIN:1.0" panose="02000000000000000000" pitchFamily="2" charset="0"/>
              </a:rPr>
              <a:t>Misserfolge</a:t>
            </a:r>
          </a:p>
          <a:p>
            <a:pPr lvl="2"/>
            <a:r>
              <a:rPr lang="de-DE" dirty="0">
                <a:latin typeface="ACADEMY ENGRAVED LET PLAIN:1.0" panose="02000000000000000000" pitchFamily="2" charset="0"/>
              </a:rPr>
              <a:t>Reaktion auf fremde Entwicklungen </a:t>
            </a:r>
          </a:p>
          <a:p>
            <a:pPr lvl="1"/>
            <a:r>
              <a:rPr lang="de-DE" dirty="0">
                <a:latin typeface="ACADEMY ENGRAVED LET PLAIN:1.0" panose="02000000000000000000" pitchFamily="2" charset="0"/>
              </a:rPr>
              <a:t>Grundkenntnisse zur Geschichte des Papsttums: prägende Institution der Geschichte des Abendlandes, des Mittelmeerraumes, der Globalgeschichte, des Christentums</a:t>
            </a:r>
          </a:p>
        </p:txBody>
      </p:sp>
    </p:spTree>
    <p:extLst>
      <p:ext uri="{BB962C8B-B14F-4D97-AF65-F5344CB8AC3E}">
        <p14:creationId xmlns:p14="http://schemas.microsoft.com/office/powerpoint/2010/main" val="4025399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14881A-4667-7B41-86AA-E5AAECB9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CADEMY ENGRAVED LET PLAIN:1.0" panose="02000000000000000000" pitchFamily="2" charset="0"/>
              </a:rPr>
              <a:t>Gliederung (1)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82AB4B-6BE2-AC4E-A347-459BE1868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ACADEMY ENGRAVED LET PLAIN:1.0" panose="02000000000000000000" pitchFamily="2" charset="0"/>
              </a:rPr>
              <a:t>29. Oktober 2021: Einführung/ San Lorenzo in </a:t>
            </a:r>
            <a:r>
              <a:rPr lang="de-DE" dirty="0" err="1">
                <a:latin typeface="ACADEMY ENGRAVED LET PLAIN:1.0" panose="02000000000000000000" pitchFamily="2" charset="0"/>
              </a:rPr>
              <a:t>Damaso</a:t>
            </a:r>
            <a:r>
              <a:rPr lang="de-DE" dirty="0">
                <a:latin typeface="ACADEMY ENGRAVED LET PLAIN:1.0" panose="02000000000000000000" pitchFamily="2" charset="0"/>
              </a:rPr>
              <a:t>: eine zeitlose Kirche</a:t>
            </a:r>
          </a:p>
          <a:p>
            <a:r>
              <a:rPr lang="it-IT" dirty="0">
                <a:latin typeface="ACADEMY ENGRAVED LET PLAIN:1.0" panose="02000000000000000000" pitchFamily="2" charset="0"/>
              </a:rPr>
              <a:t>5. </a:t>
            </a:r>
            <a:r>
              <a:rPr lang="it-IT" dirty="0" err="1">
                <a:latin typeface="ACADEMY ENGRAVED LET PLAIN:1.0" panose="02000000000000000000" pitchFamily="2" charset="0"/>
              </a:rPr>
              <a:t>November</a:t>
            </a:r>
            <a:r>
              <a:rPr lang="it-IT" dirty="0">
                <a:latin typeface="ACADEMY ENGRAVED LET PLAIN:1.0" panose="02000000000000000000" pitchFamily="2" charset="0"/>
              </a:rPr>
              <a:t> 2021: </a:t>
            </a:r>
            <a:r>
              <a:rPr lang="it-IT" dirty="0" err="1">
                <a:latin typeface="ACADEMY ENGRAVED LET PLAIN:1.0" panose="02000000000000000000" pitchFamily="2" charset="0"/>
              </a:rPr>
              <a:t>Das</a:t>
            </a:r>
            <a:r>
              <a:rPr lang="it-IT" dirty="0">
                <a:latin typeface="ACADEMY ENGRAVED LET PLAIN:1.0" panose="02000000000000000000" pitchFamily="2" charset="0"/>
              </a:rPr>
              <a:t> Dizionario di erudizione e storia ecclesiastica </a:t>
            </a:r>
            <a:endParaRPr lang="de-DE" dirty="0">
              <a:latin typeface="ACADEMY ENGRAVED LET PLAIN:1.0" panose="02000000000000000000" pitchFamily="2" charset="0"/>
            </a:endParaRPr>
          </a:p>
          <a:p>
            <a:r>
              <a:rPr lang="it-IT" dirty="0">
                <a:latin typeface="ACADEMY ENGRAVED LET PLAIN:1.0" panose="02000000000000000000" pitchFamily="2" charset="0"/>
              </a:rPr>
              <a:t>12. </a:t>
            </a:r>
            <a:r>
              <a:rPr lang="it-IT" dirty="0" err="1">
                <a:latin typeface="ACADEMY ENGRAVED LET PLAIN:1.0" panose="02000000000000000000" pitchFamily="2" charset="0"/>
              </a:rPr>
              <a:t>November</a:t>
            </a:r>
            <a:r>
              <a:rPr lang="it-IT" dirty="0">
                <a:latin typeface="ACADEMY ENGRAVED LET PLAIN:1.0" panose="02000000000000000000" pitchFamily="2" charset="0"/>
              </a:rPr>
              <a:t> 2021: </a:t>
            </a:r>
            <a:r>
              <a:rPr lang="it-IT" dirty="0" err="1">
                <a:latin typeface="ACADEMY ENGRAVED LET PLAIN:1.0" panose="02000000000000000000" pitchFamily="2" charset="0"/>
              </a:rPr>
              <a:t>Das</a:t>
            </a:r>
            <a:r>
              <a:rPr lang="it-IT" dirty="0">
                <a:latin typeface="ACADEMY ENGRAVED LET PLAIN:1.0" panose="02000000000000000000" pitchFamily="2" charset="0"/>
              </a:rPr>
              <a:t> </a:t>
            </a:r>
            <a:r>
              <a:rPr lang="it-IT" i="1" dirty="0">
                <a:latin typeface="ACADEMY ENGRAVED LET PLAIN:1.0" panose="02000000000000000000" pitchFamily="2" charset="0"/>
              </a:rPr>
              <a:t>Diario di Roma </a:t>
            </a:r>
            <a:endParaRPr lang="de-DE" dirty="0">
              <a:latin typeface="ACADEMY ENGRAVED LET PLAIN:1.0" panose="02000000000000000000" pitchFamily="2" charset="0"/>
            </a:endParaRPr>
          </a:p>
          <a:p>
            <a:pPr lvl="0"/>
            <a:r>
              <a:rPr lang="it-IT" dirty="0" err="1">
                <a:latin typeface="ACADEMY ENGRAVED LET PLAIN:1.0" panose="02000000000000000000" pitchFamily="2" charset="0"/>
              </a:rPr>
              <a:t>Referat</a:t>
            </a:r>
            <a:r>
              <a:rPr lang="it-IT" dirty="0">
                <a:latin typeface="ACADEMY ENGRAVED LET PLAIN:1.0" panose="02000000000000000000" pitchFamily="2" charset="0"/>
              </a:rPr>
              <a:t> 1:</a:t>
            </a:r>
            <a:endParaRPr lang="de-DE" dirty="0">
              <a:latin typeface="ACADEMY ENGRAVED LET PLAIN:1.0" panose="02000000000000000000" pitchFamily="2" charset="0"/>
            </a:endParaRPr>
          </a:p>
          <a:p>
            <a:r>
              <a:rPr lang="de-DE" dirty="0">
                <a:latin typeface="ACADEMY ENGRAVED LET PLAIN:1.0" panose="02000000000000000000" pitchFamily="2" charset="0"/>
              </a:rPr>
              <a:t>19. November 2021: Die Römische Frage </a:t>
            </a:r>
          </a:p>
          <a:p>
            <a:pPr lvl="0"/>
            <a:r>
              <a:rPr lang="de-DE" dirty="0">
                <a:latin typeface="ACADEMY ENGRAVED LET PLAIN:1.0" panose="02000000000000000000" pitchFamily="2" charset="0"/>
              </a:rPr>
              <a:t>Referat 2: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988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96DB01-5EDC-7C4E-84D4-B99D8109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CADEMY ENGRAVED LET PLAIN:1.0" panose="02000000000000000000" pitchFamily="2" charset="0"/>
              </a:rPr>
              <a:t>Gliederung (2)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A95996-D3F8-A442-8E13-789D439D4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ACADEMY ENGRAVED LET PLAIN:1.0" panose="02000000000000000000" pitchFamily="2" charset="0"/>
              </a:rPr>
              <a:t>26. November 2021:  Die römischen Akademien</a:t>
            </a:r>
          </a:p>
          <a:p>
            <a:r>
              <a:rPr lang="de-DE" dirty="0">
                <a:latin typeface="ACADEMY ENGRAVED LET PLAIN:1.0" panose="02000000000000000000" pitchFamily="2" charset="0"/>
              </a:rPr>
              <a:t>3. Dezember 2021: Die Re-organisation der Nationalpatronate </a:t>
            </a:r>
          </a:p>
          <a:p>
            <a:pPr lvl="0"/>
            <a:r>
              <a:rPr lang="de-DE" dirty="0">
                <a:latin typeface="ACADEMY ENGRAVED LET PLAIN:1.0" panose="02000000000000000000" pitchFamily="2" charset="0"/>
              </a:rPr>
              <a:t>Referat 3:</a:t>
            </a:r>
          </a:p>
          <a:p>
            <a:pPr lvl="0"/>
            <a:r>
              <a:rPr lang="de-DE" dirty="0">
                <a:latin typeface="ACADEMY ENGRAVED LET PLAIN:1.0" panose="02000000000000000000" pitchFamily="2" charset="0"/>
              </a:rPr>
              <a:t>Referat 4:</a:t>
            </a:r>
          </a:p>
          <a:p>
            <a:r>
              <a:rPr lang="de-DE" dirty="0">
                <a:latin typeface="ACADEMY ENGRAVED LET PLAIN:1.0" panose="02000000000000000000" pitchFamily="2" charset="0"/>
              </a:rPr>
              <a:t>10. Dezember 2021: Petri Jahrtausendfeier: 1867</a:t>
            </a:r>
          </a:p>
        </p:txBody>
      </p:sp>
    </p:spTree>
    <p:extLst>
      <p:ext uri="{BB962C8B-B14F-4D97-AF65-F5344CB8AC3E}">
        <p14:creationId xmlns:p14="http://schemas.microsoft.com/office/powerpoint/2010/main" val="1076335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7BE830-3769-0747-9DCE-371E2642F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CADEMY ENGRAVED LET PLAIN:1.0" panose="02000000000000000000" pitchFamily="2" charset="0"/>
              </a:rPr>
              <a:t>Gliederung (3)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0E9269-AB98-A743-B139-6A8428F86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latin typeface="ACADEMY ENGRAVED LET PLAIN:1.0" panose="02000000000000000000" pitchFamily="2" charset="0"/>
              </a:rPr>
              <a:t>17. Dezember 2021: Die Orientfrage</a:t>
            </a:r>
          </a:p>
          <a:p>
            <a:pPr marL="0" indent="0">
              <a:buNone/>
            </a:pPr>
            <a:r>
              <a:rPr lang="de-DE" dirty="0">
                <a:latin typeface="ACADEMY ENGRAVED LET PLAIN:1.0" panose="02000000000000000000" pitchFamily="2" charset="0"/>
              </a:rPr>
              <a:t>7. Januar 2022: Das päpstliche Kriegswesen</a:t>
            </a:r>
          </a:p>
          <a:p>
            <a:pPr lvl="0"/>
            <a:r>
              <a:rPr lang="de-DE" dirty="0">
                <a:latin typeface="ACADEMY ENGRAVED LET PLAIN:1.0" panose="02000000000000000000" pitchFamily="2" charset="0"/>
              </a:rPr>
              <a:t>Referat 5:</a:t>
            </a:r>
          </a:p>
          <a:p>
            <a:pPr marL="0" indent="0">
              <a:buNone/>
            </a:pPr>
            <a:r>
              <a:rPr lang="de-DE" dirty="0">
                <a:latin typeface="ACADEMY ENGRAVED LET PLAIN:1.0" panose="02000000000000000000" pitchFamily="2" charset="0"/>
              </a:rPr>
              <a:t>14. Januar 2022: 1905 – Ende des 19. Jahrhunderts? </a:t>
            </a:r>
          </a:p>
          <a:p>
            <a:pPr lvl="0"/>
            <a:r>
              <a:rPr lang="de-DE" dirty="0">
                <a:latin typeface="ACADEMY ENGRAVED LET PLAIN:1.0" panose="02000000000000000000" pitchFamily="2" charset="0"/>
              </a:rPr>
              <a:t>Referat 6:</a:t>
            </a:r>
          </a:p>
          <a:p>
            <a:pPr marL="0" indent="0">
              <a:buNone/>
            </a:pPr>
            <a:r>
              <a:rPr lang="de-DE" dirty="0">
                <a:latin typeface="ACADEMY ENGRAVED LET PLAIN:1.0" panose="02000000000000000000" pitchFamily="2" charset="0"/>
              </a:rPr>
              <a:t>21. Januar 2022: Das Papsttum im I. Weltkrieg</a:t>
            </a:r>
          </a:p>
          <a:p>
            <a:pPr lvl="0"/>
            <a:r>
              <a:rPr lang="de-DE" dirty="0">
                <a:latin typeface="ACADEMY ENGRAVED LET PLAIN:1.0" panose="02000000000000000000" pitchFamily="2" charset="0"/>
              </a:rPr>
              <a:t>Referat 7: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1660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374A47-55BB-6D4B-96CD-D05E57842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CADEMY ENGRAVED LET PLAIN:1.0" panose="02000000000000000000" pitchFamily="2" charset="0"/>
              </a:rPr>
              <a:t>Gliederung (4)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688834-09DE-F64B-AC61-7223900AA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latin typeface="ACADEMY ENGRAVED LET PLAIN:1.0" panose="02000000000000000000" pitchFamily="2" charset="0"/>
              </a:rPr>
              <a:t>28. Januar 2022: Der Vatikan nach den Lateranverträgen </a:t>
            </a:r>
            <a:r>
              <a:rPr lang="de-DE" dirty="0">
                <a:latin typeface="ACADEMY ENGRAVED LET PLAIN:1.0" panose="02000000000000000000" pitchFamily="2" charset="0"/>
                <a:sym typeface="Wingdings" pitchFamily="2" charset="2"/>
              </a:rPr>
              <a:t></a:t>
            </a:r>
            <a:r>
              <a:rPr lang="de-DE" dirty="0">
                <a:latin typeface="ACADEMY ENGRAVED LET PLAIN:1.0" panose="02000000000000000000" pitchFamily="2" charset="0"/>
              </a:rPr>
              <a:t> höchstwahrscheinlich in Präsenz!</a:t>
            </a:r>
          </a:p>
          <a:p>
            <a:pPr marL="0" indent="0">
              <a:buNone/>
            </a:pPr>
            <a:r>
              <a:rPr lang="de-DE" dirty="0">
                <a:latin typeface="ACADEMY ENGRAVED LET PLAIN:1.0" panose="02000000000000000000" pitchFamily="2" charset="0"/>
              </a:rPr>
              <a:t>4. Februar 2022: </a:t>
            </a:r>
            <a:r>
              <a:rPr lang="de-DE" dirty="0" err="1">
                <a:latin typeface="ACADEMY ENGRAVED LET PLAIN:1.0" panose="02000000000000000000" pitchFamily="2" charset="0"/>
              </a:rPr>
              <a:t>Pianisches</a:t>
            </a:r>
            <a:r>
              <a:rPr lang="de-DE" dirty="0">
                <a:latin typeface="ACADEMY ENGRAVED LET PLAIN:1.0" panose="02000000000000000000" pitchFamily="2" charset="0"/>
              </a:rPr>
              <a:t> Papsttum (?) </a:t>
            </a:r>
          </a:p>
          <a:p>
            <a:pPr marL="0" indent="0">
              <a:buNone/>
            </a:pPr>
            <a:r>
              <a:rPr lang="de-DE" dirty="0">
                <a:latin typeface="ACADEMY ENGRAVED LET PLAIN:1.0" panose="02000000000000000000" pitchFamily="2" charset="0"/>
              </a:rPr>
              <a:t>8. Februar 2022: Das Papsttum unter Pius XII. </a:t>
            </a:r>
          </a:p>
          <a:p>
            <a:pPr lvl="0"/>
            <a:r>
              <a:rPr lang="de-DE" dirty="0">
                <a:latin typeface="ACADEMY ENGRAVED LET PLAIN:1.0" panose="02000000000000000000" pitchFamily="2" charset="0"/>
              </a:rPr>
              <a:t>Referat 8</a:t>
            </a:r>
          </a:p>
          <a:p>
            <a:pPr marL="0" indent="0">
              <a:buNone/>
            </a:pPr>
            <a:r>
              <a:rPr lang="de-DE" dirty="0">
                <a:latin typeface="ACADEMY ENGRAVED LET PLAIN:1.0" panose="02000000000000000000" pitchFamily="2" charset="0"/>
              </a:rPr>
              <a:t>18. Februar 2022: Rückblick </a:t>
            </a:r>
            <a:r>
              <a:rPr lang="de-DE" dirty="0">
                <a:latin typeface="ACADEMY ENGRAVED LET PLAIN:1.0" panose="02000000000000000000" pitchFamily="2" charset="0"/>
                <a:sym typeface="Wingdings" pitchFamily="2" charset="2"/>
              </a:rPr>
              <a:t></a:t>
            </a:r>
            <a:r>
              <a:rPr lang="de-DE" dirty="0">
                <a:latin typeface="ACADEMY ENGRAVED LET PLAIN:1.0" panose="02000000000000000000" pitchFamily="2" charset="0"/>
              </a:rPr>
              <a:t> höchstwahrscheinlich in Präsenz! 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6246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C4634-949B-A443-9FD2-113005B9F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CADEMY ENGRAVED LET PLAIN:1.0" panose="02000000000000000000" pitchFamily="2" charset="0"/>
              </a:rPr>
              <a:t>Grundsätzliches (1)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2B825B-302C-A14A-84C6-D0EE18146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ACADEMY ENGRAVED LET PLAIN:1.0" panose="02000000000000000000" pitchFamily="2" charset="0"/>
              </a:rPr>
              <a:t>San Lorenzo in </a:t>
            </a:r>
            <a:r>
              <a:rPr lang="de-DE" dirty="0" err="1">
                <a:latin typeface="ACADEMY ENGRAVED LET PLAIN:1.0" panose="02000000000000000000" pitchFamily="2" charset="0"/>
              </a:rPr>
              <a:t>Damaso</a:t>
            </a:r>
            <a:endParaRPr lang="de-DE" dirty="0">
              <a:latin typeface="ACADEMY ENGRAVED LET PLAIN:1.0" panose="02000000000000000000" pitchFamily="2" charset="0"/>
            </a:endParaRPr>
          </a:p>
          <a:p>
            <a:r>
              <a:rPr lang="de-DE" dirty="0">
                <a:latin typeface="ACADEMY ENGRAVED LET PLAIN:1.0" panose="02000000000000000000" pitchFamily="2" charset="0"/>
              </a:rPr>
              <a:t>4. Jhd.: Papst </a:t>
            </a:r>
            <a:r>
              <a:rPr lang="de-DE" dirty="0" err="1">
                <a:latin typeface="ACADEMY ENGRAVED LET PLAIN:1.0" panose="02000000000000000000" pitchFamily="2" charset="0"/>
              </a:rPr>
              <a:t>Damasus</a:t>
            </a:r>
            <a:r>
              <a:rPr lang="de-DE" dirty="0">
                <a:latin typeface="ACADEMY ENGRAVED LET PLAIN:1.0" panose="02000000000000000000" pitchFamily="2" charset="0"/>
              </a:rPr>
              <a:t>; römischer Märtyrer </a:t>
            </a:r>
            <a:r>
              <a:rPr lang="de-DE" dirty="0">
                <a:latin typeface="ACADEMY ENGRAVED LET PLAIN:1.0" panose="02000000000000000000" pitchFamily="2" charset="0"/>
                <a:sym typeface="Wingdings" pitchFamily="2" charset="2"/>
              </a:rPr>
              <a:t> San Lorenzo in Miranda, San Lorenzo f. </a:t>
            </a:r>
            <a:r>
              <a:rPr lang="de-DE" dirty="0" err="1">
                <a:latin typeface="ACADEMY ENGRAVED LET PLAIN:1.0" panose="02000000000000000000" pitchFamily="2" charset="0"/>
                <a:sym typeface="Wingdings" pitchFamily="2" charset="2"/>
              </a:rPr>
              <a:t>Mura</a:t>
            </a:r>
            <a:r>
              <a:rPr lang="de-DE" dirty="0">
                <a:latin typeface="ACADEMY ENGRAVED LET PLAIN:1.0" panose="02000000000000000000" pitchFamily="2" charset="0"/>
                <a:sym typeface="Wingdings" pitchFamily="2" charset="2"/>
              </a:rPr>
              <a:t>, San Lorenzo in </a:t>
            </a:r>
            <a:r>
              <a:rPr lang="de-DE" dirty="0" err="1">
                <a:latin typeface="ACADEMY ENGRAVED LET PLAIN:1.0" panose="02000000000000000000" pitchFamily="2" charset="0"/>
                <a:sym typeface="Wingdings" pitchFamily="2" charset="2"/>
              </a:rPr>
              <a:t>Panisperna</a:t>
            </a:r>
            <a:endParaRPr lang="de-DE" dirty="0">
              <a:latin typeface="ACADEMY ENGRAVED LET PLAIN:1.0" panose="02000000000000000000" pitchFamily="2" charset="0"/>
              <a:sym typeface="Wingdings" pitchFamily="2" charset="2"/>
            </a:endParaRPr>
          </a:p>
          <a:p>
            <a:r>
              <a:rPr lang="de-DE" dirty="0">
                <a:latin typeface="ACADEMY ENGRAVED LET PLAIN:1.0" panose="02000000000000000000" pitchFamily="2" charset="0"/>
                <a:sym typeface="Wingdings" pitchFamily="2" charset="2"/>
              </a:rPr>
              <a:t>1497 als Teil der Kanzlei wiederaufgebaut</a:t>
            </a:r>
          </a:p>
          <a:p>
            <a:r>
              <a:rPr lang="de-DE" dirty="0">
                <a:latin typeface="ACADEMY ENGRAVED LET PLAIN:1.0" panose="02000000000000000000" pitchFamily="2" charset="0"/>
                <a:sym typeface="Wingdings" pitchFamily="2" charset="2"/>
              </a:rPr>
              <a:t>einer der ersten Titelkirchen:  8. Jhd. (Liber </a:t>
            </a:r>
            <a:r>
              <a:rPr lang="de-DE" dirty="0" err="1">
                <a:latin typeface="ACADEMY ENGRAVED LET PLAIN:1.0" panose="02000000000000000000" pitchFamily="2" charset="0"/>
                <a:sym typeface="Wingdings" pitchFamily="2" charset="2"/>
              </a:rPr>
              <a:t>Pontificalis</a:t>
            </a:r>
            <a:r>
              <a:rPr lang="de-DE" dirty="0">
                <a:latin typeface="ACADEMY ENGRAVED LET PLAIN:1.0" panose="02000000000000000000" pitchFamily="2" charset="0"/>
                <a:sym typeface="Wingdings" pitchFamily="2" charset="2"/>
              </a:rPr>
              <a:t>)– Symbol der Einheit des römischen Klerus mit dem Papst </a:t>
            </a:r>
            <a:endParaRPr lang="de-DE" dirty="0">
              <a:latin typeface="ACADEMY ENGRAVED LET PLAIN:1.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75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E7A7D-601F-BB45-A6A1-B2C80510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CADEMY ENGRAVED LET PLAIN:1.0" panose="02000000000000000000" pitchFamily="2" charset="0"/>
              </a:rPr>
              <a:t>Grundsätzliches (2)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922DD7-4373-3D44-A264-15A6CF265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>
                <a:latin typeface="ACADEMY ENGRAVED LET PLAIN:1.0" panose="02000000000000000000" pitchFamily="2" charset="0"/>
              </a:rPr>
              <a:t>Kirchenstaat und ganze Welt: Europa, Amerika, Afrika, Asien und Ozeanien</a:t>
            </a:r>
          </a:p>
          <a:p>
            <a:r>
              <a:rPr lang="de-DE" dirty="0">
                <a:latin typeface="ACADEMY ENGRAVED LET PLAIN:1.0" panose="02000000000000000000" pitchFamily="2" charset="0"/>
              </a:rPr>
              <a:t>Pius VI.-Pius XII.</a:t>
            </a:r>
          </a:p>
          <a:p>
            <a:r>
              <a:rPr lang="de-DE" dirty="0">
                <a:latin typeface="ACADEMY ENGRAVED LET PLAIN:1.0" panose="02000000000000000000" pitchFamily="2" charset="0"/>
              </a:rPr>
              <a:t>Was macht Moderne aus? </a:t>
            </a:r>
          </a:p>
          <a:p>
            <a:r>
              <a:rPr lang="de-DE" dirty="0">
                <a:latin typeface="ACADEMY ENGRAVED LET PLAIN:1.0" panose="02000000000000000000" pitchFamily="2" charset="0"/>
              </a:rPr>
              <a:t>Ereignisse:</a:t>
            </a:r>
          </a:p>
          <a:p>
            <a:pPr lvl="1"/>
            <a:r>
              <a:rPr lang="de-DE" dirty="0">
                <a:latin typeface="ACADEMY ENGRAVED LET PLAIN:1.0" panose="02000000000000000000" pitchFamily="2" charset="0"/>
              </a:rPr>
              <a:t>Franz. Revolution: 1798-1799</a:t>
            </a:r>
          </a:p>
          <a:p>
            <a:pPr lvl="1"/>
            <a:r>
              <a:rPr lang="de-DE" dirty="0">
                <a:latin typeface="ACADEMY ENGRAVED LET PLAIN:1.0" panose="02000000000000000000" pitchFamily="2" charset="0"/>
              </a:rPr>
              <a:t>Restauration</a:t>
            </a:r>
          </a:p>
          <a:p>
            <a:pPr lvl="1"/>
            <a:r>
              <a:rPr lang="de-DE" dirty="0">
                <a:latin typeface="ACADEMY ENGRAVED LET PLAIN:1.0" panose="02000000000000000000" pitchFamily="2" charset="0"/>
              </a:rPr>
              <a:t>1848</a:t>
            </a:r>
          </a:p>
          <a:p>
            <a:pPr lvl="1"/>
            <a:r>
              <a:rPr lang="de-DE" dirty="0">
                <a:latin typeface="ACADEMY ENGRAVED LET PLAIN:1.0" panose="02000000000000000000" pitchFamily="2" charset="0"/>
              </a:rPr>
              <a:t>1914</a:t>
            </a:r>
          </a:p>
          <a:p>
            <a:pPr lvl="1"/>
            <a:r>
              <a:rPr lang="de-DE" dirty="0">
                <a:latin typeface="ACADEMY ENGRAVED LET PLAIN:1.0" panose="02000000000000000000" pitchFamily="2" charset="0"/>
              </a:rPr>
              <a:t>1939</a:t>
            </a:r>
          </a:p>
          <a:p>
            <a:pPr lvl="1"/>
            <a:endParaRPr lang="de-DE" dirty="0">
              <a:latin typeface="ACADEMY ENGRAVED LET PLAIN:1.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81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</Words>
  <Application>Microsoft Macintosh PowerPoint</Application>
  <PresentationFormat>Breitbild</PresentationFormat>
  <Paragraphs>65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ACADEMY ENGRAVED LET PLAIN:1.0</vt:lpstr>
      <vt:lpstr>Arial</vt:lpstr>
      <vt:lpstr>Calibri</vt:lpstr>
      <vt:lpstr>Calibri Light</vt:lpstr>
      <vt:lpstr>Office</vt:lpstr>
      <vt:lpstr>Kontinuitäten und Brüche im Papsttum des 19. Jahrhunderts, 1774-1958 (?) </vt:lpstr>
      <vt:lpstr>Gliederung dieser Stunde</vt:lpstr>
      <vt:lpstr>Konzept</vt:lpstr>
      <vt:lpstr>Gliederung (1)</vt:lpstr>
      <vt:lpstr>Gliederung (2)</vt:lpstr>
      <vt:lpstr>Gliederung (3)</vt:lpstr>
      <vt:lpstr>Gliederung (4)</vt:lpstr>
      <vt:lpstr>Grundsätzliches (1) </vt:lpstr>
      <vt:lpstr>Grundsätzliches (2)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für Ihre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Kontinuitäten und Brüche im Papsttum des 19. Jahrhunderts, 1740-1939 (?) </dc:title>
  <dc:creator>Ignacio Garcia-Lascurain Bernstorff</dc:creator>
  <cp:lastModifiedBy>Ignacio Garcia-Lascurain Bernstorff</cp:lastModifiedBy>
  <cp:revision>12</cp:revision>
  <dcterms:created xsi:type="dcterms:W3CDTF">2021-10-28T19:59:56Z</dcterms:created>
  <dcterms:modified xsi:type="dcterms:W3CDTF">2021-10-29T13:47:44Z</dcterms:modified>
</cp:coreProperties>
</file>